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299" r:id="rId3"/>
    <p:sldId id="300" r:id="rId4"/>
    <p:sldId id="301" r:id="rId5"/>
    <p:sldId id="309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302" r:id="rId19"/>
    <p:sldId id="303" r:id="rId20"/>
    <p:sldId id="304" r:id="rId21"/>
    <p:sldId id="305" r:id="rId22"/>
    <p:sldId id="306" r:id="rId23"/>
    <p:sldId id="307" r:id="rId24"/>
    <p:sldId id="268" r:id="rId25"/>
    <p:sldId id="269" r:id="rId26"/>
    <p:sldId id="270" r:id="rId27"/>
    <p:sldId id="271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94D7C1-A8C0-4AF0-A8A2-28812FB801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740DACA-5836-4DB9-B400-701431EED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97CD58-591D-4ED6-9134-B70BBF701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F4A61C-6336-47DB-B598-0C39F2CCE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96BE87-9EBA-43DF-BAAB-08F0A042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12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CB0CA3-1E28-4C66-9679-F52D849C9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106A8F-AD6A-4CFF-9C1A-AB1B9EF29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51D16A-C7C0-4C68-A176-98D7A1865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3D5C9B-2A9F-4029-8EE9-AFFA10FEF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1405D5-B5F2-4BFA-A84A-D85234014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06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B2BD2D-BF01-4769-B732-C791AD13A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CD40AD-E195-4EC5-98C0-692BA97CB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2A8ACF-3CD8-4CBD-A9DC-D5FEB01A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531CF3-419E-42B2-BBE9-6364B0DD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B55FD2-482D-451E-A2FD-2D99F3489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60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055E2E-FADA-4F7D-B978-800D2D0B6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1DEA4E-59E1-4097-9342-74A24FA44F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88CEB41-FE66-4D05-A3DF-8207B8307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61535CC-C90F-4CCE-83F3-1BF2C148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74528D-167D-479C-92EA-02A5E851D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B88EE2-A375-4292-B583-096586419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2591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36C479-A8F4-4615-9BE9-A9E790061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FE7B1D-9F33-4190-86FB-21581DC46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44A3598-D02B-4D15-8475-758BCA01C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A5D0743-475C-441B-844F-0BE812294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C2D3A62-4C07-473C-AEEA-7849CFBF3D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93F2016-CA36-48EE-90C6-AEACA58D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2284CC3-ED8F-4EDE-B1B4-B679B99A9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7F8924C-544B-4163-A790-50A04861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754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537324-5CCC-4628-BB21-A9E215497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797EB8-7840-43C1-B5B3-176E0470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950A04D-9F06-4A61-9D2C-17DC1A2F2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EC4089-CF13-406E-9BAE-C77609D1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97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2389018-FB8B-47A7-985F-2F5DA5DF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0ED5E1-3AA3-423D-962C-4E968853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45515A-4BC8-4693-BAC2-E6E68DE30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0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D502F7-13EB-4978-A64E-D384D6448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7030E8D-2393-4117-BC0C-61D6CFB43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632E4FC-A163-4E00-8EBD-048236463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22238C-16D1-4369-94F5-8A3315D80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4401198-D35C-4832-BEDF-3FB69D465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1D997AA-6D99-43F0-83FE-0378E361D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865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EA5B23-09AD-445C-A278-62BFBCEB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92BE456-D8CD-4878-B6FA-9FAFEA651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40A6C86-8DFF-4CD3-87F3-999B7E829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B9D90B-8877-474E-900D-4610D4ABD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07F30C0-A8A6-4D31-B4F7-11C574D29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1BF707-A33A-4726-B199-2613D378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5384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57F310-3BB8-4787-8B1A-4BB4C882F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52523B8-EE0B-40B5-A346-443570526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10BB34-33F2-442C-85C9-AFB20866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CD182A-81CD-4A4D-A2CF-BFE14F986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FE0E15-57A4-44E4-B229-F08D37BB9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874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8F58F98-4D18-4E9F-A514-BD8A4AD322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54B134E-D256-4472-BAC9-734FFAE98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327AC0-28FC-4CBE-964B-95F9B869B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7F51B3-631B-408B-A147-0A8393474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E4F739-756E-4840-A06A-759279276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3053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9E0E3BC-88E0-46F1-9456-4DFED0658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8ABDB32-EB01-497E-9775-4642DA784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73F3C6-BF15-4FF3-8249-27C0E8A86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A7953-1708-460F-BC98-5AE204FD4C77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E0A320-CB64-4786-8BBF-CDF599743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495A50-78D0-4869-A5A0-635D0D028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CE4BB-0AD6-4682-B106-FB0ADDF330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76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B9ED1C-923B-4B0D-8AE2-2E0EDF61D81E}"/>
              </a:ext>
            </a:extLst>
          </p:cNvPr>
          <p:cNvSpPr txBox="1"/>
          <p:nvPr/>
        </p:nvSpPr>
        <p:spPr>
          <a:xfrm>
            <a:off x="2784021" y="2731498"/>
            <a:ext cx="6973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I. </a:t>
            </a:r>
            <a:r>
              <a:rPr lang="ko-KR" altLang="en-US" sz="3200" dirty="0"/>
              <a:t>마약류폐기지원시스템 업무 흐름도</a:t>
            </a:r>
          </a:p>
        </p:txBody>
      </p:sp>
    </p:spTree>
    <p:extLst>
      <p:ext uri="{BB962C8B-B14F-4D97-AF65-F5344CB8AC3E}">
        <p14:creationId xmlns:p14="http://schemas.microsoft.com/office/powerpoint/2010/main" val="2584036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247A29EC-D5DF-438D-8DC1-1F5D68049A19}"/>
              </a:ext>
            </a:extLst>
          </p:cNvPr>
          <p:cNvCxnSpPr>
            <a:cxnSpLocks/>
          </p:cNvCxnSpPr>
          <p:nvPr/>
        </p:nvCxnSpPr>
        <p:spPr>
          <a:xfrm>
            <a:off x="36259" y="2212226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A5DE1F8F-7B4F-45F3-BCBC-1BE47B834069}"/>
              </a:ext>
            </a:extLst>
          </p:cNvPr>
          <p:cNvSpPr/>
          <p:nvPr/>
        </p:nvSpPr>
        <p:spPr>
          <a:xfrm>
            <a:off x="2641395" y="2731025"/>
            <a:ext cx="1757905" cy="70031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폐기신청서접수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F5C3644-FB0D-43B5-B057-EC574330404E}"/>
              </a:ext>
            </a:extLst>
          </p:cNvPr>
          <p:cNvSpPr/>
          <p:nvPr/>
        </p:nvSpPr>
        <p:spPr>
          <a:xfrm>
            <a:off x="2290360" y="3772551"/>
            <a:ext cx="2464515" cy="522645"/>
          </a:xfrm>
          <a:prstGeom prst="roundRect">
            <a:avLst/>
          </a:prstGeom>
          <a:solidFill>
            <a:srgbClr val="FDD1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항목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품목명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품목코드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제조번호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    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유효기간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폐기수량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폐기제품 이미지 업로드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79363BAD-DB7B-4664-B65E-51AA1CE0EE64}"/>
              </a:ext>
            </a:extLst>
          </p:cNvPr>
          <p:cNvSpPr/>
          <p:nvPr/>
        </p:nvSpPr>
        <p:spPr>
          <a:xfrm>
            <a:off x="5846975" y="4643038"/>
            <a:ext cx="1757905" cy="72153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사고마약류 등의 폐기 신청 민원등록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C0F9CEE8-E5FB-4335-B0B1-C44DB431792C}"/>
              </a:ext>
            </a:extLst>
          </p:cNvPr>
          <p:cNvSpPr/>
          <p:nvPr/>
        </p:nvSpPr>
        <p:spPr>
          <a:xfrm>
            <a:off x="5492009" y="5740577"/>
            <a:ext cx="2468351" cy="3915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민원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민원신청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항목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업소명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대표자명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업소주소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3D949574-73EF-4886-AEBE-283B297F6021}"/>
              </a:ext>
            </a:extLst>
          </p:cNvPr>
          <p:cNvSpPr/>
          <p:nvPr/>
        </p:nvSpPr>
        <p:spPr>
          <a:xfrm>
            <a:off x="8926096" y="4650958"/>
            <a:ext cx="1472181" cy="70031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민원수령 처리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사고마약류관리대장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생성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312377E-44AE-4F60-836C-0949E67ACDCA}"/>
              </a:ext>
            </a:extLst>
          </p:cNvPr>
          <p:cNvSpPr/>
          <p:nvPr/>
        </p:nvSpPr>
        <p:spPr>
          <a:xfrm>
            <a:off x="8321691" y="5550464"/>
            <a:ext cx="2674898" cy="60024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사고마약류 관리대장 생성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항목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제품명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제조번호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제조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/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수입자명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사용기한 종료일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폐기수량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48F7EDDC-E708-4F25-9907-C15887EE6A2C}"/>
              </a:ext>
            </a:extLst>
          </p:cNvPr>
          <p:cNvCxnSpPr>
            <a:cxnSpLocks/>
            <a:stCxn id="27" idx="3"/>
            <a:endCxn id="29" idx="1"/>
          </p:cNvCxnSpPr>
          <p:nvPr/>
        </p:nvCxnSpPr>
        <p:spPr>
          <a:xfrm>
            <a:off x="4399300" y="3081181"/>
            <a:ext cx="1447675" cy="1922623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AA8A5543-C3D0-44C3-89E7-F5F1A764E0C5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 flipV="1">
            <a:off x="7604880" y="5001114"/>
            <a:ext cx="1321216" cy="269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꺾임 43">
            <a:extLst>
              <a:ext uri="{FF2B5EF4-FFF2-40B4-BE49-F238E27FC236}">
                <a16:creationId xmlns:a16="http://schemas.microsoft.com/office/drawing/2014/main" id="{CCA7A34B-192A-4FF9-B2D5-04269176D8B6}"/>
              </a:ext>
            </a:extLst>
          </p:cNvPr>
          <p:cNvCxnSpPr>
            <a:cxnSpLocks/>
            <a:stCxn id="32" idx="3"/>
            <a:endCxn id="47" idx="2"/>
          </p:cNvCxnSpPr>
          <p:nvPr/>
        </p:nvCxnSpPr>
        <p:spPr>
          <a:xfrm>
            <a:off x="10398277" y="5001114"/>
            <a:ext cx="937755" cy="9479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타원 46">
            <a:extLst>
              <a:ext uri="{FF2B5EF4-FFF2-40B4-BE49-F238E27FC236}">
                <a16:creationId xmlns:a16="http://schemas.microsoft.com/office/drawing/2014/main" id="{77419C95-CEAA-44D9-9B23-57CF5DC995FC}"/>
              </a:ext>
            </a:extLst>
          </p:cNvPr>
          <p:cNvSpPr/>
          <p:nvPr/>
        </p:nvSpPr>
        <p:spPr>
          <a:xfrm>
            <a:off x="11336032" y="4783225"/>
            <a:ext cx="503043" cy="45473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</a:t>
            </a:r>
          </a:p>
        </p:txBody>
      </p:sp>
      <p:sp>
        <p:nvSpPr>
          <p:cNvPr id="19" name="말풍선: 사각형 18">
            <a:extLst>
              <a:ext uri="{FF2B5EF4-FFF2-40B4-BE49-F238E27FC236}">
                <a16:creationId xmlns:a16="http://schemas.microsoft.com/office/drawing/2014/main" id="{AB522105-DBFA-48C4-9C10-1B5AEB81D8E4}"/>
              </a:ext>
            </a:extLst>
          </p:cNvPr>
          <p:cNvSpPr/>
          <p:nvPr/>
        </p:nvSpPr>
        <p:spPr>
          <a:xfrm>
            <a:off x="9744373" y="4201474"/>
            <a:ext cx="2245561" cy="344617"/>
          </a:xfrm>
          <a:prstGeom prst="wedgeRectCallout">
            <a:avLst>
              <a:gd name="adj1" fmla="val -33432"/>
              <a:gd name="adj2" fmla="val 8688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새올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내업무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받은민원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9A9BD8A-EF4D-4007-8302-737F907ED311}"/>
              </a:ext>
            </a:extLst>
          </p:cNvPr>
          <p:cNvCxnSpPr>
            <a:cxnSpLocks/>
            <a:stCxn id="28" idx="0"/>
            <a:endCxn id="27" idx="2"/>
          </p:cNvCxnSpPr>
          <p:nvPr/>
        </p:nvCxnSpPr>
        <p:spPr>
          <a:xfrm flipH="1" flipV="1">
            <a:off x="3520348" y="3431336"/>
            <a:ext cx="2270" cy="34121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D7E03F04-C27A-4ADD-AA4B-D3138CD6E3BA}"/>
              </a:ext>
            </a:extLst>
          </p:cNvPr>
          <p:cNvCxnSpPr>
            <a:cxnSpLocks/>
            <a:stCxn id="31" idx="0"/>
            <a:endCxn id="29" idx="2"/>
          </p:cNvCxnSpPr>
          <p:nvPr/>
        </p:nvCxnSpPr>
        <p:spPr>
          <a:xfrm flipH="1" flipV="1">
            <a:off x="6725928" y="5364570"/>
            <a:ext cx="257" cy="376007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B93307F-BC3F-423A-907A-4B420B25BD8D}"/>
              </a:ext>
            </a:extLst>
          </p:cNvPr>
          <p:cNvCxnSpPr>
            <a:cxnSpLocks/>
            <a:stCxn id="33" idx="0"/>
            <a:endCxn id="32" idx="2"/>
          </p:cNvCxnSpPr>
          <p:nvPr/>
        </p:nvCxnSpPr>
        <p:spPr>
          <a:xfrm flipV="1">
            <a:off x="9659140" y="5351269"/>
            <a:ext cx="3047" cy="199195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>
            <a:extLst>
              <a:ext uri="{FF2B5EF4-FFF2-40B4-BE49-F238E27FC236}">
                <a16:creationId xmlns:a16="http://schemas.microsoft.com/office/drawing/2014/main" id="{D4D519EF-D8BF-4719-85F7-C3CE23445642}"/>
              </a:ext>
            </a:extLst>
          </p:cNvPr>
          <p:cNvSpPr/>
          <p:nvPr/>
        </p:nvSpPr>
        <p:spPr>
          <a:xfrm>
            <a:off x="2517598" y="2627092"/>
            <a:ext cx="252000" cy="2351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EB0B0C-F266-4C9B-B0D5-F27244A87BA5}"/>
              </a:ext>
            </a:extLst>
          </p:cNvPr>
          <p:cNvSpPr txBox="1"/>
          <p:nvPr/>
        </p:nvSpPr>
        <p:spPr>
          <a:xfrm>
            <a:off x="2517596" y="2608420"/>
            <a:ext cx="252000" cy="25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841B442C-DA7B-4782-B657-2A427A533C60}"/>
              </a:ext>
            </a:extLst>
          </p:cNvPr>
          <p:cNvSpPr/>
          <p:nvPr/>
        </p:nvSpPr>
        <p:spPr>
          <a:xfrm>
            <a:off x="8853669" y="4598967"/>
            <a:ext cx="252000" cy="23518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D7FE4A4-7C22-4BC0-A71E-04A220B99D75}"/>
              </a:ext>
            </a:extLst>
          </p:cNvPr>
          <p:cNvSpPr txBox="1"/>
          <p:nvPr/>
        </p:nvSpPr>
        <p:spPr>
          <a:xfrm>
            <a:off x="8853667" y="4580929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3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692AE954-7FD8-435B-BC65-2EA94AA67DAF}"/>
              </a:ext>
            </a:extLst>
          </p:cNvPr>
          <p:cNvSpPr/>
          <p:nvPr/>
        </p:nvSpPr>
        <p:spPr>
          <a:xfrm>
            <a:off x="5715412" y="4521831"/>
            <a:ext cx="252000" cy="23518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F37E48-B6A5-49F4-ACC3-9388C8F1E2E3}"/>
              </a:ext>
            </a:extLst>
          </p:cNvPr>
          <p:cNvSpPr txBox="1"/>
          <p:nvPr/>
        </p:nvSpPr>
        <p:spPr>
          <a:xfrm>
            <a:off x="5697992" y="4503791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741A2361-2C6C-439A-9E04-A8BD955E0F97}"/>
              </a:ext>
            </a:extLst>
          </p:cNvPr>
          <p:cNvCxnSpPr/>
          <p:nvPr/>
        </p:nvCxnSpPr>
        <p:spPr>
          <a:xfrm>
            <a:off x="1082359" y="46655"/>
            <a:ext cx="0" cy="67553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7B1325BC-6C2B-436E-A6A8-7A98E114CEC8}"/>
              </a:ext>
            </a:extLst>
          </p:cNvPr>
          <p:cNvCxnSpPr>
            <a:cxnSpLocks/>
          </p:cNvCxnSpPr>
          <p:nvPr/>
        </p:nvCxnSpPr>
        <p:spPr>
          <a:xfrm>
            <a:off x="55986" y="4485128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2F61DCD9-FE83-4B2A-A398-D7BBBFC759C0}"/>
              </a:ext>
            </a:extLst>
          </p:cNvPr>
          <p:cNvCxnSpPr>
            <a:cxnSpLocks/>
          </p:cNvCxnSpPr>
          <p:nvPr/>
        </p:nvCxnSpPr>
        <p:spPr>
          <a:xfrm>
            <a:off x="59094" y="6291570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CA1F7D0-C035-4456-B0D3-9F64F159BD88}"/>
              </a:ext>
            </a:extLst>
          </p:cNvPr>
          <p:cNvSpPr txBox="1"/>
          <p:nvPr/>
        </p:nvSpPr>
        <p:spPr>
          <a:xfrm>
            <a:off x="155123" y="3214529"/>
            <a:ext cx="803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폐기지원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시스템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BEC38E2-EF9C-407F-A666-D3EAEEE24D1D}"/>
              </a:ext>
            </a:extLst>
          </p:cNvPr>
          <p:cNvSpPr txBox="1"/>
          <p:nvPr/>
        </p:nvSpPr>
        <p:spPr>
          <a:xfrm>
            <a:off x="286135" y="5083560"/>
            <a:ext cx="497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새올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201E6B-ABBC-4EA8-989A-521BE26A61B5}"/>
              </a:ext>
            </a:extLst>
          </p:cNvPr>
          <p:cNvSpPr txBox="1"/>
          <p:nvPr/>
        </p:nvSpPr>
        <p:spPr>
          <a:xfrm>
            <a:off x="177276" y="6415963"/>
            <a:ext cx="723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온나라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4DA9B220-E8C2-4F6F-A9FB-78132845C733}"/>
              </a:ext>
            </a:extLst>
          </p:cNvPr>
          <p:cNvSpPr/>
          <p:nvPr/>
        </p:nvSpPr>
        <p:spPr>
          <a:xfrm>
            <a:off x="9236293" y="6497684"/>
            <a:ext cx="846799" cy="24505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전자결재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1FFCFBE9-CD36-40D6-98A6-7E9AAE75BDB2}"/>
              </a:ext>
            </a:extLst>
          </p:cNvPr>
          <p:cNvCxnSpPr>
            <a:cxnSpLocks/>
            <a:endCxn id="61" idx="0"/>
          </p:cNvCxnSpPr>
          <p:nvPr/>
        </p:nvCxnSpPr>
        <p:spPr>
          <a:xfrm>
            <a:off x="9659140" y="6115874"/>
            <a:ext cx="553" cy="381810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3875D01A-1B07-46CB-BDA3-68480DFF3572}"/>
              </a:ext>
            </a:extLst>
          </p:cNvPr>
          <p:cNvSpPr/>
          <p:nvPr/>
        </p:nvSpPr>
        <p:spPr>
          <a:xfrm>
            <a:off x="1223411" y="176247"/>
            <a:ext cx="1702706" cy="5654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폐기신청서 제출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폐기대상마약류정보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8FAE9F2-2E13-436E-9842-F60E794A423C}"/>
              </a:ext>
            </a:extLst>
          </p:cNvPr>
          <p:cNvSpPr txBox="1"/>
          <p:nvPr/>
        </p:nvSpPr>
        <p:spPr>
          <a:xfrm>
            <a:off x="10132" y="163142"/>
            <a:ext cx="104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마약류취급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담당자</a:t>
            </a:r>
          </a:p>
        </p:txBody>
      </p:sp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id="{6D86F276-8181-4907-AE5D-3274DA1F535D}"/>
              </a:ext>
            </a:extLst>
          </p:cNvPr>
          <p:cNvCxnSpPr>
            <a:cxnSpLocks/>
            <a:stCxn id="55" idx="2"/>
            <a:endCxn id="27" idx="1"/>
          </p:cNvCxnSpPr>
          <p:nvPr/>
        </p:nvCxnSpPr>
        <p:spPr>
          <a:xfrm rot="16200000" flipH="1">
            <a:off x="1188338" y="1628124"/>
            <a:ext cx="2339482" cy="566631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BB71DCE1-639A-49FB-AE04-13A4F991FF45}"/>
              </a:ext>
            </a:extLst>
          </p:cNvPr>
          <p:cNvCxnSpPr>
            <a:cxnSpLocks/>
          </p:cNvCxnSpPr>
          <p:nvPr/>
        </p:nvCxnSpPr>
        <p:spPr>
          <a:xfrm>
            <a:off x="63444" y="1157850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1D82ADD-F1E1-46D7-935B-1F690455CE3F}"/>
              </a:ext>
            </a:extLst>
          </p:cNvPr>
          <p:cNvSpPr txBox="1"/>
          <p:nvPr/>
        </p:nvSpPr>
        <p:spPr>
          <a:xfrm>
            <a:off x="192056" y="1580939"/>
            <a:ext cx="723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0519ABAB-9304-4CF7-B72B-72A1E7956333}"/>
              </a:ext>
            </a:extLst>
          </p:cNvPr>
          <p:cNvSpPr/>
          <p:nvPr/>
        </p:nvSpPr>
        <p:spPr>
          <a:xfrm>
            <a:off x="9978076" y="466723"/>
            <a:ext cx="252000" cy="25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B81E715E-70BC-4424-94C8-805AEE56F5D8}"/>
              </a:ext>
            </a:extLst>
          </p:cNvPr>
          <p:cNvSpPr/>
          <p:nvPr/>
        </p:nvSpPr>
        <p:spPr>
          <a:xfrm>
            <a:off x="9973737" y="174987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D3039F4-AF57-44F0-9EBC-AAED34A2CEF5}"/>
              </a:ext>
            </a:extLst>
          </p:cNvPr>
          <p:cNvSpPr txBox="1"/>
          <p:nvPr/>
        </p:nvSpPr>
        <p:spPr>
          <a:xfrm>
            <a:off x="10221367" y="157312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마약류폐기지원시스템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70CCD36-FDBA-45A6-B62F-8288D5FC87E9}"/>
              </a:ext>
            </a:extLst>
          </p:cNvPr>
          <p:cNvSpPr txBox="1"/>
          <p:nvPr/>
        </p:nvSpPr>
        <p:spPr>
          <a:xfrm>
            <a:off x="10225714" y="475180"/>
            <a:ext cx="1513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NIMS,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새올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온나라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ACB7CC17-BF7F-43B2-8F22-14656ADB13D6}"/>
              </a:ext>
            </a:extLst>
          </p:cNvPr>
          <p:cNvSpPr/>
          <p:nvPr/>
        </p:nvSpPr>
        <p:spPr>
          <a:xfrm>
            <a:off x="8611334" y="183760"/>
            <a:ext cx="1259147" cy="56545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보건소담당자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0AB673-D465-4EE5-A6BA-D28002F7A2A7}"/>
              </a:ext>
            </a:extLst>
          </p:cNvPr>
          <p:cNvSpPr txBox="1"/>
          <p:nvPr/>
        </p:nvSpPr>
        <p:spPr>
          <a:xfrm>
            <a:off x="2795809" y="2450133"/>
            <a:ext cx="1959066" cy="276999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>
                <a:solidFill>
                  <a:schemeClr val="bg1"/>
                </a:solidFill>
              </a:rPr>
              <a:t>진행상태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 err="1">
                <a:solidFill>
                  <a:schemeClr val="bg1"/>
                </a:solidFill>
              </a:rPr>
              <a:t>폐기신청서접수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291CA5-31A8-4463-A938-93F7BC585E0B}"/>
              </a:ext>
            </a:extLst>
          </p:cNvPr>
          <p:cNvSpPr txBox="1"/>
          <p:nvPr/>
        </p:nvSpPr>
        <p:spPr>
          <a:xfrm>
            <a:off x="2811775" y="2173908"/>
            <a:ext cx="1362075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메뉴얼 </a:t>
            </a:r>
            <a:r>
              <a:rPr lang="en-US" altLang="ko-KR" sz="1200" dirty="0"/>
              <a:t>6p ~ 11p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7180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B8BA9E6A-EE72-498D-808A-AA60AFD485F1}"/>
              </a:ext>
            </a:extLst>
          </p:cNvPr>
          <p:cNvSpPr/>
          <p:nvPr/>
        </p:nvSpPr>
        <p:spPr>
          <a:xfrm>
            <a:off x="8525692" y="5515834"/>
            <a:ext cx="2316480" cy="55516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사고마약류관리대장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생성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2A05614-ED3D-4626-8DAF-95DC34416592}"/>
              </a:ext>
            </a:extLst>
          </p:cNvPr>
          <p:cNvSpPr/>
          <p:nvPr/>
        </p:nvSpPr>
        <p:spPr>
          <a:xfrm>
            <a:off x="5416731" y="5498414"/>
            <a:ext cx="2654841" cy="59715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5, 6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의 폐기결과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통보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보고서 참조하여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사고마약류관리대장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입력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DF4234A-230A-4F61-A301-6DE5673A5FBB}"/>
              </a:ext>
            </a:extLst>
          </p:cNvPr>
          <p:cNvSpPr/>
          <p:nvPr/>
        </p:nvSpPr>
        <p:spPr>
          <a:xfrm>
            <a:off x="4596072" y="2733796"/>
            <a:ext cx="1472181" cy="75038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폐기결과통보서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민원인송부용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생성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F115CBD-A92A-49F4-AA0F-E85D9393071F}"/>
              </a:ext>
            </a:extLst>
          </p:cNvPr>
          <p:cNvSpPr/>
          <p:nvPr/>
        </p:nvSpPr>
        <p:spPr>
          <a:xfrm>
            <a:off x="6715075" y="2732587"/>
            <a:ext cx="1472181" cy="75038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폐기결과보고서 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내부결재용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생성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C1D7363B-E5C4-437F-8356-C226B7499599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6068253" y="3107777"/>
            <a:ext cx="646822" cy="1209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1EF213BD-EC7F-4D3D-9803-51761557EB03}"/>
              </a:ext>
            </a:extLst>
          </p:cNvPr>
          <p:cNvCxnSpPr>
            <a:cxnSpLocks/>
            <a:stCxn id="14" idx="3"/>
            <a:endCxn id="34" idx="0"/>
          </p:cNvCxnSpPr>
          <p:nvPr/>
        </p:nvCxnSpPr>
        <p:spPr>
          <a:xfrm>
            <a:off x="8187256" y="3107777"/>
            <a:ext cx="1496676" cy="2408057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66CFDB2-FD41-47D8-B3D8-C2A743DDC81C}"/>
              </a:ext>
            </a:extLst>
          </p:cNvPr>
          <p:cNvCxnSpPr>
            <a:cxnSpLocks/>
            <a:stCxn id="34" idx="3"/>
            <a:endCxn id="70" idx="2"/>
          </p:cNvCxnSpPr>
          <p:nvPr/>
        </p:nvCxnSpPr>
        <p:spPr>
          <a:xfrm>
            <a:off x="10842172" y="5793417"/>
            <a:ext cx="344187" cy="338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>
            <a:extLst>
              <a:ext uri="{FF2B5EF4-FFF2-40B4-BE49-F238E27FC236}">
                <a16:creationId xmlns:a16="http://schemas.microsoft.com/office/drawing/2014/main" id="{63DBF057-795A-4818-B191-D63CA3781B29}"/>
              </a:ext>
            </a:extLst>
          </p:cNvPr>
          <p:cNvSpPr/>
          <p:nvPr/>
        </p:nvSpPr>
        <p:spPr>
          <a:xfrm>
            <a:off x="1143614" y="2869651"/>
            <a:ext cx="503043" cy="487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</a:t>
            </a: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060D38CA-7AB9-443C-8C81-2533632B9186}"/>
              </a:ext>
            </a:extLst>
          </p:cNvPr>
          <p:cNvCxnSpPr>
            <a:cxnSpLocks/>
            <a:stCxn id="38" idx="6"/>
            <a:endCxn id="60" idx="1"/>
          </p:cNvCxnSpPr>
          <p:nvPr/>
        </p:nvCxnSpPr>
        <p:spPr>
          <a:xfrm flipV="1">
            <a:off x="1646657" y="3112235"/>
            <a:ext cx="340458" cy="104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1EE6F431-ABC6-46D9-9836-BC2C19566E59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8071572" y="5793417"/>
            <a:ext cx="454120" cy="3577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타원 39">
            <a:extLst>
              <a:ext uri="{FF2B5EF4-FFF2-40B4-BE49-F238E27FC236}">
                <a16:creationId xmlns:a16="http://schemas.microsoft.com/office/drawing/2014/main" id="{A353FD9A-A82A-4489-8AEC-7C166C1B4EF5}"/>
              </a:ext>
            </a:extLst>
          </p:cNvPr>
          <p:cNvSpPr/>
          <p:nvPr/>
        </p:nvSpPr>
        <p:spPr>
          <a:xfrm>
            <a:off x="8396826" y="5385208"/>
            <a:ext cx="252000" cy="25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1AD4A6-4B2A-4BB7-81EF-F4A03336664E}"/>
              </a:ext>
            </a:extLst>
          </p:cNvPr>
          <p:cNvSpPr txBox="1"/>
          <p:nvPr/>
        </p:nvSpPr>
        <p:spPr>
          <a:xfrm>
            <a:off x="8396824" y="5375876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7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8AE3CD37-47F8-40F2-AD75-0DB44DDC2B99}"/>
              </a:ext>
            </a:extLst>
          </p:cNvPr>
          <p:cNvSpPr/>
          <p:nvPr/>
        </p:nvSpPr>
        <p:spPr>
          <a:xfrm>
            <a:off x="4475496" y="2614622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B5FE35-EE25-400F-8E35-D6EBA7377FA5}"/>
              </a:ext>
            </a:extLst>
          </p:cNvPr>
          <p:cNvSpPr txBox="1"/>
          <p:nvPr/>
        </p:nvSpPr>
        <p:spPr>
          <a:xfrm>
            <a:off x="4475494" y="2605287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5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09C3D817-CBA4-478B-8999-C20C83F4B690}"/>
              </a:ext>
            </a:extLst>
          </p:cNvPr>
          <p:cNvSpPr/>
          <p:nvPr/>
        </p:nvSpPr>
        <p:spPr>
          <a:xfrm>
            <a:off x="6584819" y="2605911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3E5642F-D795-461B-8C79-DFFF44C6CEA6}"/>
              </a:ext>
            </a:extLst>
          </p:cNvPr>
          <p:cNvSpPr txBox="1"/>
          <p:nvPr/>
        </p:nvSpPr>
        <p:spPr>
          <a:xfrm>
            <a:off x="6584817" y="2596576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6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5191A8AC-2BD3-45E6-9518-6C4B1E3CA5A2}"/>
              </a:ext>
            </a:extLst>
          </p:cNvPr>
          <p:cNvCxnSpPr/>
          <p:nvPr/>
        </p:nvCxnSpPr>
        <p:spPr>
          <a:xfrm>
            <a:off x="1082359" y="46655"/>
            <a:ext cx="0" cy="67553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1F01EBF-CD58-4062-BE72-7C808981CD2C}"/>
              </a:ext>
            </a:extLst>
          </p:cNvPr>
          <p:cNvCxnSpPr>
            <a:cxnSpLocks/>
          </p:cNvCxnSpPr>
          <p:nvPr/>
        </p:nvCxnSpPr>
        <p:spPr>
          <a:xfrm>
            <a:off x="55986" y="5280833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DEB5A56-151D-43E0-A36F-3235BECD6B76}"/>
              </a:ext>
            </a:extLst>
          </p:cNvPr>
          <p:cNvCxnSpPr>
            <a:cxnSpLocks/>
          </p:cNvCxnSpPr>
          <p:nvPr/>
        </p:nvCxnSpPr>
        <p:spPr>
          <a:xfrm>
            <a:off x="59094" y="6244485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11A46EBE-67AA-4C80-BF6D-2EA4789147F5}"/>
              </a:ext>
            </a:extLst>
          </p:cNvPr>
          <p:cNvCxnSpPr>
            <a:cxnSpLocks/>
          </p:cNvCxnSpPr>
          <p:nvPr/>
        </p:nvCxnSpPr>
        <p:spPr>
          <a:xfrm>
            <a:off x="52867" y="915144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6188784-9577-49FB-8E4F-8A13B02450EE}"/>
              </a:ext>
            </a:extLst>
          </p:cNvPr>
          <p:cNvSpPr txBox="1"/>
          <p:nvPr/>
        </p:nvSpPr>
        <p:spPr>
          <a:xfrm>
            <a:off x="286135" y="5593830"/>
            <a:ext cx="497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새올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C8CA0FA-7678-4576-B5F6-8456DCC3D3B4}"/>
              </a:ext>
            </a:extLst>
          </p:cNvPr>
          <p:cNvSpPr txBox="1"/>
          <p:nvPr/>
        </p:nvSpPr>
        <p:spPr>
          <a:xfrm>
            <a:off x="177276" y="6398419"/>
            <a:ext cx="723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온나라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BE7FB4-65D1-44DE-B01D-CBB046DB7135}"/>
              </a:ext>
            </a:extLst>
          </p:cNvPr>
          <p:cNvSpPr txBox="1"/>
          <p:nvPr/>
        </p:nvSpPr>
        <p:spPr>
          <a:xfrm>
            <a:off x="224061" y="1487043"/>
            <a:ext cx="612719" cy="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3FDCA865-022E-437C-BA8D-8A21AAF7034E}"/>
              </a:ext>
            </a:extLst>
          </p:cNvPr>
          <p:cNvCxnSpPr>
            <a:cxnSpLocks/>
          </p:cNvCxnSpPr>
          <p:nvPr/>
        </p:nvCxnSpPr>
        <p:spPr>
          <a:xfrm>
            <a:off x="49362" y="2580986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F429F58-20DE-43D9-AEBD-8F5B6E97723B}"/>
              </a:ext>
            </a:extLst>
          </p:cNvPr>
          <p:cNvSpPr txBox="1"/>
          <p:nvPr/>
        </p:nvSpPr>
        <p:spPr>
          <a:xfrm>
            <a:off x="36259" y="296339"/>
            <a:ext cx="10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마약류취급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담당자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E7E193A-6BE2-4B0F-B049-D20B337BAAE7}"/>
              </a:ext>
            </a:extLst>
          </p:cNvPr>
          <p:cNvSpPr/>
          <p:nvPr/>
        </p:nvSpPr>
        <p:spPr>
          <a:xfrm>
            <a:off x="1987115" y="2737045"/>
            <a:ext cx="1661214" cy="75038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통보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]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69073E5C-FB70-4C3E-94AD-38F6499B4667}"/>
              </a:ext>
            </a:extLst>
          </p:cNvPr>
          <p:cNvSpPr/>
          <p:nvPr/>
        </p:nvSpPr>
        <p:spPr>
          <a:xfrm>
            <a:off x="1861171" y="2624566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43042B6-4FDF-44C2-82F4-E612D8AB2B0D}"/>
              </a:ext>
            </a:extLst>
          </p:cNvPr>
          <p:cNvSpPr txBox="1"/>
          <p:nvPr/>
        </p:nvSpPr>
        <p:spPr>
          <a:xfrm>
            <a:off x="1861169" y="2604473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4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65" name="연결선: 꺾임 64">
            <a:extLst>
              <a:ext uri="{FF2B5EF4-FFF2-40B4-BE49-F238E27FC236}">
                <a16:creationId xmlns:a16="http://schemas.microsoft.com/office/drawing/2014/main" id="{A7201F37-DC1C-4116-84CC-8933B365E9AF}"/>
              </a:ext>
            </a:extLst>
          </p:cNvPr>
          <p:cNvCxnSpPr>
            <a:cxnSpLocks/>
            <a:stCxn id="60" idx="3"/>
            <a:endCxn id="13" idx="1"/>
          </p:cNvCxnSpPr>
          <p:nvPr/>
        </p:nvCxnSpPr>
        <p:spPr>
          <a:xfrm flipV="1">
            <a:off x="3648329" y="3108986"/>
            <a:ext cx="947743" cy="3249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타원 69">
            <a:extLst>
              <a:ext uri="{FF2B5EF4-FFF2-40B4-BE49-F238E27FC236}">
                <a16:creationId xmlns:a16="http://schemas.microsoft.com/office/drawing/2014/main" id="{C68AFCB7-99F4-485E-9D03-D2456B765DDF}"/>
              </a:ext>
            </a:extLst>
          </p:cNvPr>
          <p:cNvSpPr/>
          <p:nvPr/>
        </p:nvSpPr>
        <p:spPr>
          <a:xfrm>
            <a:off x="11186359" y="5553173"/>
            <a:ext cx="503043" cy="487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130587-A084-4EB9-B1C1-3CD80598DD0B}"/>
              </a:ext>
            </a:extLst>
          </p:cNvPr>
          <p:cNvSpPr txBox="1"/>
          <p:nvPr/>
        </p:nvSpPr>
        <p:spPr>
          <a:xfrm>
            <a:off x="155123" y="3528031"/>
            <a:ext cx="803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폐기지원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시스템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649D640F-925B-4061-86D0-EB72EF4649BC}"/>
              </a:ext>
            </a:extLst>
          </p:cNvPr>
          <p:cNvSpPr/>
          <p:nvPr/>
        </p:nvSpPr>
        <p:spPr>
          <a:xfrm>
            <a:off x="1476211" y="3807369"/>
            <a:ext cx="2677778" cy="866681"/>
          </a:xfrm>
          <a:prstGeom prst="roundRect">
            <a:avLst/>
          </a:prstGeom>
          <a:solidFill>
            <a:srgbClr val="FDD1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사고마약류폐기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실물작업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항목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취급일자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폐기일자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폐기구분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폐기방법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폐기장소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폐기진행사진 업로드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7A568728-9811-4813-81B7-A68A69BC244B}"/>
              </a:ext>
            </a:extLst>
          </p:cNvPr>
          <p:cNvCxnSpPr>
            <a:cxnSpLocks/>
            <a:stCxn id="43" idx="0"/>
            <a:endCxn id="60" idx="2"/>
          </p:cNvCxnSpPr>
          <p:nvPr/>
        </p:nvCxnSpPr>
        <p:spPr>
          <a:xfrm flipV="1">
            <a:off x="2815100" y="3487425"/>
            <a:ext cx="2622" cy="319944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AF107FA6-3520-4A8F-A8E3-549869516A7D}"/>
              </a:ext>
            </a:extLst>
          </p:cNvPr>
          <p:cNvSpPr/>
          <p:nvPr/>
        </p:nvSpPr>
        <p:spPr>
          <a:xfrm>
            <a:off x="4925001" y="3807368"/>
            <a:ext cx="3033204" cy="866681"/>
          </a:xfrm>
          <a:prstGeom prst="roundRect">
            <a:avLst/>
          </a:prstGeom>
          <a:solidFill>
            <a:srgbClr val="FDD1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보고문서관리 메뉴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&gt;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폐기결과보고서 생성 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폐기처리내역 및 사진 생성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32E5FD8D-465E-4ADB-A73E-8573692B44A6}"/>
              </a:ext>
            </a:extLst>
          </p:cNvPr>
          <p:cNvCxnSpPr>
            <a:cxnSpLocks/>
            <a:stCxn id="66" idx="0"/>
            <a:endCxn id="13" idx="2"/>
          </p:cNvCxnSpPr>
          <p:nvPr/>
        </p:nvCxnSpPr>
        <p:spPr>
          <a:xfrm rot="16200000" flipV="1">
            <a:off x="5725287" y="3091052"/>
            <a:ext cx="323192" cy="110944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연결선: 꺾임 67">
            <a:extLst>
              <a:ext uri="{FF2B5EF4-FFF2-40B4-BE49-F238E27FC236}">
                <a16:creationId xmlns:a16="http://schemas.microsoft.com/office/drawing/2014/main" id="{B1CCDA6B-7549-4B81-9282-C4F33F80AB4B}"/>
              </a:ext>
            </a:extLst>
          </p:cNvPr>
          <p:cNvCxnSpPr>
            <a:cxnSpLocks/>
            <a:stCxn id="66" idx="0"/>
            <a:endCxn id="14" idx="2"/>
          </p:cNvCxnSpPr>
          <p:nvPr/>
        </p:nvCxnSpPr>
        <p:spPr>
          <a:xfrm rot="5400000" flipH="1" flipV="1">
            <a:off x="6784184" y="3140387"/>
            <a:ext cx="324401" cy="100956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타원 112">
            <a:extLst>
              <a:ext uri="{FF2B5EF4-FFF2-40B4-BE49-F238E27FC236}">
                <a16:creationId xmlns:a16="http://schemas.microsoft.com/office/drawing/2014/main" id="{DE19ECE6-8C80-400D-B030-B24054256414}"/>
              </a:ext>
            </a:extLst>
          </p:cNvPr>
          <p:cNvSpPr/>
          <p:nvPr/>
        </p:nvSpPr>
        <p:spPr>
          <a:xfrm>
            <a:off x="9978076" y="466723"/>
            <a:ext cx="252000" cy="25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2D6ED3A3-3366-4C67-8620-901D30A40B37}"/>
              </a:ext>
            </a:extLst>
          </p:cNvPr>
          <p:cNvSpPr/>
          <p:nvPr/>
        </p:nvSpPr>
        <p:spPr>
          <a:xfrm>
            <a:off x="9973737" y="174987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4CE7AC-99D1-4B80-A936-C63AD8879731}"/>
              </a:ext>
            </a:extLst>
          </p:cNvPr>
          <p:cNvSpPr txBox="1"/>
          <p:nvPr/>
        </p:nvSpPr>
        <p:spPr>
          <a:xfrm>
            <a:off x="10221367" y="157312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마약류폐기지원시스템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B9BB782-7835-4703-BE8D-BE82A2B9A7EA}"/>
              </a:ext>
            </a:extLst>
          </p:cNvPr>
          <p:cNvSpPr txBox="1"/>
          <p:nvPr/>
        </p:nvSpPr>
        <p:spPr>
          <a:xfrm>
            <a:off x="10225714" y="475180"/>
            <a:ext cx="1513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NIMS,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새올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온나라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892E489A-5571-4D5E-B132-829543E1A88F}"/>
              </a:ext>
            </a:extLst>
          </p:cNvPr>
          <p:cNvSpPr/>
          <p:nvPr/>
        </p:nvSpPr>
        <p:spPr>
          <a:xfrm>
            <a:off x="8639909" y="174235"/>
            <a:ext cx="1259147" cy="56545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보건소담당자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691BA35-01DF-4EF8-A524-13324AC348FB}"/>
              </a:ext>
            </a:extLst>
          </p:cNvPr>
          <p:cNvSpPr txBox="1"/>
          <p:nvPr/>
        </p:nvSpPr>
        <p:spPr>
          <a:xfrm>
            <a:off x="2119534" y="2450133"/>
            <a:ext cx="2195291" cy="276999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</a:rPr>
              <a:t>진행상태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>
                <a:solidFill>
                  <a:schemeClr val="bg1"/>
                </a:solidFill>
              </a:rPr>
              <a:t>폐기결과</a:t>
            </a:r>
            <a:r>
              <a:rPr lang="en-US" altLang="ko-KR" sz="1200" dirty="0">
                <a:solidFill>
                  <a:schemeClr val="bg1"/>
                </a:solidFill>
              </a:rPr>
              <a:t>[</a:t>
            </a:r>
            <a:r>
              <a:rPr lang="ko-KR" altLang="en-US" sz="1200" dirty="0">
                <a:solidFill>
                  <a:schemeClr val="bg1"/>
                </a:solidFill>
              </a:rPr>
              <a:t>통보</a:t>
            </a:r>
            <a:r>
              <a:rPr lang="en-US" altLang="ko-KR" sz="1200" dirty="0">
                <a:solidFill>
                  <a:schemeClr val="bg1"/>
                </a:solidFill>
              </a:rPr>
              <a:t>]</a:t>
            </a:r>
            <a:r>
              <a:rPr lang="ko-KR" altLang="en-US" sz="1200" dirty="0">
                <a:solidFill>
                  <a:schemeClr val="bg1"/>
                </a:solidFill>
              </a:rPr>
              <a:t>처리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FB865C-6BD0-43C5-89A2-B7910B6CC898}"/>
              </a:ext>
            </a:extLst>
          </p:cNvPr>
          <p:cNvSpPr txBox="1"/>
          <p:nvPr/>
        </p:nvSpPr>
        <p:spPr>
          <a:xfrm>
            <a:off x="2143125" y="2173908"/>
            <a:ext cx="1505202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매뉴얼 </a:t>
            </a:r>
            <a:r>
              <a:rPr lang="en-US" altLang="ko-KR" sz="1200" dirty="0"/>
              <a:t>12p ~ 17p</a:t>
            </a:r>
            <a:endParaRPr lang="ko-KR" altLang="en-US" sz="1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01ECF88-28A9-4FEF-B369-AB1AC7829D7E}"/>
              </a:ext>
            </a:extLst>
          </p:cNvPr>
          <p:cNvSpPr txBox="1"/>
          <p:nvPr/>
        </p:nvSpPr>
        <p:spPr>
          <a:xfrm>
            <a:off x="4743450" y="2459658"/>
            <a:ext cx="1505202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매뉴얼 </a:t>
            </a:r>
            <a:r>
              <a:rPr lang="en-US" altLang="ko-KR" sz="1200" dirty="0"/>
              <a:t>22p ~ 23p</a:t>
            </a:r>
            <a:endParaRPr lang="ko-KR" altLang="en-US" sz="12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74DF46-7111-4095-979B-CE38F66E569A}"/>
              </a:ext>
            </a:extLst>
          </p:cNvPr>
          <p:cNvSpPr txBox="1"/>
          <p:nvPr/>
        </p:nvSpPr>
        <p:spPr>
          <a:xfrm>
            <a:off x="6838950" y="2450133"/>
            <a:ext cx="1505202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매뉴얼 </a:t>
            </a:r>
            <a:r>
              <a:rPr lang="en-US" altLang="ko-KR" sz="1200" dirty="0"/>
              <a:t>22p ~ 23p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9609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F2962D99-2D12-4F49-931F-8E72C4DB124C}"/>
              </a:ext>
            </a:extLst>
          </p:cNvPr>
          <p:cNvSpPr/>
          <p:nvPr/>
        </p:nvSpPr>
        <p:spPr>
          <a:xfrm>
            <a:off x="1959441" y="6165268"/>
            <a:ext cx="2018786" cy="58154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마약류폐기알림공문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기안 및 발송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327332EF-A16B-44EE-892C-DCC3FD1281D9}"/>
              </a:ext>
            </a:extLst>
          </p:cNvPr>
          <p:cNvSpPr/>
          <p:nvPr/>
        </p:nvSpPr>
        <p:spPr>
          <a:xfrm>
            <a:off x="7939147" y="1464591"/>
            <a:ext cx="1661689" cy="41791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공무원폐기보고확인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DF4FDF64-66AA-4EEC-8F46-663E5D35CD1E}"/>
              </a:ext>
            </a:extLst>
          </p:cNvPr>
          <p:cNvSpPr/>
          <p:nvPr/>
        </p:nvSpPr>
        <p:spPr>
          <a:xfrm>
            <a:off x="9727348" y="1146854"/>
            <a:ext cx="2328762" cy="3174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보고관리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공무원폐기보고확인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168F0A8F-9359-4231-87E4-79F5DE0B50B2}"/>
              </a:ext>
            </a:extLst>
          </p:cNvPr>
          <p:cNvCxnSpPr>
            <a:cxnSpLocks/>
            <a:stCxn id="35" idx="3"/>
            <a:endCxn id="75" idx="2"/>
          </p:cNvCxnSpPr>
          <p:nvPr/>
        </p:nvCxnSpPr>
        <p:spPr>
          <a:xfrm flipV="1">
            <a:off x="3978227" y="2955610"/>
            <a:ext cx="3060974" cy="3500433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>
            <a:extLst>
              <a:ext uri="{FF2B5EF4-FFF2-40B4-BE49-F238E27FC236}">
                <a16:creationId xmlns:a16="http://schemas.microsoft.com/office/drawing/2014/main" id="{63DBF057-795A-4818-B191-D63CA3781B29}"/>
              </a:ext>
            </a:extLst>
          </p:cNvPr>
          <p:cNvSpPr/>
          <p:nvPr/>
        </p:nvSpPr>
        <p:spPr>
          <a:xfrm>
            <a:off x="1120851" y="6024042"/>
            <a:ext cx="432000" cy="43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</a:t>
            </a: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060D38CA-7AB9-443C-8C81-2533632B9186}"/>
              </a:ext>
            </a:extLst>
          </p:cNvPr>
          <p:cNvCxnSpPr>
            <a:cxnSpLocks/>
            <a:stCxn id="38" idx="6"/>
            <a:endCxn id="35" idx="1"/>
          </p:cNvCxnSpPr>
          <p:nvPr/>
        </p:nvCxnSpPr>
        <p:spPr>
          <a:xfrm>
            <a:off x="1552851" y="6240042"/>
            <a:ext cx="406590" cy="216001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636ADD40-FE0F-4D24-BD7A-A19A2C475727}"/>
              </a:ext>
            </a:extLst>
          </p:cNvPr>
          <p:cNvSpPr/>
          <p:nvPr/>
        </p:nvSpPr>
        <p:spPr>
          <a:xfrm>
            <a:off x="7812635" y="1341942"/>
            <a:ext cx="252000" cy="25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F199E2-AD3B-4131-9F63-D08D1E5356B6}"/>
              </a:ext>
            </a:extLst>
          </p:cNvPr>
          <p:cNvSpPr txBox="1"/>
          <p:nvPr/>
        </p:nvSpPr>
        <p:spPr>
          <a:xfrm>
            <a:off x="7703070" y="1332612"/>
            <a:ext cx="429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10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443B48DC-7513-4E85-B5E9-98BC4428CFF7}"/>
              </a:ext>
            </a:extLst>
          </p:cNvPr>
          <p:cNvSpPr/>
          <p:nvPr/>
        </p:nvSpPr>
        <p:spPr>
          <a:xfrm>
            <a:off x="1841549" y="6060760"/>
            <a:ext cx="252000" cy="25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3051A3-FD7C-40B6-9656-8E3CA6B88E66}"/>
              </a:ext>
            </a:extLst>
          </p:cNvPr>
          <p:cNvSpPr txBox="1"/>
          <p:nvPr/>
        </p:nvSpPr>
        <p:spPr>
          <a:xfrm>
            <a:off x="1841547" y="6051429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8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5191A8AC-2BD3-45E6-9518-6C4B1E3CA5A2}"/>
              </a:ext>
            </a:extLst>
          </p:cNvPr>
          <p:cNvCxnSpPr/>
          <p:nvPr/>
        </p:nvCxnSpPr>
        <p:spPr>
          <a:xfrm>
            <a:off x="1082359" y="46655"/>
            <a:ext cx="0" cy="67553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1F01EBF-CD58-4062-BE72-7C808981CD2C}"/>
              </a:ext>
            </a:extLst>
          </p:cNvPr>
          <p:cNvCxnSpPr>
            <a:cxnSpLocks/>
          </p:cNvCxnSpPr>
          <p:nvPr/>
        </p:nvCxnSpPr>
        <p:spPr>
          <a:xfrm>
            <a:off x="55986" y="4288053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DEB5A56-151D-43E0-A36F-3235BECD6B76}"/>
              </a:ext>
            </a:extLst>
          </p:cNvPr>
          <p:cNvCxnSpPr>
            <a:cxnSpLocks/>
          </p:cNvCxnSpPr>
          <p:nvPr/>
        </p:nvCxnSpPr>
        <p:spPr>
          <a:xfrm>
            <a:off x="49361" y="5974514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11A46EBE-67AA-4C80-BF6D-2EA4789147F5}"/>
              </a:ext>
            </a:extLst>
          </p:cNvPr>
          <p:cNvCxnSpPr>
            <a:cxnSpLocks/>
          </p:cNvCxnSpPr>
          <p:nvPr/>
        </p:nvCxnSpPr>
        <p:spPr>
          <a:xfrm>
            <a:off x="55985" y="2163743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6188784-9577-49FB-8E4F-8A13B02450EE}"/>
              </a:ext>
            </a:extLst>
          </p:cNvPr>
          <p:cNvSpPr txBox="1"/>
          <p:nvPr/>
        </p:nvSpPr>
        <p:spPr>
          <a:xfrm>
            <a:off x="286135" y="5106145"/>
            <a:ext cx="497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새올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C8CA0FA-7678-4576-B5F6-8456DCC3D3B4}"/>
              </a:ext>
            </a:extLst>
          </p:cNvPr>
          <p:cNvSpPr txBox="1"/>
          <p:nvPr/>
        </p:nvSpPr>
        <p:spPr>
          <a:xfrm>
            <a:off x="177276" y="6381006"/>
            <a:ext cx="723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온나라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BE7FB4-65D1-44DE-B01D-CBB046DB7135}"/>
              </a:ext>
            </a:extLst>
          </p:cNvPr>
          <p:cNvSpPr txBox="1"/>
          <p:nvPr/>
        </p:nvSpPr>
        <p:spPr>
          <a:xfrm>
            <a:off x="224061" y="1504467"/>
            <a:ext cx="612719" cy="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77" name="연결선: 꺾임 76">
            <a:extLst>
              <a:ext uri="{FF2B5EF4-FFF2-40B4-BE49-F238E27FC236}">
                <a16:creationId xmlns:a16="http://schemas.microsoft.com/office/drawing/2014/main" id="{0D248497-6667-4938-8703-1ED321B52CF4}"/>
              </a:ext>
            </a:extLst>
          </p:cNvPr>
          <p:cNvCxnSpPr>
            <a:cxnSpLocks/>
            <a:stCxn id="12" idx="1"/>
            <a:endCxn id="36" idx="0"/>
          </p:cNvCxnSpPr>
          <p:nvPr/>
        </p:nvCxnSpPr>
        <p:spPr>
          <a:xfrm rot="10800000" flipV="1">
            <a:off x="8769992" y="1305601"/>
            <a:ext cx="957356" cy="15898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3FDCA865-022E-437C-BA8D-8A21AAF7034E}"/>
              </a:ext>
            </a:extLst>
          </p:cNvPr>
          <p:cNvCxnSpPr>
            <a:cxnSpLocks/>
          </p:cNvCxnSpPr>
          <p:nvPr/>
        </p:nvCxnSpPr>
        <p:spPr>
          <a:xfrm>
            <a:off x="55985" y="1095391"/>
            <a:ext cx="12092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F429F58-20DE-43D9-AEBD-8F5B6E97723B}"/>
              </a:ext>
            </a:extLst>
          </p:cNvPr>
          <p:cNvSpPr txBox="1"/>
          <p:nvPr/>
        </p:nvSpPr>
        <p:spPr>
          <a:xfrm>
            <a:off x="10132" y="226667"/>
            <a:ext cx="10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마약류취급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담당자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6068CD88-A1F5-4CB7-975B-3342B660943C}"/>
              </a:ext>
            </a:extLst>
          </p:cNvPr>
          <p:cNvSpPr/>
          <p:nvPr/>
        </p:nvSpPr>
        <p:spPr>
          <a:xfrm>
            <a:off x="2252536" y="198336"/>
            <a:ext cx="1413546" cy="561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폐기처리결과 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공문 수령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E5E99B7-BA34-42E9-9EC2-DDFE39449175}"/>
              </a:ext>
            </a:extLst>
          </p:cNvPr>
          <p:cNvSpPr/>
          <p:nvPr/>
        </p:nvSpPr>
        <p:spPr>
          <a:xfrm>
            <a:off x="6334106" y="1406792"/>
            <a:ext cx="1413546" cy="4987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F6A444C8-8344-41D9-857A-E811486A507A}"/>
              </a:ext>
            </a:extLst>
          </p:cNvPr>
          <p:cNvCxnSpPr>
            <a:cxnSpLocks/>
            <a:stCxn id="60" idx="3"/>
            <a:endCxn id="61" idx="1"/>
          </p:cNvCxnSpPr>
          <p:nvPr/>
        </p:nvCxnSpPr>
        <p:spPr>
          <a:xfrm>
            <a:off x="3666082" y="478861"/>
            <a:ext cx="2668024" cy="117732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7A6F70E0-47C5-4348-AD23-389B3ED6F60C}"/>
              </a:ext>
            </a:extLst>
          </p:cNvPr>
          <p:cNvCxnSpPr>
            <a:cxnSpLocks/>
            <a:stCxn id="35" idx="0"/>
            <a:endCxn id="60" idx="2"/>
          </p:cNvCxnSpPr>
          <p:nvPr/>
        </p:nvCxnSpPr>
        <p:spPr>
          <a:xfrm rot="16200000" flipV="1">
            <a:off x="261131" y="3457564"/>
            <a:ext cx="5405882" cy="952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5C880A71-E105-4D14-8B67-B3FD7E1592C3}"/>
              </a:ext>
            </a:extLst>
          </p:cNvPr>
          <p:cNvSpPr/>
          <p:nvPr/>
        </p:nvSpPr>
        <p:spPr>
          <a:xfrm>
            <a:off x="5860985" y="212443"/>
            <a:ext cx="2360635" cy="59244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수령한 폐기결과통보서 기반 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70" name="연결선: 꺾임 69">
            <a:extLst>
              <a:ext uri="{FF2B5EF4-FFF2-40B4-BE49-F238E27FC236}">
                <a16:creationId xmlns:a16="http://schemas.microsoft.com/office/drawing/2014/main" id="{EF409974-EE47-454D-B016-5C994185EF58}"/>
              </a:ext>
            </a:extLst>
          </p:cNvPr>
          <p:cNvCxnSpPr>
            <a:cxnSpLocks/>
            <a:stCxn id="69" idx="2"/>
            <a:endCxn id="61" idx="0"/>
          </p:cNvCxnSpPr>
          <p:nvPr/>
        </p:nvCxnSpPr>
        <p:spPr>
          <a:xfrm rot="5400000">
            <a:off x="6740137" y="1105626"/>
            <a:ext cx="601908" cy="4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22532EE-B978-457D-8429-64748664FD3F}"/>
              </a:ext>
            </a:extLst>
          </p:cNvPr>
          <p:cNvSpPr txBox="1"/>
          <p:nvPr/>
        </p:nvSpPr>
        <p:spPr>
          <a:xfrm>
            <a:off x="155123" y="2892306"/>
            <a:ext cx="803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폐기지원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시스템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4DB93CA1-C97A-4FFA-933C-718E9C5968A4}"/>
              </a:ext>
            </a:extLst>
          </p:cNvPr>
          <p:cNvSpPr/>
          <p:nvPr/>
        </p:nvSpPr>
        <p:spPr>
          <a:xfrm>
            <a:off x="1140684" y="3192955"/>
            <a:ext cx="1745636" cy="866681"/>
          </a:xfrm>
          <a:prstGeom prst="roundRect">
            <a:avLst/>
          </a:prstGeom>
          <a:solidFill>
            <a:srgbClr val="FDD1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보고문서관리 메뉴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폐기결과보고서 생성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(</a:t>
            </a: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민원인송부용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A6C32A73-33E6-4351-81C8-5EE0EB4C6C59}"/>
              </a:ext>
            </a:extLst>
          </p:cNvPr>
          <p:cNvSpPr/>
          <p:nvPr/>
        </p:nvSpPr>
        <p:spPr>
          <a:xfrm>
            <a:off x="6395724" y="2372563"/>
            <a:ext cx="1286953" cy="58304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56F70C78-18FC-49C6-8809-525266901BBA}"/>
              </a:ext>
            </a:extLst>
          </p:cNvPr>
          <p:cNvSpPr/>
          <p:nvPr/>
        </p:nvSpPr>
        <p:spPr>
          <a:xfrm>
            <a:off x="6266870" y="2251446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469E4FC-BE6B-4408-B657-169E63B6D50F}"/>
              </a:ext>
            </a:extLst>
          </p:cNvPr>
          <p:cNvSpPr txBox="1"/>
          <p:nvPr/>
        </p:nvSpPr>
        <p:spPr>
          <a:xfrm>
            <a:off x="6266867" y="2242111"/>
            <a:ext cx="2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9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070621ED-5732-4897-A9ED-96B63C7F3902}"/>
              </a:ext>
            </a:extLst>
          </p:cNvPr>
          <p:cNvCxnSpPr>
            <a:cxnSpLocks/>
            <a:stCxn id="75" idx="3"/>
            <a:endCxn id="36" idx="2"/>
          </p:cNvCxnSpPr>
          <p:nvPr/>
        </p:nvCxnSpPr>
        <p:spPr>
          <a:xfrm flipV="1">
            <a:off x="7682677" y="1882507"/>
            <a:ext cx="1087315" cy="78158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2" name="연결선: 꺾임 81">
            <a:extLst>
              <a:ext uri="{FF2B5EF4-FFF2-40B4-BE49-F238E27FC236}">
                <a16:creationId xmlns:a16="http://schemas.microsoft.com/office/drawing/2014/main" id="{C3A8741E-055E-4C48-86CC-673E6E1CAD41}"/>
              </a:ext>
            </a:extLst>
          </p:cNvPr>
          <p:cNvCxnSpPr>
            <a:cxnSpLocks/>
            <a:stCxn id="61" idx="2"/>
            <a:endCxn id="75" idx="0"/>
          </p:cNvCxnSpPr>
          <p:nvPr/>
        </p:nvCxnSpPr>
        <p:spPr>
          <a:xfrm rot="5400000">
            <a:off x="6806547" y="2138230"/>
            <a:ext cx="466987" cy="167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13492D6C-4FC6-46AA-8A7A-09CFC4D4458D}"/>
              </a:ext>
            </a:extLst>
          </p:cNvPr>
          <p:cNvSpPr/>
          <p:nvPr/>
        </p:nvSpPr>
        <p:spPr>
          <a:xfrm>
            <a:off x="3109321" y="2851916"/>
            <a:ext cx="3139079" cy="13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업체가 입력한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의 폐기보고와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마약류폐기지원시스템의 폐기보고 일치 확인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-&gt;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미일치시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업체에서 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의 폐기보고 변경 처리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또는 마약류폐기지원시스템의 폐기보고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폐기신청서접수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폐기결과처리 메뉴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변경 처리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93" name="연결선: 꺾임 92">
            <a:extLst>
              <a:ext uri="{FF2B5EF4-FFF2-40B4-BE49-F238E27FC236}">
                <a16:creationId xmlns:a16="http://schemas.microsoft.com/office/drawing/2014/main" id="{B4F30267-9730-4945-91CE-AD10EB0B96ED}"/>
              </a:ext>
            </a:extLst>
          </p:cNvPr>
          <p:cNvCxnSpPr>
            <a:cxnSpLocks/>
            <a:stCxn id="90" idx="0"/>
            <a:endCxn id="75" idx="1"/>
          </p:cNvCxnSpPr>
          <p:nvPr/>
        </p:nvCxnSpPr>
        <p:spPr>
          <a:xfrm rot="5400000" flipH="1" flipV="1">
            <a:off x="5443378" y="1899571"/>
            <a:ext cx="187829" cy="171686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5F01897A-C500-4C13-8079-78464ADDC071}"/>
              </a:ext>
            </a:extLst>
          </p:cNvPr>
          <p:cNvSpPr/>
          <p:nvPr/>
        </p:nvSpPr>
        <p:spPr>
          <a:xfrm>
            <a:off x="10016143" y="2949403"/>
            <a:ext cx="1661689" cy="41791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보고완료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9" name="타원 118">
            <a:extLst>
              <a:ext uri="{FF2B5EF4-FFF2-40B4-BE49-F238E27FC236}">
                <a16:creationId xmlns:a16="http://schemas.microsoft.com/office/drawing/2014/main" id="{4BD84FBC-FB09-4B8E-9692-3F91C77F1514}"/>
              </a:ext>
            </a:extLst>
          </p:cNvPr>
          <p:cNvSpPr/>
          <p:nvPr/>
        </p:nvSpPr>
        <p:spPr>
          <a:xfrm>
            <a:off x="9889631" y="2826754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AD3C7C5-2B2E-432C-BB5C-D4FC09C3ABAB}"/>
              </a:ext>
            </a:extLst>
          </p:cNvPr>
          <p:cNvSpPr txBox="1"/>
          <p:nvPr/>
        </p:nvSpPr>
        <p:spPr>
          <a:xfrm>
            <a:off x="9788775" y="2808712"/>
            <a:ext cx="429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11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21" name="연결선: 꺾임 120">
            <a:extLst>
              <a:ext uri="{FF2B5EF4-FFF2-40B4-BE49-F238E27FC236}">
                <a16:creationId xmlns:a16="http://schemas.microsoft.com/office/drawing/2014/main" id="{1D6A61AC-2F02-4C8E-A112-3D5F7CCBAEFC}"/>
              </a:ext>
            </a:extLst>
          </p:cNvPr>
          <p:cNvCxnSpPr>
            <a:cxnSpLocks/>
            <a:stCxn id="36" idx="3"/>
            <a:endCxn id="118" idx="1"/>
          </p:cNvCxnSpPr>
          <p:nvPr/>
        </p:nvCxnSpPr>
        <p:spPr>
          <a:xfrm>
            <a:off x="9600836" y="1673549"/>
            <a:ext cx="415307" cy="1484812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8684BFBE-9794-40D4-BA6A-43086E3AFB24}"/>
              </a:ext>
            </a:extLst>
          </p:cNvPr>
          <p:cNvSpPr/>
          <p:nvPr/>
        </p:nvSpPr>
        <p:spPr>
          <a:xfrm>
            <a:off x="10013063" y="3647586"/>
            <a:ext cx="1661690" cy="449714"/>
          </a:xfrm>
          <a:prstGeom prst="roundRect">
            <a:avLst/>
          </a:prstGeom>
          <a:solidFill>
            <a:srgbClr val="FDD1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 메뉴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&gt; NIMS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보고완료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26" name="연결선: 꺾임 125">
            <a:extLst>
              <a:ext uri="{FF2B5EF4-FFF2-40B4-BE49-F238E27FC236}">
                <a16:creationId xmlns:a16="http://schemas.microsoft.com/office/drawing/2014/main" id="{57197419-8B02-43C5-A13B-EF8B492F4FE3}"/>
              </a:ext>
            </a:extLst>
          </p:cNvPr>
          <p:cNvCxnSpPr>
            <a:cxnSpLocks/>
            <a:stCxn id="125" idx="0"/>
            <a:endCxn id="118" idx="2"/>
          </p:cNvCxnSpPr>
          <p:nvPr/>
        </p:nvCxnSpPr>
        <p:spPr>
          <a:xfrm rot="5400000" flipH="1" flipV="1">
            <a:off x="10705315" y="3505913"/>
            <a:ext cx="280267" cy="308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타원 128">
            <a:extLst>
              <a:ext uri="{FF2B5EF4-FFF2-40B4-BE49-F238E27FC236}">
                <a16:creationId xmlns:a16="http://schemas.microsoft.com/office/drawing/2014/main" id="{A9AE751E-6DDB-4346-945D-921BFA4C6D07}"/>
              </a:ext>
            </a:extLst>
          </p:cNvPr>
          <p:cNvSpPr/>
          <p:nvPr/>
        </p:nvSpPr>
        <p:spPr>
          <a:xfrm>
            <a:off x="10101901" y="466723"/>
            <a:ext cx="252000" cy="25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1" name="타원 130">
            <a:extLst>
              <a:ext uri="{FF2B5EF4-FFF2-40B4-BE49-F238E27FC236}">
                <a16:creationId xmlns:a16="http://schemas.microsoft.com/office/drawing/2014/main" id="{64351872-9D1C-4821-9C6C-AA5512C4CB5C}"/>
              </a:ext>
            </a:extLst>
          </p:cNvPr>
          <p:cNvSpPr/>
          <p:nvPr/>
        </p:nvSpPr>
        <p:spPr>
          <a:xfrm>
            <a:off x="10097562" y="174987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4FE84D4-39FF-4A3B-B912-A72FA385B016}"/>
              </a:ext>
            </a:extLst>
          </p:cNvPr>
          <p:cNvSpPr txBox="1"/>
          <p:nvPr/>
        </p:nvSpPr>
        <p:spPr>
          <a:xfrm>
            <a:off x="10345192" y="157312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마약류폐기지원시스템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64A2E54-7276-4F35-85CD-26D31A492C2A}"/>
              </a:ext>
            </a:extLst>
          </p:cNvPr>
          <p:cNvSpPr txBox="1"/>
          <p:nvPr/>
        </p:nvSpPr>
        <p:spPr>
          <a:xfrm>
            <a:off x="10349539" y="475180"/>
            <a:ext cx="1513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NIMS,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새올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온나라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851E6274-1791-4268-9008-3A29181358C8}"/>
              </a:ext>
            </a:extLst>
          </p:cNvPr>
          <p:cNvSpPr/>
          <p:nvPr/>
        </p:nvSpPr>
        <p:spPr>
          <a:xfrm>
            <a:off x="8773259" y="183760"/>
            <a:ext cx="1259147" cy="56545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보건소담당자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40" name="연결선: 꺾임 139">
            <a:extLst>
              <a:ext uri="{FF2B5EF4-FFF2-40B4-BE49-F238E27FC236}">
                <a16:creationId xmlns:a16="http://schemas.microsoft.com/office/drawing/2014/main" id="{94EF758C-FAA2-448B-9F4F-4DED97F4CC9A}"/>
              </a:ext>
            </a:extLst>
          </p:cNvPr>
          <p:cNvCxnSpPr>
            <a:cxnSpLocks/>
            <a:stCxn id="62" idx="2"/>
            <a:endCxn id="35" idx="1"/>
          </p:cNvCxnSpPr>
          <p:nvPr/>
        </p:nvCxnSpPr>
        <p:spPr>
          <a:xfrm rot="5400000">
            <a:off x="788269" y="5230809"/>
            <a:ext cx="2396407" cy="54061"/>
          </a:xfrm>
          <a:prstGeom prst="bentConnector4">
            <a:avLst>
              <a:gd name="adj1" fmla="val 43933"/>
              <a:gd name="adj2" fmla="val 52285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3DF294A-37D7-40D3-AEC7-A14A0E682B12}"/>
              </a:ext>
            </a:extLst>
          </p:cNvPr>
          <p:cNvSpPr txBox="1"/>
          <p:nvPr/>
        </p:nvSpPr>
        <p:spPr>
          <a:xfrm>
            <a:off x="6396259" y="2945433"/>
            <a:ext cx="1825361" cy="276999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</a:rPr>
              <a:t>진행상태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>
                <a:solidFill>
                  <a:schemeClr val="bg1"/>
                </a:solidFill>
              </a:rPr>
              <a:t>폐기보고확인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27AA42E-4CB1-46F9-BF8C-5F2186D015D1}"/>
              </a:ext>
            </a:extLst>
          </p:cNvPr>
          <p:cNvSpPr txBox="1"/>
          <p:nvPr/>
        </p:nvSpPr>
        <p:spPr>
          <a:xfrm>
            <a:off x="10139584" y="2678733"/>
            <a:ext cx="1503147" cy="276999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</a:rPr>
              <a:t>진행상태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>
                <a:solidFill>
                  <a:schemeClr val="bg1"/>
                </a:solidFill>
              </a:rPr>
              <a:t>보고완료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4B55B95-CB6C-4B31-8CF6-485C4C830614}"/>
              </a:ext>
            </a:extLst>
          </p:cNvPr>
          <p:cNvSpPr txBox="1"/>
          <p:nvPr/>
        </p:nvSpPr>
        <p:spPr>
          <a:xfrm>
            <a:off x="6410325" y="3221658"/>
            <a:ext cx="1505202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매뉴얼 </a:t>
            </a:r>
            <a:r>
              <a:rPr lang="en-US" altLang="ko-KR" sz="1200" dirty="0"/>
              <a:t>18p ~ 21p</a:t>
            </a:r>
            <a:endParaRPr lang="ko-KR" altLang="en-US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3A9A0B-C3B8-4BC8-B625-398636DB9CB7}"/>
              </a:ext>
            </a:extLst>
          </p:cNvPr>
          <p:cNvSpPr txBox="1"/>
          <p:nvPr/>
        </p:nvSpPr>
        <p:spPr>
          <a:xfrm>
            <a:off x="1190625" y="2907333"/>
            <a:ext cx="1505202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매뉴얼 </a:t>
            </a:r>
            <a:r>
              <a:rPr lang="en-US" altLang="ko-KR" sz="1200" dirty="0"/>
              <a:t>22p ~ 23p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0569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B9ED1C-923B-4B0D-8AE2-2E0EDF61D81E}"/>
              </a:ext>
            </a:extLst>
          </p:cNvPr>
          <p:cNvSpPr txBox="1"/>
          <p:nvPr/>
        </p:nvSpPr>
        <p:spPr>
          <a:xfrm>
            <a:off x="2393496" y="2731498"/>
            <a:ext cx="7083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II. </a:t>
            </a:r>
            <a:r>
              <a:rPr lang="ko-KR" altLang="en-US" sz="3200" dirty="0"/>
              <a:t>마약류폐기지원시스템 화면 설명서</a:t>
            </a:r>
          </a:p>
        </p:txBody>
      </p:sp>
    </p:spTree>
    <p:extLst>
      <p:ext uri="{BB962C8B-B14F-4D97-AF65-F5344CB8AC3E}">
        <p14:creationId xmlns:p14="http://schemas.microsoft.com/office/powerpoint/2010/main" val="307298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533F97-B193-4501-BF0F-91694B8E506F}"/>
              </a:ext>
            </a:extLst>
          </p:cNvPr>
          <p:cNvSpPr txBox="1"/>
          <p:nvPr/>
        </p:nvSpPr>
        <p:spPr>
          <a:xfrm>
            <a:off x="40821" y="93073"/>
            <a:ext cx="3095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폐기신청서 접수 메뉴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988FF79-1C13-4C7A-B898-04E10A43302A}"/>
              </a:ext>
            </a:extLst>
          </p:cNvPr>
          <p:cNvGrpSpPr/>
          <p:nvPr/>
        </p:nvGrpSpPr>
        <p:grpSpPr>
          <a:xfrm>
            <a:off x="305345" y="577353"/>
            <a:ext cx="9420872" cy="5061448"/>
            <a:chOff x="305345" y="577353"/>
            <a:chExt cx="9420872" cy="5061448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FD95D79E-FF47-48BF-8109-7E7B5A057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345" y="577353"/>
              <a:ext cx="9420872" cy="5061448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E4392C1-FCC5-4295-8BAA-A48B65C5477F}"/>
                </a:ext>
              </a:extLst>
            </p:cNvPr>
            <p:cNvSpPr/>
            <p:nvPr/>
          </p:nvSpPr>
          <p:spPr>
            <a:xfrm>
              <a:off x="8296275" y="2166257"/>
              <a:ext cx="1273530" cy="234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F4A4EC3-DA03-488B-8F5F-D89BC0481EFF}"/>
                </a:ext>
              </a:extLst>
            </p:cNvPr>
            <p:cNvSpPr/>
            <p:nvPr/>
          </p:nvSpPr>
          <p:spPr>
            <a:xfrm>
              <a:off x="473256" y="1509033"/>
              <a:ext cx="564969" cy="1292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A3E0060-629B-4647-9ABF-F67BA14D9CE7}"/>
                </a:ext>
              </a:extLst>
            </p:cNvPr>
            <p:cNvSpPr/>
            <p:nvPr/>
          </p:nvSpPr>
          <p:spPr>
            <a:xfrm>
              <a:off x="8829675" y="1880507"/>
              <a:ext cx="740130" cy="234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8599CED8-D6EE-4D62-9F14-5AB95BC72494}"/>
                </a:ext>
              </a:extLst>
            </p:cNvPr>
            <p:cNvSpPr/>
            <p:nvPr/>
          </p:nvSpPr>
          <p:spPr>
            <a:xfrm>
              <a:off x="5038725" y="1752600"/>
              <a:ext cx="2419350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6A8F82-A78B-4174-8884-6FF5D39AC6FF}"/>
                </a:ext>
              </a:extLst>
            </p:cNvPr>
            <p:cNvSpPr txBox="1"/>
            <p:nvPr/>
          </p:nvSpPr>
          <p:spPr>
            <a:xfrm>
              <a:off x="6248400" y="1910853"/>
              <a:ext cx="1971675" cy="4154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폐기일자 적용 </a:t>
              </a:r>
              <a:r>
                <a:rPr lang="ko-KR" altLang="en-US" sz="1050" dirty="0" err="1"/>
                <a:t>체크시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검색조건에 폐기일자 포함 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CFF03D6-8D90-4E56-A417-AC917263E56F}"/>
              </a:ext>
            </a:extLst>
          </p:cNvPr>
          <p:cNvSpPr txBox="1"/>
          <p:nvPr/>
        </p:nvSpPr>
        <p:spPr>
          <a:xfrm>
            <a:off x="9696450" y="2206128"/>
            <a:ext cx="2390775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신청서 등록 </a:t>
            </a:r>
            <a:r>
              <a:rPr lang="en-US" altLang="ko-KR" sz="1050" dirty="0"/>
              <a:t>: </a:t>
            </a:r>
            <a:r>
              <a:rPr lang="ko-KR" altLang="en-US" sz="1050" dirty="0"/>
              <a:t>신청서등록 팝업 </a:t>
            </a:r>
            <a:r>
              <a:rPr lang="en-US" altLang="ko-KR" sz="1050" dirty="0"/>
              <a:t>open</a:t>
            </a:r>
          </a:p>
          <a:p>
            <a:r>
              <a:rPr lang="ko-KR" altLang="en-US" sz="1050" dirty="0"/>
              <a:t>신청서 삭제 </a:t>
            </a:r>
            <a:r>
              <a:rPr lang="en-US" altLang="ko-KR" sz="1050" dirty="0"/>
              <a:t>: </a:t>
            </a:r>
          </a:p>
          <a:p>
            <a:r>
              <a:rPr lang="en-US" altLang="ko-KR" sz="1050" dirty="0"/>
              <a:t>-&gt; </a:t>
            </a:r>
            <a:r>
              <a:rPr lang="ko-KR" altLang="en-US" sz="1050" dirty="0"/>
              <a:t>검색된 데이터 </a:t>
            </a:r>
            <a:r>
              <a:rPr lang="ko-KR" altLang="en-US" sz="1050" dirty="0" err="1"/>
              <a:t>선택후</a:t>
            </a:r>
            <a:r>
              <a:rPr lang="ko-KR" altLang="en-US" sz="1050" dirty="0"/>
              <a:t> 버튼 클릭</a:t>
            </a:r>
            <a:endParaRPr lang="en-US" altLang="ko-KR" sz="1050" dirty="0"/>
          </a:p>
          <a:p>
            <a:r>
              <a:rPr lang="en-US" altLang="ko-KR" sz="1050" dirty="0"/>
              <a:t>-&gt; </a:t>
            </a:r>
            <a:r>
              <a:rPr lang="ko-KR" altLang="en-US" sz="1050" dirty="0"/>
              <a:t>선택한 데이터 삭제  </a:t>
            </a:r>
          </a:p>
        </p:txBody>
      </p:sp>
    </p:spTree>
    <p:extLst>
      <p:ext uri="{BB962C8B-B14F-4D97-AF65-F5344CB8AC3E}">
        <p14:creationId xmlns:p14="http://schemas.microsoft.com/office/powerpoint/2010/main" val="3021586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8663BF-0955-49BA-A25C-00FF48EDAD48}"/>
              </a:ext>
            </a:extLst>
          </p:cNvPr>
          <p:cNvSpPr txBox="1"/>
          <p:nvPr/>
        </p:nvSpPr>
        <p:spPr>
          <a:xfrm>
            <a:off x="21771" y="64498"/>
            <a:ext cx="4352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폐기신청서 접수 </a:t>
            </a:r>
            <a:r>
              <a:rPr lang="en-US" altLang="ko-KR" sz="1400" dirty="0"/>
              <a:t>&gt; </a:t>
            </a:r>
            <a:r>
              <a:rPr lang="ko-KR" altLang="en-US" sz="1400" dirty="0"/>
              <a:t>신청서 등록</a:t>
            </a:r>
            <a:r>
              <a:rPr lang="en-US" altLang="ko-KR" sz="1400" dirty="0"/>
              <a:t>(</a:t>
            </a:r>
            <a:r>
              <a:rPr lang="ko-KR" altLang="en-US" sz="1400" dirty="0"/>
              <a:t>팝업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29890CD-3425-4B85-90B6-EBE2C612CC01}"/>
              </a:ext>
            </a:extLst>
          </p:cNvPr>
          <p:cNvGrpSpPr/>
          <p:nvPr/>
        </p:nvGrpSpPr>
        <p:grpSpPr>
          <a:xfrm>
            <a:off x="290867" y="534200"/>
            <a:ext cx="7535402" cy="5266256"/>
            <a:chOff x="290867" y="534200"/>
            <a:chExt cx="7535402" cy="5266256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C55109D0-0BB3-4A17-9F45-32E369F9D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0867" y="534200"/>
              <a:ext cx="7535402" cy="5266256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5D392672-03C0-4768-AE52-9E31A503D43C}"/>
                </a:ext>
              </a:extLst>
            </p:cNvPr>
            <p:cNvSpPr/>
            <p:nvPr/>
          </p:nvSpPr>
          <p:spPr>
            <a:xfrm>
              <a:off x="4569006" y="1194707"/>
              <a:ext cx="696686" cy="217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EDED27B-932C-40A9-92D0-AB959821760F}"/>
                </a:ext>
              </a:extLst>
            </p:cNvPr>
            <p:cNvSpPr/>
            <p:nvPr/>
          </p:nvSpPr>
          <p:spPr>
            <a:xfrm>
              <a:off x="5664380" y="2271032"/>
              <a:ext cx="1403169" cy="217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DEB78D52-AD5C-4B84-AA2F-F5CB6D98CCAB}"/>
                </a:ext>
              </a:extLst>
            </p:cNvPr>
            <p:cNvSpPr/>
            <p:nvPr/>
          </p:nvSpPr>
          <p:spPr>
            <a:xfrm>
              <a:off x="6350181" y="3099707"/>
              <a:ext cx="1336494" cy="217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689481A-AB4C-47C9-9E8B-61859629EB3B}"/>
                </a:ext>
              </a:extLst>
            </p:cNvPr>
            <p:cNvSpPr/>
            <p:nvPr/>
          </p:nvSpPr>
          <p:spPr>
            <a:xfrm>
              <a:off x="7067548" y="5376182"/>
              <a:ext cx="598443" cy="217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DECED9-FF11-4E7B-9B26-FFDB2789E1F6}"/>
                </a:ext>
              </a:extLst>
            </p:cNvPr>
            <p:cNvSpPr txBox="1"/>
            <p:nvPr/>
          </p:nvSpPr>
          <p:spPr>
            <a:xfrm>
              <a:off x="4569006" y="913988"/>
              <a:ext cx="2823505" cy="25391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업체 검색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마약류취급업체 조회 팝업 </a:t>
              </a:r>
              <a:r>
                <a:rPr lang="en-US" altLang="ko-KR" sz="1050" dirty="0"/>
                <a:t>open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2628632-5DFE-45DF-B267-66D285DB3E3C}"/>
              </a:ext>
            </a:extLst>
          </p:cNvPr>
          <p:cNvSpPr txBox="1"/>
          <p:nvPr/>
        </p:nvSpPr>
        <p:spPr>
          <a:xfrm>
            <a:off x="7883706" y="2218913"/>
            <a:ext cx="3412944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제품 검색</a:t>
            </a:r>
            <a:r>
              <a:rPr lang="en-US" altLang="ko-KR" sz="1050" dirty="0"/>
              <a:t>: </a:t>
            </a:r>
            <a:r>
              <a:rPr lang="ko-KR" altLang="en-US" sz="1050" dirty="0"/>
              <a:t>마약류제품 조회 팝업 </a:t>
            </a:r>
            <a:r>
              <a:rPr lang="en-US" altLang="ko-KR" sz="1050" dirty="0"/>
              <a:t>open</a:t>
            </a:r>
          </a:p>
          <a:p>
            <a:r>
              <a:rPr lang="ko-KR" altLang="en-US" sz="1050" dirty="0"/>
              <a:t>바코드 입력</a:t>
            </a:r>
            <a:r>
              <a:rPr lang="en-US" altLang="ko-KR" sz="1050" dirty="0"/>
              <a:t>: </a:t>
            </a:r>
            <a:r>
              <a:rPr lang="ko-KR" altLang="en-US" sz="1050" dirty="0" err="1"/>
              <a:t>클릭후</a:t>
            </a:r>
            <a:r>
              <a:rPr lang="ko-KR" altLang="en-US" sz="1050" dirty="0"/>
              <a:t> 바코드 리더로 바코드 </a:t>
            </a:r>
            <a:r>
              <a:rPr lang="en-US" altLang="ko-KR" sz="1050" dirty="0"/>
              <a:t>scan</a:t>
            </a:r>
          </a:p>
          <a:p>
            <a:r>
              <a:rPr lang="en-US" altLang="ko-KR" sz="1050" dirty="0"/>
              <a:t>                 -&gt; </a:t>
            </a:r>
            <a:r>
              <a:rPr lang="ko-KR" altLang="en-US" sz="1050" dirty="0"/>
              <a:t>제품 정보 조회</a:t>
            </a:r>
            <a:endParaRPr lang="en-US" altLang="ko-KR" sz="1050" dirty="0"/>
          </a:p>
          <a:p>
            <a:r>
              <a:rPr lang="en-US" altLang="ko-KR" sz="1050" dirty="0"/>
              <a:t>                 -&gt; </a:t>
            </a:r>
            <a:r>
              <a:rPr lang="ko-KR" altLang="en-US" sz="1050" dirty="0"/>
              <a:t>폐기제품정보의 각 항목에 내용 출력</a:t>
            </a:r>
            <a:endParaRPr lang="en-US" altLang="ko-KR" sz="10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943BC7-7A33-4525-98A5-E2C6502817EF}"/>
              </a:ext>
            </a:extLst>
          </p:cNvPr>
          <p:cNvSpPr txBox="1"/>
          <p:nvPr/>
        </p:nvSpPr>
        <p:spPr>
          <a:xfrm>
            <a:off x="7883705" y="3104738"/>
            <a:ext cx="4017428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제품 추가</a:t>
            </a:r>
            <a:r>
              <a:rPr lang="en-US" altLang="ko-KR" sz="1050" dirty="0"/>
              <a:t>: </a:t>
            </a:r>
            <a:r>
              <a:rPr lang="ko-KR" altLang="en-US" sz="1050" dirty="0"/>
              <a:t>조회</a:t>
            </a:r>
            <a:r>
              <a:rPr lang="en-US" altLang="ko-KR" sz="1050" dirty="0"/>
              <a:t>(</a:t>
            </a:r>
            <a:r>
              <a:rPr lang="ko-KR" altLang="en-US" sz="1050" dirty="0"/>
              <a:t>제품검색</a:t>
            </a:r>
            <a:r>
              <a:rPr lang="en-US" altLang="ko-KR" sz="1050" dirty="0"/>
              <a:t>, </a:t>
            </a:r>
            <a:r>
              <a:rPr lang="ko-KR" altLang="en-US" sz="1050" dirty="0"/>
              <a:t>바코드입력</a:t>
            </a:r>
            <a:r>
              <a:rPr lang="en-US" altLang="ko-KR" sz="1050" dirty="0"/>
              <a:t>)</a:t>
            </a:r>
            <a:r>
              <a:rPr lang="ko-KR" altLang="en-US" sz="1050" dirty="0"/>
              <a:t>한 제품을 </a:t>
            </a:r>
            <a:endParaRPr lang="en-US" altLang="ko-KR" sz="1050" dirty="0"/>
          </a:p>
          <a:p>
            <a:r>
              <a:rPr lang="en-US" altLang="ko-KR" sz="1050" dirty="0"/>
              <a:t>              </a:t>
            </a:r>
            <a:r>
              <a:rPr lang="ko-KR" altLang="en-US" sz="1050" dirty="0"/>
              <a:t>하단의 그리드 목록에 추가</a:t>
            </a:r>
            <a:endParaRPr lang="en-US" altLang="ko-KR" sz="1050" dirty="0"/>
          </a:p>
          <a:p>
            <a:r>
              <a:rPr lang="ko-KR" altLang="en-US" sz="1050" dirty="0"/>
              <a:t>제품 삭제</a:t>
            </a:r>
            <a:r>
              <a:rPr lang="en-US" altLang="ko-KR" sz="1050" dirty="0"/>
              <a:t>: </a:t>
            </a:r>
            <a:r>
              <a:rPr lang="ko-KR" altLang="en-US" sz="1050" dirty="0"/>
              <a:t>하단 그리드에  추가한 제품 </a:t>
            </a:r>
            <a:r>
              <a:rPr lang="ko-KR" altLang="en-US" sz="1050" dirty="0" err="1"/>
              <a:t>목록중</a:t>
            </a:r>
            <a:r>
              <a:rPr lang="ko-KR" altLang="en-US" sz="1050" dirty="0"/>
              <a:t> 선택된 그리드   </a:t>
            </a:r>
            <a:endParaRPr lang="en-US" altLang="ko-KR" sz="1050" dirty="0"/>
          </a:p>
          <a:p>
            <a:r>
              <a:rPr lang="en-US" altLang="ko-KR" sz="1050" dirty="0"/>
              <a:t>              </a:t>
            </a:r>
            <a:r>
              <a:rPr lang="ko-KR" altLang="en-US" sz="1050" dirty="0"/>
              <a:t>제품 삭제</a:t>
            </a:r>
            <a:endParaRPr lang="en-US" altLang="ko-KR" sz="10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8324A3-6222-4E48-BA5A-B321F383CB37}"/>
              </a:ext>
            </a:extLst>
          </p:cNvPr>
          <p:cNvSpPr txBox="1"/>
          <p:nvPr/>
        </p:nvSpPr>
        <p:spPr>
          <a:xfrm>
            <a:off x="7883705" y="5390738"/>
            <a:ext cx="4017428" cy="4154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저장</a:t>
            </a:r>
            <a:r>
              <a:rPr lang="en-US" altLang="ko-KR" sz="1050" dirty="0"/>
              <a:t>: </a:t>
            </a:r>
            <a:r>
              <a:rPr lang="ko-KR" altLang="en-US" sz="1050" dirty="0"/>
              <a:t>폐기 신청서 접수 팝업 입력 정보 저장</a:t>
            </a:r>
            <a:endParaRPr lang="en-US" altLang="ko-KR" sz="1050" dirty="0"/>
          </a:p>
          <a:p>
            <a:r>
              <a:rPr lang="en-US" altLang="ko-KR" sz="1050" dirty="0"/>
              <a:t>       - </a:t>
            </a:r>
            <a:r>
              <a:rPr lang="ko-KR" altLang="en-US" sz="1050" dirty="0"/>
              <a:t>취급업체 정보</a:t>
            </a:r>
            <a:r>
              <a:rPr lang="en-US" altLang="ko-KR" sz="1050" dirty="0"/>
              <a:t>(1</a:t>
            </a:r>
            <a:r>
              <a:rPr lang="ko-KR" altLang="en-US" sz="1050" dirty="0"/>
              <a:t>건</a:t>
            </a:r>
            <a:r>
              <a:rPr lang="en-US" altLang="ko-KR" sz="1050" dirty="0"/>
              <a:t>)</a:t>
            </a:r>
            <a:r>
              <a:rPr lang="ko-KR" altLang="en-US" sz="1050" dirty="0"/>
              <a:t> </a:t>
            </a:r>
            <a:r>
              <a:rPr lang="en-US" altLang="ko-KR" sz="1050" dirty="0"/>
              <a:t>+ </a:t>
            </a:r>
            <a:r>
              <a:rPr lang="ko-KR" altLang="en-US" sz="1050" dirty="0"/>
              <a:t>폐기제품 정보</a:t>
            </a:r>
            <a:r>
              <a:rPr lang="en-US" altLang="ko-KR" sz="1050" dirty="0"/>
              <a:t>(</a:t>
            </a:r>
            <a:r>
              <a:rPr lang="ko-KR" altLang="en-US" sz="1050" dirty="0" err="1"/>
              <a:t>다건</a:t>
            </a:r>
            <a:r>
              <a:rPr lang="en-US" altLang="ko-KR" sz="10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63911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018672-9BD5-416F-9DC4-9CA763EC562B}"/>
              </a:ext>
            </a:extLst>
          </p:cNvPr>
          <p:cNvSpPr txBox="1"/>
          <p:nvPr/>
        </p:nvSpPr>
        <p:spPr>
          <a:xfrm>
            <a:off x="21771" y="64498"/>
            <a:ext cx="4352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폐기신청서 접수 </a:t>
            </a:r>
            <a:r>
              <a:rPr lang="en-US" altLang="ko-KR" sz="1400" dirty="0"/>
              <a:t>&gt; </a:t>
            </a:r>
            <a:r>
              <a:rPr lang="ko-KR" altLang="en-US" sz="1400" dirty="0"/>
              <a:t>신청서 등록</a:t>
            </a:r>
            <a:r>
              <a:rPr lang="en-US" altLang="ko-KR" sz="1400" dirty="0"/>
              <a:t>(</a:t>
            </a:r>
            <a:r>
              <a:rPr lang="ko-KR" altLang="en-US" sz="1400" dirty="0"/>
              <a:t>팝업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DD6F84-13C1-47B3-AB24-F8168D3D70AB}"/>
              </a:ext>
            </a:extLst>
          </p:cNvPr>
          <p:cNvSpPr txBox="1"/>
          <p:nvPr/>
        </p:nvSpPr>
        <p:spPr>
          <a:xfrm>
            <a:off x="96168" y="4886004"/>
            <a:ext cx="3412944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NIMS</a:t>
            </a:r>
            <a:r>
              <a:rPr lang="ko-KR" altLang="en-US" sz="1050" dirty="0"/>
              <a:t> 검색</a:t>
            </a:r>
            <a:r>
              <a:rPr lang="en-US" altLang="ko-KR" sz="1050" dirty="0"/>
              <a:t>: NIMS</a:t>
            </a:r>
            <a:r>
              <a:rPr lang="ko-KR" altLang="en-US" sz="1050" dirty="0"/>
              <a:t> 시스템으로 부터 데이터 조회</a:t>
            </a:r>
            <a:endParaRPr lang="en-US" altLang="ko-KR" sz="1050" dirty="0"/>
          </a:p>
          <a:p>
            <a:r>
              <a:rPr lang="en-US" altLang="ko-KR" sz="1050" dirty="0"/>
              <a:t>    -&gt; 100 </a:t>
            </a:r>
            <a:r>
              <a:rPr lang="ko-KR" altLang="en-US" sz="1050" dirty="0" err="1"/>
              <a:t>건씩</a:t>
            </a:r>
            <a:r>
              <a:rPr lang="ko-KR" altLang="en-US" sz="1050" dirty="0"/>
              <a:t> 조회</a:t>
            </a:r>
            <a:endParaRPr lang="en-US" altLang="ko-KR" sz="1050" dirty="0"/>
          </a:p>
          <a:p>
            <a:r>
              <a:rPr lang="ko-KR" altLang="en-US" sz="1050" dirty="0"/>
              <a:t>선택 </a:t>
            </a:r>
            <a:r>
              <a:rPr lang="en-US" altLang="ko-KR" sz="1050" dirty="0"/>
              <a:t>| </a:t>
            </a:r>
            <a:r>
              <a:rPr lang="ko-KR" altLang="en-US" sz="1050" dirty="0"/>
              <a:t>그리드 목록 더블클릭</a:t>
            </a:r>
            <a:endParaRPr lang="en-US" altLang="ko-KR" sz="1050" dirty="0"/>
          </a:p>
          <a:p>
            <a:r>
              <a:rPr lang="en-US" altLang="ko-KR" sz="1050" dirty="0"/>
              <a:t>    -&gt; </a:t>
            </a:r>
            <a:r>
              <a:rPr lang="ko-KR" altLang="en-US" sz="1050" dirty="0"/>
              <a:t>선택된 그리드 항목 선택 처리</a:t>
            </a:r>
            <a:endParaRPr lang="en-US" altLang="ko-KR" sz="1050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38613FE-F103-450B-A098-E451FC63AE41}"/>
              </a:ext>
            </a:extLst>
          </p:cNvPr>
          <p:cNvGrpSpPr/>
          <p:nvPr/>
        </p:nvGrpSpPr>
        <p:grpSpPr>
          <a:xfrm>
            <a:off x="117021" y="1004991"/>
            <a:ext cx="5863045" cy="3752555"/>
            <a:chOff x="117021" y="519216"/>
            <a:chExt cx="5863045" cy="3752555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2339C4CF-244E-4AB6-8146-86075539B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021" y="519216"/>
              <a:ext cx="5863045" cy="375255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143EF579-8BF3-464D-85D7-854DEBD422F4}"/>
                </a:ext>
              </a:extLst>
            </p:cNvPr>
            <p:cNvSpPr/>
            <p:nvPr/>
          </p:nvSpPr>
          <p:spPr>
            <a:xfrm>
              <a:off x="4349931" y="899432"/>
              <a:ext cx="696686" cy="217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61669A-614E-4BE5-9652-3230EBDF476F}"/>
                </a:ext>
              </a:extLst>
            </p:cNvPr>
            <p:cNvSpPr/>
            <p:nvPr/>
          </p:nvSpPr>
          <p:spPr>
            <a:xfrm>
              <a:off x="368481" y="889907"/>
              <a:ext cx="3812994" cy="217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C1D53E-2AC2-46C3-AB3C-AF96D2EF665C}"/>
                </a:ext>
              </a:extLst>
            </p:cNvPr>
            <p:cNvSpPr txBox="1"/>
            <p:nvPr/>
          </p:nvSpPr>
          <p:spPr>
            <a:xfrm>
              <a:off x="406581" y="2352263"/>
              <a:ext cx="3812994" cy="4154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검색 조건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취급업체명 </a:t>
              </a:r>
              <a:r>
                <a:rPr lang="en-US" altLang="ko-KR" sz="1050" dirty="0"/>
                <a:t>| </a:t>
              </a:r>
              <a:r>
                <a:rPr lang="ko-KR" altLang="en-US" sz="1050" dirty="0"/>
                <a:t>취급업체식별번호</a:t>
              </a:r>
              <a:endParaRPr lang="en-US" altLang="ko-KR" sz="1050" dirty="0"/>
            </a:p>
            <a:p>
              <a:r>
                <a:rPr lang="en-US" altLang="ko-KR" sz="1050" dirty="0"/>
                <a:t>       -&gt; </a:t>
              </a:r>
              <a:r>
                <a:rPr lang="ko-KR" altLang="en-US" sz="1050" dirty="0"/>
                <a:t>대표자명 만으로 조회 불가</a:t>
              </a:r>
              <a:r>
                <a:rPr lang="en-US" altLang="ko-KR" sz="1050" dirty="0"/>
                <a:t>(</a:t>
              </a:r>
              <a:r>
                <a:rPr lang="ko-KR" altLang="en-US" sz="1050" dirty="0"/>
                <a:t>취급업체명 </a:t>
              </a:r>
              <a:r>
                <a:rPr lang="en-US" altLang="ko-KR" sz="1050" dirty="0"/>
                <a:t>+ </a:t>
              </a:r>
              <a:r>
                <a:rPr lang="ko-KR" altLang="en-US" sz="1050" dirty="0"/>
                <a:t>대표자명</a:t>
              </a:r>
              <a:r>
                <a:rPr lang="en-US" altLang="ko-KR" sz="1050" dirty="0"/>
                <a:t>)</a:t>
              </a:r>
              <a:r>
                <a:rPr lang="ko-KR" altLang="en-US" sz="1050" dirty="0"/>
                <a:t>  </a:t>
              </a:r>
              <a:endParaRPr lang="en-US" altLang="ko-KR" sz="1050" dirty="0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FB4125DD-BC80-4705-8D56-5E72EC969C7F}"/>
                </a:ext>
              </a:extLst>
            </p:cNvPr>
            <p:cNvSpPr/>
            <p:nvPr/>
          </p:nvSpPr>
          <p:spPr>
            <a:xfrm>
              <a:off x="5372099" y="1175657"/>
              <a:ext cx="512717" cy="2054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6E6484A2-BAE6-41FF-A832-0E220563E2E2}"/>
                </a:ext>
              </a:extLst>
            </p:cNvPr>
            <p:cNvSpPr/>
            <p:nvPr/>
          </p:nvSpPr>
          <p:spPr>
            <a:xfrm>
              <a:off x="149406" y="3947432"/>
              <a:ext cx="696686" cy="217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FDE9A7-036D-4E9D-9069-293A5E3988AA}"/>
                </a:ext>
              </a:extLst>
            </p:cNvPr>
            <p:cNvSpPr txBox="1"/>
            <p:nvPr/>
          </p:nvSpPr>
          <p:spPr>
            <a:xfrm>
              <a:off x="901881" y="3428588"/>
              <a:ext cx="3927294" cy="73866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err="1"/>
                <a:t>페이징</a:t>
              </a:r>
              <a:r>
                <a:rPr lang="en-US" altLang="ko-KR" sz="1050" dirty="0"/>
                <a:t>: 1 ~ </a:t>
              </a:r>
              <a:r>
                <a:rPr lang="ko-KR" altLang="en-US" sz="1050" dirty="0"/>
                <a:t>현재 페이지</a:t>
              </a:r>
              <a:r>
                <a:rPr lang="en-US" altLang="ko-KR" sz="1050" dirty="0"/>
                <a:t>/</a:t>
              </a:r>
              <a:r>
                <a:rPr lang="ko-KR" altLang="en-US" sz="1050" dirty="0" err="1"/>
                <a:t>전체갯수</a:t>
              </a:r>
              <a:endParaRPr lang="en-US" altLang="ko-KR" sz="1050" dirty="0"/>
            </a:p>
            <a:p>
              <a:r>
                <a:rPr lang="en-US" altLang="ko-KR" sz="1050" dirty="0"/>
                <a:t>    -&gt; </a:t>
              </a:r>
              <a:r>
                <a:rPr lang="ko-KR" altLang="en-US" sz="1050" dirty="0"/>
                <a:t>조회결과가 </a:t>
              </a:r>
              <a:r>
                <a:rPr lang="en-US" altLang="ko-KR" sz="1050" dirty="0"/>
                <a:t>341</a:t>
              </a:r>
              <a:r>
                <a:rPr lang="ko-KR" altLang="en-US" sz="1050" dirty="0"/>
                <a:t>건 이라면</a:t>
              </a:r>
              <a:r>
                <a:rPr lang="en-US" altLang="ko-KR" sz="1050" dirty="0"/>
                <a:t>, </a:t>
              </a:r>
              <a:r>
                <a:rPr lang="ko-KR" altLang="en-US" sz="1050" dirty="0" err="1"/>
                <a:t>조회시</a:t>
              </a:r>
              <a:r>
                <a:rPr lang="ko-KR" altLang="en-US" sz="1050" dirty="0"/>
                <a:t> </a:t>
              </a:r>
              <a:r>
                <a:rPr lang="en-US" altLang="ko-KR" sz="1050" dirty="0"/>
                <a:t>1 ~ 100/341 </a:t>
              </a:r>
              <a:r>
                <a:rPr lang="ko-KR" altLang="en-US" sz="1050" dirty="0"/>
                <a:t>표시</a:t>
              </a:r>
              <a:endParaRPr lang="en-US" altLang="ko-KR" sz="1050" dirty="0"/>
            </a:p>
            <a:p>
              <a:r>
                <a:rPr lang="en-US" altLang="ko-KR" sz="1050" dirty="0"/>
                <a:t>    -&gt; </a:t>
              </a:r>
              <a:r>
                <a:rPr lang="ko-KR" altLang="en-US" sz="1050" dirty="0"/>
                <a:t>스크롤을 내려 </a:t>
              </a:r>
              <a:r>
                <a:rPr lang="en-US" altLang="ko-KR" sz="1050" dirty="0"/>
                <a:t>100</a:t>
              </a:r>
              <a:r>
                <a:rPr lang="ko-KR" altLang="en-US" sz="1050" dirty="0"/>
                <a:t>건에 도달하면 다음페이지 조회하여</a:t>
              </a:r>
              <a:endParaRPr lang="en-US" altLang="ko-KR" sz="1050" dirty="0"/>
            </a:p>
            <a:p>
              <a:r>
                <a:rPr lang="en-US" altLang="ko-KR" sz="1050" dirty="0"/>
                <a:t>        1 ~ 200/341 </a:t>
              </a:r>
              <a:r>
                <a:rPr lang="ko-KR" altLang="en-US" sz="1050" dirty="0"/>
                <a:t>로 표시</a:t>
              </a:r>
              <a:endParaRPr lang="en-US" altLang="ko-KR" sz="105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7DE5274-CD77-45B7-A56D-ACE4C5C6B993}"/>
              </a:ext>
            </a:extLst>
          </p:cNvPr>
          <p:cNvSpPr txBox="1"/>
          <p:nvPr/>
        </p:nvSpPr>
        <p:spPr>
          <a:xfrm>
            <a:off x="174171" y="616948"/>
            <a:ext cx="2752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업체</a:t>
            </a:r>
            <a:r>
              <a:rPr lang="en-US" altLang="ko-KR" sz="1400" dirty="0"/>
              <a:t>(</a:t>
            </a:r>
            <a:r>
              <a:rPr lang="ko-KR" altLang="en-US" sz="1400" dirty="0"/>
              <a:t>마약류취급업체</a:t>
            </a:r>
            <a:r>
              <a:rPr lang="en-US" altLang="ko-KR" sz="1400" dirty="0"/>
              <a:t>) </a:t>
            </a:r>
            <a:r>
              <a:rPr lang="ko-KR" altLang="en-US" sz="1400" dirty="0"/>
              <a:t>검색 팝업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37420C-C3D2-4B37-AA22-F60739CD2C4D}"/>
              </a:ext>
            </a:extLst>
          </p:cNvPr>
          <p:cNvSpPr txBox="1"/>
          <p:nvPr/>
        </p:nvSpPr>
        <p:spPr>
          <a:xfrm>
            <a:off x="6260646" y="664573"/>
            <a:ext cx="2393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제품</a:t>
            </a:r>
            <a:r>
              <a:rPr lang="en-US" altLang="ko-KR" sz="1400" dirty="0"/>
              <a:t>(</a:t>
            </a:r>
            <a:r>
              <a:rPr lang="ko-KR" altLang="en-US" sz="1400" dirty="0"/>
              <a:t>마약류제품</a:t>
            </a:r>
            <a:r>
              <a:rPr lang="en-US" altLang="ko-KR" sz="1400" dirty="0"/>
              <a:t>) </a:t>
            </a:r>
            <a:r>
              <a:rPr lang="ko-KR" altLang="en-US" sz="1400" dirty="0"/>
              <a:t>검색 팝업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0B16FD-B560-4F9D-AD38-537017C41DBE}"/>
              </a:ext>
            </a:extLst>
          </p:cNvPr>
          <p:cNvSpPr txBox="1"/>
          <p:nvPr/>
        </p:nvSpPr>
        <p:spPr>
          <a:xfrm>
            <a:off x="6249318" y="5038404"/>
            <a:ext cx="3412944" cy="10618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제품명</a:t>
            </a:r>
            <a:r>
              <a:rPr lang="en-US" altLang="ko-KR" sz="1050" dirty="0"/>
              <a:t>/</a:t>
            </a:r>
            <a:r>
              <a:rPr lang="ko-KR" altLang="en-US" sz="1050" dirty="0"/>
              <a:t>코드로 </a:t>
            </a:r>
            <a:r>
              <a:rPr lang="en-US" altLang="ko-KR" sz="1050" dirty="0"/>
              <a:t>NIMS</a:t>
            </a:r>
            <a:r>
              <a:rPr lang="ko-KR" altLang="en-US" sz="1050" dirty="0"/>
              <a:t> 검색</a:t>
            </a:r>
            <a:r>
              <a:rPr lang="en-US" altLang="ko-KR" sz="1050" dirty="0"/>
              <a:t>: </a:t>
            </a:r>
          </a:p>
          <a:p>
            <a:pPr marL="228600" indent="-228600">
              <a:buAutoNum type="arabicParenR"/>
            </a:pPr>
            <a:r>
              <a:rPr lang="en-US" altLang="ko-KR" sz="1050" dirty="0"/>
              <a:t>NIMS</a:t>
            </a:r>
            <a:r>
              <a:rPr lang="ko-KR" altLang="en-US" sz="1050" dirty="0"/>
              <a:t> 시스템으로 부터 데이터 조회</a:t>
            </a:r>
            <a:r>
              <a:rPr lang="en-US" altLang="ko-KR" sz="1050" dirty="0"/>
              <a:t>(100 </a:t>
            </a:r>
            <a:r>
              <a:rPr lang="ko-KR" altLang="en-US" sz="1050" dirty="0"/>
              <a:t>건</a:t>
            </a:r>
            <a:r>
              <a:rPr lang="en-US" altLang="ko-KR" sz="1050" dirty="0"/>
              <a:t>)</a:t>
            </a:r>
          </a:p>
          <a:p>
            <a:pPr marL="228600" indent="-228600">
              <a:buAutoNum type="arabicParenR"/>
            </a:pPr>
            <a:r>
              <a:rPr lang="ko-KR" altLang="en-US" sz="1050" dirty="0"/>
              <a:t>조회한 제품의 첫번째 제품 목록 선택</a:t>
            </a:r>
            <a:endParaRPr lang="en-US" altLang="ko-KR" sz="1050" dirty="0"/>
          </a:p>
          <a:p>
            <a:pPr marL="228600" indent="-228600">
              <a:buAutoNum type="arabicParenR" startAt="3"/>
            </a:pPr>
            <a:r>
              <a:rPr lang="ko-KR" altLang="en-US" sz="1050" dirty="0"/>
              <a:t>업체</a:t>
            </a:r>
            <a:r>
              <a:rPr lang="en-US" altLang="ko-KR" sz="1050" dirty="0"/>
              <a:t>(</a:t>
            </a:r>
            <a:r>
              <a:rPr lang="ko-KR" altLang="en-US" sz="1050" dirty="0"/>
              <a:t>마약류취급자</a:t>
            </a:r>
            <a:r>
              <a:rPr lang="en-US" altLang="ko-KR" sz="1050" dirty="0"/>
              <a:t>)</a:t>
            </a:r>
            <a:r>
              <a:rPr lang="ko-KR" altLang="en-US" sz="1050" dirty="0"/>
              <a:t>코드</a:t>
            </a:r>
            <a:r>
              <a:rPr lang="en-US" altLang="ko-KR" sz="1050" dirty="0"/>
              <a:t> + </a:t>
            </a:r>
            <a:r>
              <a:rPr lang="ko-KR" altLang="en-US" sz="1050" dirty="0"/>
              <a:t>제품코드로 </a:t>
            </a:r>
            <a:endParaRPr lang="en-US" altLang="ko-KR" sz="1050" dirty="0"/>
          </a:p>
          <a:p>
            <a:r>
              <a:rPr lang="en-US" altLang="ko-KR" sz="1050" dirty="0"/>
              <a:t>   -&gt; </a:t>
            </a:r>
            <a:r>
              <a:rPr lang="ko-KR" altLang="en-US" sz="1050" dirty="0" err="1"/>
              <a:t>제품일련번호조회</a:t>
            </a:r>
            <a:r>
              <a:rPr lang="en-US" altLang="ko-KR" sz="1050" dirty="0"/>
              <a:t>(</a:t>
            </a:r>
            <a:r>
              <a:rPr lang="ko-KR" altLang="en-US" sz="1050" dirty="0"/>
              <a:t>신규</a:t>
            </a:r>
            <a:r>
              <a:rPr lang="en-US" altLang="ko-KR" sz="1050" dirty="0"/>
              <a:t>API</a:t>
            </a:r>
            <a:r>
              <a:rPr lang="ko-KR" altLang="en-US" sz="1050" dirty="0" err="1"/>
              <a:t>업체코드적용시</a:t>
            </a:r>
            <a:r>
              <a:rPr lang="en-US" altLang="ko-KR" sz="1050" dirty="0"/>
              <a:t>)</a:t>
            </a:r>
          </a:p>
          <a:p>
            <a:r>
              <a:rPr lang="en-US" altLang="ko-KR" sz="1050" dirty="0"/>
              <a:t>   * </a:t>
            </a:r>
            <a:r>
              <a:rPr lang="ko-KR" altLang="en-US" sz="1050" dirty="0"/>
              <a:t>신규</a:t>
            </a:r>
            <a:r>
              <a:rPr lang="en-US" altLang="ko-KR" sz="1050" dirty="0"/>
              <a:t>API</a:t>
            </a:r>
            <a:r>
              <a:rPr lang="ko-KR" altLang="en-US" sz="1050" dirty="0"/>
              <a:t>미적용시 </a:t>
            </a:r>
            <a:r>
              <a:rPr lang="en-US" altLang="ko-KR" sz="1050" dirty="0"/>
              <a:t>-&gt; </a:t>
            </a:r>
            <a:r>
              <a:rPr lang="ko-KR" altLang="en-US" sz="1050" dirty="0"/>
              <a:t>제품코드로만 일련번호 조회</a:t>
            </a:r>
            <a:endParaRPr lang="en-US" altLang="ko-KR" sz="1050" dirty="0"/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3A9F137E-0AE9-4603-AD37-107C2DDB288E}"/>
              </a:ext>
            </a:extLst>
          </p:cNvPr>
          <p:cNvGrpSpPr/>
          <p:nvPr/>
        </p:nvGrpSpPr>
        <p:grpSpPr>
          <a:xfrm>
            <a:off x="6254310" y="1009650"/>
            <a:ext cx="5723648" cy="3981450"/>
            <a:chOff x="6254310" y="1009650"/>
            <a:chExt cx="5723648" cy="3981450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B8AC4CB4-A87B-4284-8CF1-831657AED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4310" y="1009650"/>
              <a:ext cx="5723648" cy="398145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A92D84F-2CF0-4EF5-BA26-7D80B4CE1139}"/>
                </a:ext>
              </a:extLst>
            </p:cNvPr>
            <p:cNvSpPr/>
            <p:nvPr/>
          </p:nvSpPr>
          <p:spPr>
            <a:xfrm>
              <a:off x="6321606" y="1785256"/>
              <a:ext cx="2689044" cy="234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2FF05BF-5AAD-4565-85BE-2669C640E3A7}"/>
                </a:ext>
              </a:extLst>
            </p:cNvPr>
            <p:cNvSpPr/>
            <p:nvPr/>
          </p:nvSpPr>
          <p:spPr>
            <a:xfrm>
              <a:off x="9093381" y="1785256"/>
              <a:ext cx="2689044" cy="234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4372C8F-D37E-4292-B1C3-8378A05C518A}"/>
                </a:ext>
              </a:extLst>
            </p:cNvPr>
            <p:cNvSpPr/>
            <p:nvPr/>
          </p:nvSpPr>
          <p:spPr>
            <a:xfrm>
              <a:off x="6445431" y="1318531"/>
              <a:ext cx="2460444" cy="234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5198257-A4AB-47DA-95C3-E8D30BB82055}"/>
                </a:ext>
              </a:extLst>
            </p:cNvPr>
            <p:cNvSpPr/>
            <p:nvPr/>
          </p:nvSpPr>
          <p:spPr>
            <a:xfrm>
              <a:off x="9188631" y="1318531"/>
              <a:ext cx="2653938" cy="234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C18323-F5F8-4BB6-8346-967FBA58A324}"/>
                </a:ext>
              </a:extLst>
            </p:cNvPr>
            <p:cNvSpPr txBox="1"/>
            <p:nvPr/>
          </p:nvSpPr>
          <p:spPr>
            <a:xfrm>
              <a:off x="9549663" y="2066603"/>
              <a:ext cx="2232762" cy="122341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제조번호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유효기간 </a:t>
              </a:r>
              <a:r>
                <a:rPr lang="en-US" altLang="ko-KR" sz="1050" dirty="0"/>
                <a:t>NIMS</a:t>
              </a:r>
              <a:r>
                <a:rPr lang="ko-KR" altLang="en-US" sz="1050" dirty="0"/>
                <a:t> 검색</a:t>
              </a:r>
              <a:r>
                <a:rPr lang="en-US" altLang="ko-KR" sz="1050" dirty="0"/>
                <a:t>: </a:t>
              </a:r>
            </a:p>
            <a:p>
              <a:pPr marL="228600" indent="-228600">
                <a:buAutoNum type="arabicParenR"/>
              </a:pPr>
              <a:r>
                <a:rPr lang="ko-KR" altLang="en-US" sz="1050" dirty="0"/>
                <a:t>좌측의 선택된 제품코드로 </a:t>
              </a:r>
              <a:r>
                <a:rPr lang="en-US" altLang="ko-KR" sz="1050" dirty="0"/>
                <a:t>NIMS</a:t>
              </a:r>
              <a:r>
                <a:rPr lang="ko-KR" altLang="en-US" sz="1050" dirty="0"/>
                <a:t> 시스템으로 부터 데이터 조회</a:t>
              </a:r>
              <a:r>
                <a:rPr lang="en-US" altLang="ko-KR" sz="1050" dirty="0"/>
                <a:t>(100 </a:t>
              </a:r>
              <a:r>
                <a:rPr lang="ko-KR" altLang="en-US" sz="1050" dirty="0"/>
                <a:t>건</a:t>
              </a:r>
              <a:r>
                <a:rPr lang="en-US" altLang="ko-KR" sz="1050" dirty="0"/>
                <a:t>)</a:t>
              </a:r>
            </a:p>
            <a:p>
              <a:pPr marL="228600" indent="-228600">
                <a:buAutoNum type="arabicParenR"/>
              </a:pPr>
              <a:r>
                <a:rPr lang="ko-KR" altLang="en-US" sz="1050" dirty="0"/>
                <a:t>신규</a:t>
              </a:r>
              <a:r>
                <a:rPr lang="en-US" altLang="ko-KR" sz="1050" dirty="0"/>
                <a:t>API</a:t>
              </a:r>
              <a:r>
                <a:rPr lang="ko-KR" altLang="en-US" sz="1050" dirty="0" err="1"/>
                <a:t>업체코드적용시</a:t>
              </a:r>
              <a:endParaRPr lang="en-US" altLang="ko-KR" sz="1050" dirty="0"/>
            </a:p>
            <a:p>
              <a:r>
                <a:rPr lang="en-US" altLang="ko-KR" sz="1050" dirty="0"/>
                <a:t>   </a:t>
              </a:r>
              <a:r>
                <a:rPr lang="ko-KR" altLang="en-US" sz="1050" dirty="0"/>
                <a:t>업체코드 </a:t>
              </a:r>
              <a:r>
                <a:rPr lang="en-US" altLang="ko-KR" sz="1050" dirty="0"/>
                <a:t>+ </a:t>
              </a:r>
              <a:r>
                <a:rPr lang="ko-KR" altLang="en-US" sz="1050" dirty="0"/>
                <a:t>제품코드로 </a:t>
              </a:r>
              <a:endParaRPr lang="en-US" altLang="ko-KR" sz="1050" dirty="0"/>
            </a:p>
            <a:p>
              <a:r>
                <a:rPr lang="en-US" altLang="ko-KR" sz="1050" dirty="0"/>
                <a:t>   </a:t>
              </a:r>
              <a:r>
                <a:rPr lang="ko-KR" altLang="en-US" sz="1050" dirty="0"/>
                <a:t>일련번호 조회</a:t>
              </a:r>
              <a:endParaRPr lang="en-US" altLang="ko-KR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805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4AA28D-2923-46D1-B974-F424B4D7CB88}"/>
              </a:ext>
            </a:extLst>
          </p:cNvPr>
          <p:cNvSpPr txBox="1"/>
          <p:nvPr/>
        </p:nvSpPr>
        <p:spPr>
          <a:xfrm>
            <a:off x="21771" y="64498"/>
            <a:ext cx="4910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폐기신청서 접수 </a:t>
            </a:r>
            <a:r>
              <a:rPr lang="en-US" altLang="ko-KR" sz="1400" dirty="0"/>
              <a:t>&gt; </a:t>
            </a:r>
            <a:r>
              <a:rPr lang="ko-KR" altLang="en-US" sz="1400" dirty="0"/>
              <a:t>신청서 등록</a:t>
            </a:r>
            <a:r>
              <a:rPr lang="en-US" altLang="ko-KR" sz="1400" dirty="0"/>
              <a:t>(</a:t>
            </a:r>
            <a:r>
              <a:rPr lang="ko-KR" altLang="en-US" sz="1400" dirty="0"/>
              <a:t>팝업</a:t>
            </a:r>
            <a:r>
              <a:rPr lang="en-US" altLang="ko-KR" sz="1400" dirty="0"/>
              <a:t>) - </a:t>
            </a:r>
            <a:r>
              <a:rPr lang="ko-KR" altLang="en-US" sz="1400" dirty="0"/>
              <a:t>입력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B631B3-DF7D-40C5-AD41-7E62B5EF81B9}"/>
              </a:ext>
            </a:extLst>
          </p:cNvPr>
          <p:cNvSpPr txBox="1"/>
          <p:nvPr/>
        </p:nvSpPr>
        <p:spPr>
          <a:xfrm>
            <a:off x="124743" y="4600254"/>
            <a:ext cx="1913607" cy="9002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1) </a:t>
            </a:r>
            <a:r>
              <a:rPr lang="ko-KR" altLang="en-US" sz="1050" dirty="0"/>
              <a:t>신청 내용 입력</a:t>
            </a:r>
            <a:endParaRPr lang="en-US" altLang="ko-KR" sz="1050" dirty="0"/>
          </a:p>
          <a:p>
            <a:r>
              <a:rPr lang="en-US" altLang="ko-KR" sz="1050" dirty="0"/>
              <a:t>- </a:t>
            </a:r>
            <a:r>
              <a:rPr lang="ko-KR" altLang="en-US" sz="1050" dirty="0"/>
              <a:t>폐기사유</a:t>
            </a:r>
            <a:r>
              <a:rPr lang="en-US" altLang="ko-KR" sz="1050" dirty="0"/>
              <a:t>: </a:t>
            </a:r>
            <a:r>
              <a:rPr lang="ko-KR" altLang="en-US" sz="1050" dirty="0"/>
              <a:t>필수 선택</a:t>
            </a:r>
            <a:endParaRPr lang="en-US" altLang="ko-KR" sz="1050" dirty="0"/>
          </a:p>
          <a:p>
            <a:pPr marL="171450" indent="-171450">
              <a:buFontTx/>
              <a:buChar char="-"/>
            </a:pPr>
            <a:r>
              <a:rPr lang="ko-KR" altLang="en-US" sz="1050" dirty="0"/>
              <a:t>사고발생일</a:t>
            </a:r>
            <a:r>
              <a:rPr lang="en-US" altLang="ko-KR" sz="1050" dirty="0"/>
              <a:t>: </a:t>
            </a:r>
            <a:r>
              <a:rPr lang="ko-KR" altLang="en-US" sz="1050" dirty="0"/>
              <a:t>필요시 선택</a:t>
            </a:r>
            <a:endParaRPr lang="en-US" altLang="ko-KR" sz="1050" dirty="0"/>
          </a:p>
          <a:p>
            <a:pPr marL="171450" indent="-171450">
              <a:buFontTx/>
              <a:buChar char="-"/>
            </a:pPr>
            <a:r>
              <a:rPr lang="ko-KR" altLang="en-US" sz="1050" dirty="0"/>
              <a:t>폐기 수량</a:t>
            </a:r>
            <a:r>
              <a:rPr lang="en-US" altLang="ko-KR" sz="1050" dirty="0"/>
              <a:t>: </a:t>
            </a:r>
            <a:r>
              <a:rPr lang="ko-KR" altLang="en-US" sz="1050" dirty="0"/>
              <a:t>필수 입력</a:t>
            </a:r>
            <a:endParaRPr lang="en-US" altLang="ko-KR" sz="1050" dirty="0"/>
          </a:p>
          <a:p>
            <a:r>
              <a:rPr lang="en-US" altLang="ko-KR" sz="1050" dirty="0"/>
              <a:t>2) </a:t>
            </a:r>
            <a:r>
              <a:rPr lang="ko-KR" altLang="en-US" sz="1050" dirty="0"/>
              <a:t>제품추가 버튼 클릭</a:t>
            </a:r>
            <a:endParaRPr lang="en-US" altLang="ko-KR" sz="105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B1627BC-ABD0-4588-BE0E-CDF986B54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825" y="372275"/>
            <a:ext cx="5937487" cy="41369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FB3E59-DDCD-4E42-8304-F1C3A3F34DC3}"/>
              </a:ext>
            </a:extLst>
          </p:cNvPr>
          <p:cNvSpPr txBox="1"/>
          <p:nvPr/>
        </p:nvSpPr>
        <p:spPr>
          <a:xfrm>
            <a:off x="6182643" y="4581204"/>
            <a:ext cx="3980532" cy="9002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3) </a:t>
            </a:r>
            <a:r>
              <a:rPr lang="ko-KR" altLang="en-US" sz="1050" dirty="0"/>
              <a:t>추가된 그리드목록의 등록 버튼 클릭</a:t>
            </a:r>
            <a:endParaRPr lang="en-US" altLang="ko-KR" sz="1050" dirty="0"/>
          </a:p>
          <a:p>
            <a:r>
              <a:rPr lang="en-US" altLang="ko-KR" sz="1050" dirty="0"/>
              <a:t>4) </a:t>
            </a:r>
            <a:r>
              <a:rPr lang="ko-KR" altLang="en-US" sz="1050" dirty="0" err="1"/>
              <a:t>폐기제품이미지</a:t>
            </a:r>
            <a:r>
              <a:rPr lang="ko-KR" altLang="en-US" sz="1050" dirty="0"/>
              <a:t> 선택</a:t>
            </a:r>
            <a:endParaRPr lang="en-US" altLang="ko-KR" sz="1050" dirty="0"/>
          </a:p>
          <a:p>
            <a:r>
              <a:rPr lang="en-US" altLang="ko-KR" sz="1050" dirty="0"/>
              <a:t>   -&gt; </a:t>
            </a:r>
            <a:r>
              <a:rPr lang="ko-KR" altLang="en-US" sz="1050" dirty="0"/>
              <a:t>이미지가 선택되면 버튼이 </a:t>
            </a:r>
            <a:r>
              <a:rPr lang="en-US" altLang="ko-KR" sz="1050" dirty="0"/>
              <a:t>[</a:t>
            </a:r>
            <a:r>
              <a:rPr lang="ko-KR" altLang="en-US" sz="1050" dirty="0"/>
              <a:t>변경</a:t>
            </a:r>
            <a:r>
              <a:rPr lang="en-US" altLang="ko-KR" sz="1050" dirty="0"/>
              <a:t>|</a:t>
            </a:r>
            <a:r>
              <a:rPr lang="ko-KR" altLang="en-US" sz="1050" dirty="0"/>
              <a:t>보기</a:t>
            </a:r>
            <a:r>
              <a:rPr lang="en-US" altLang="ko-KR" sz="1050" dirty="0"/>
              <a:t>|]</a:t>
            </a:r>
            <a:r>
              <a:rPr lang="ko-KR" altLang="en-US" sz="1050" dirty="0"/>
              <a:t>로 전환</a:t>
            </a:r>
            <a:endParaRPr lang="en-US" altLang="ko-KR" sz="1050" dirty="0"/>
          </a:p>
          <a:p>
            <a:r>
              <a:rPr lang="en-US" altLang="ko-KR" sz="1050" dirty="0"/>
              <a:t>5) </a:t>
            </a:r>
            <a:r>
              <a:rPr lang="ko-KR" altLang="en-US" sz="1050" dirty="0"/>
              <a:t>저장 </a:t>
            </a:r>
            <a:r>
              <a:rPr lang="en-US" altLang="ko-KR" sz="1050" dirty="0"/>
              <a:t>– </a:t>
            </a:r>
            <a:r>
              <a:rPr lang="ko-KR" altLang="en-US" sz="1050" dirty="0"/>
              <a:t>처리상태 </a:t>
            </a:r>
            <a:r>
              <a:rPr lang="en-US" altLang="ko-KR" sz="1050" dirty="0"/>
              <a:t>‘</a:t>
            </a:r>
            <a:r>
              <a:rPr lang="ko-KR" altLang="en-US" sz="1050" dirty="0" err="1"/>
              <a:t>폐기신청서접수</a:t>
            </a:r>
            <a:r>
              <a:rPr lang="en-US" altLang="ko-KR" sz="1050" dirty="0"/>
              <a:t>‘</a:t>
            </a:r>
            <a:r>
              <a:rPr lang="ko-KR" altLang="en-US" sz="1050" dirty="0"/>
              <a:t>로 폐기신청내용 저장</a:t>
            </a:r>
            <a:endParaRPr lang="en-US" altLang="ko-KR" sz="1050" dirty="0"/>
          </a:p>
          <a:p>
            <a:r>
              <a:rPr lang="ko-KR" altLang="en-US" sz="1050" dirty="0"/>
              <a:t> </a:t>
            </a:r>
            <a:r>
              <a:rPr lang="en-US" altLang="ko-KR" sz="1050" dirty="0"/>
              <a:t>*</a:t>
            </a:r>
            <a:r>
              <a:rPr lang="ko-KR" altLang="en-US" sz="1050" dirty="0"/>
              <a:t>폐기제품 </a:t>
            </a:r>
            <a:r>
              <a:rPr lang="ko-KR" altLang="en-US" sz="1050" dirty="0" err="1"/>
              <a:t>추가시</a:t>
            </a:r>
            <a:r>
              <a:rPr lang="ko-KR" altLang="en-US" sz="1050" dirty="0"/>
              <a:t> 폐기제품사진은 필수 입니다 </a:t>
            </a:r>
            <a:endParaRPr lang="en-US" altLang="ko-KR" sz="1050" dirty="0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06E7FE5-20D7-4319-ACB3-4E1CE8D8C73C}"/>
              </a:ext>
            </a:extLst>
          </p:cNvPr>
          <p:cNvGrpSpPr/>
          <p:nvPr/>
        </p:nvGrpSpPr>
        <p:grpSpPr>
          <a:xfrm>
            <a:off x="133350" y="387388"/>
            <a:ext cx="5935225" cy="4136987"/>
            <a:chOff x="133350" y="387388"/>
            <a:chExt cx="5935225" cy="413698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5F747A67-4006-4134-AA15-03712FF84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350" y="387388"/>
              <a:ext cx="5935225" cy="4136987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CC0671F-10BF-4C9B-B6D1-6A50E5090E05}"/>
                </a:ext>
              </a:extLst>
            </p:cNvPr>
            <p:cNvSpPr/>
            <p:nvPr/>
          </p:nvSpPr>
          <p:spPr>
            <a:xfrm>
              <a:off x="368480" y="1280432"/>
              <a:ext cx="3212919" cy="2149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CAF5125-2811-4413-99BB-5B4DC71FF1D3}"/>
                </a:ext>
              </a:extLst>
            </p:cNvPr>
            <p:cNvSpPr/>
            <p:nvPr/>
          </p:nvSpPr>
          <p:spPr>
            <a:xfrm>
              <a:off x="4035606" y="2109107"/>
              <a:ext cx="984070" cy="2530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10769454-B307-45EB-B78F-5F976BFB5B7B}"/>
                </a:ext>
              </a:extLst>
            </p:cNvPr>
            <p:cNvSpPr/>
            <p:nvPr/>
          </p:nvSpPr>
          <p:spPr>
            <a:xfrm>
              <a:off x="4940481" y="2366282"/>
              <a:ext cx="984070" cy="2530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A1B3A96-8119-4A53-B50A-42AEF18A8EA8}"/>
              </a:ext>
            </a:extLst>
          </p:cNvPr>
          <p:cNvSpPr/>
          <p:nvPr/>
        </p:nvSpPr>
        <p:spPr>
          <a:xfrm>
            <a:off x="9258299" y="2833008"/>
            <a:ext cx="685801" cy="2054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3B8BD5-5298-4F79-A7DD-E74078B38BD5}"/>
              </a:ext>
            </a:extLst>
          </p:cNvPr>
          <p:cNvSpPr txBox="1"/>
          <p:nvPr/>
        </p:nvSpPr>
        <p:spPr>
          <a:xfrm>
            <a:off x="9259218" y="3066729"/>
            <a:ext cx="2104107" cy="2539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폐기제품사진 등록 팝업 호출</a:t>
            </a:r>
            <a:endParaRPr lang="en-US" altLang="ko-KR" sz="105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1F1B6BF-FF8E-4F41-AB56-2BA794622A0A}"/>
              </a:ext>
            </a:extLst>
          </p:cNvPr>
          <p:cNvSpPr/>
          <p:nvPr/>
        </p:nvSpPr>
        <p:spPr>
          <a:xfrm>
            <a:off x="11372849" y="4156983"/>
            <a:ext cx="685801" cy="2054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956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93D5502-43B1-4BD1-A6B6-A7F590409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7" y="702317"/>
            <a:ext cx="8486153" cy="5909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6F32BA-D020-4AE7-8613-0600EE89390F}"/>
              </a:ext>
            </a:extLst>
          </p:cNvPr>
          <p:cNvSpPr txBox="1"/>
          <p:nvPr/>
        </p:nvSpPr>
        <p:spPr>
          <a:xfrm>
            <a:off x="21771" y="64498"/>
            <a:ext cx="6372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폐기신청서 접수 </a:t>
            </a:r>
            <a:r>
              <a:rPr lang="en-US" altLang="ko-KR" sz="1400" dirty="0"/>
              <a:t>&gt; </a:t>
            </a:r>
            <a:r>
              <a:rPr lang="ko-KR" altLang="en-US" sz="1400" dirty="0"/>
              <a:t>신청서 등록</a:t>
            </a:r>
            <a:r>
              <a:rPr lang="en-US" altLang="ko-KR" sz="1400" dirty="0"/>
              <a:t>(</a:t>
            </a:r>
            <a:r>
              <a:rPr lang="ko-KR" altLang="en-US" sz="1400" dirty="0"/>
              <a:t>팝업</a:t>
            </a:r>
            <a:r>
              <a:rPr lang="en-US" altLang="ko-KR" sz="1400" dirty="0"/>
              <a:t>) – </a:t>
            </a:r>
            <a:r>
              <a:rPr lang="ko-KR" altLang="en-US" sz="1400" dirty="0"/>
              <a:t>입력 완료</a:t>
            </a:r>
            <a:r>
              <a:rPr lang="en-US" altLang="ko-KR" sz="1400" dirty="0"/>
              <a:t>[</a:t>
            </a:r>
            <a:r>
              <a:rPr lang="ko-KR" altLang="en-US" sz="1400" dirty="0" err="1"/>
              <a:t>저장전</a:t>
            </a:r>
            <a:r>
              <a:rPr lang="ko-KR" altLang="en-US" sz="1400" dirty="0"/>
              <a:t> 화면</a:t>
            </a:r>
            <a:r>
              <a:rPr lang="en-US" altLang="ko-KR" sz="1400" dirty="0"/>
              <a:t>]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24635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AC6D93-D88C-4D21-A91E-2C001AC057E4}"/>
              </a:ext>
            </a:extLst>
          </p:cNvPr>
          <p:cNvSpPr txBox="1"/>
          <p:nvPr/>
        </p:nvSpPr>
        <p:spPr>
          <a:xfrm>
            <a:off x="21771" y="64498"/>
            <a:ext cx="5016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폐기신청서 접수 </a:t>
            </a:r>
            <a:r>
              <a:rPr lang="en-US" altLang="ko-KR" sz="1400" dirty="0"/>
              <a:t>&gt; </a:t>
            </a:r>
            <a:r>
              <a:rPr lang="ko-KR" altLang="en-US" sz="1400" dirty="0"/>
              <a:t>신청서 상세</a:t>
            </a:r>
            <a:r>
              <a:rPr lang="en-US" altLang="ko-KR" sz="1400" dirty="0"/>
              <a:t>(</a:t>
            </a:r>
            <a:r>
              <a:rPr lang="ko-KR" altLang="en-US" sz="1400" dirty="0"/>
              <a:t>팝업</a:t>
            </a:r>
            <a:r>
              <a:rPr lang="en-US" altLang="ko-KR" sz="1400" dirty="0"/>
              <a:t>) </a:t>
            </a:r>
            <a:r>
              <a:rPr lang="ko-KR" altLang="en-US" sz="1400" dirty="0"/>
              <a:t>및 변경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5CD7DD4-3FE2-4BEC-9716-CBE207E1B68D}"/>
              </a:ext>
            </a:extLst>
          </p:cNvPr>
          <p:cNvGrpSpPr/>
          <p:nvPr/>
        </p:nvGrpSpPr>
        <p:grpSpPr>
          <a:xfrm>
            <a:off x="170074" y="402748"/>
            <a:ext cx="11962284" cy="6385579"/>
            <a:chOff x="170074" y="402748"/>
            <a:chExt cx="11962284" cy="6385579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DCBC257E-C4D6-4F6B-8E1F-03144C3AF72A}"/>
                </a:ext>
              </a:extLst>
            </p:cNvPr>
            <p:cNvGrpSpPr/>
            <p:nvPr/>
          </p:nvGrpSpPr>
          <p:grpSpPr>
            <a:xfrm>
              <a:off x="4842972" y="1706876"/>
              <a:ext cx="7289386" cy="5081451"/>
              <a:chOff x="4842972" y="1706876"/>
              <a:chExt cx="7289386" cy="5081451"/>
            </a:xfrm>
          </p:grpSpPr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31B82C85-283D-4B54-87A7-A2D1683DE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42972" y="1706876"/>
                <a:ext cx="7289386" cy="508145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DF3FC222-0A12-41FF-8363-435C48AD360D}"/>
                  </a:ext>
                </a:extLst>
              </p:cNvPr>
              <p:cNvSpPr/>
              <p:nvPr/>
            </p:nvSpPr>
            <p:spPr>
              <a:xfrm>
                <a:off x="5721534" y="4386403"/>
                <a:ext cx="4624251" cy="691243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CDFE646A-ED60-4C74-A4D2-766FAD5FB48C}"/>
                  </a:ext>
                </a:extLst>
              </p:cNvPr>
              <p:cNvSpPr/>
              <p:nvPr/>
            </p:nvSpPr>
            <p:spPr>
              <a:xfrm>
                <a:off x="9960981" y="3338104"/>
                <a:ext cx="1524001" cy="23812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51E6B108-560B-4951-9EC1-E0E0BA5AC122}"/>
                  </a:ext>
                </a:extLst>
              </p:cNvPr>
              <p:cNvSpPr/>
              <p:nvPr/>
            </p:nvSpPr>
            <p:spPr>
              <a:xfrm>
                <a:off x="10626379" y="4138477"/>
                <a:ext cx="1447800" cy="23812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D635C11-FB95-4464-8F38-2EFA06272549}"/>
                  </a:ext>
                </a:extLst>
              </p:cNvPr>
              <p:cNvSpPr txBox="1"/>
              <p:nvPr/>
            </p:nvSpPr>
            <p:spPr>
              <a:xfrm>
                <a:off x="5710218" y="5117869"/>
                <a:ext cx="5056857" cy="253916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50" dirty="0"/>
                  <a:t>등록한 제품의 폐기수량</a:t>
                </a:r>
                <a:r>
                  <a:rPr lang="en-US" altLang="ko-KR" sz="1050" dirty="0"/>
                  <a:t>, </a:t>
                </a:r>
                <a:r>
                  <a:rPr lang="ko-KR" altLang="en-US" sz="1050" dirty="0"/>
                  <a:t>폐기제품사진</a:t>
                </a:r>
                <a:r>
                  <a:rPr lang="en-US" altLang="ko-KR" sz="1050" dirty="0"/>
                  <a:t>, </a:t>
                </a:r>
                <a:r>
                  <a:rPr lang="ko-KR" altLang="en-US" sz="1050" dirty="0"/>
                  <a:t>유효기간</a:t>
                </a:r>
                <a:r>
                  <a:rPr lang="en-US" altLang="ko-KR" sz="1050" dirty="0"/>
                  <a:t>, </a:t>
                </a:r>
                <a:r>
                  <a:rPr lang="ko-KR" altLang="en-US" sz="1050" dirty="0"/>
                  <a:t>제조번호</a:t>
                </a:r>
                <a:r>
                  <a:rPr lang="en-US" altLang="ko-KR" sz="1050" dirty="0"/>
                  <a:t>, </a:t>
                </a:r>
                <a:r>
                  <a:rPr lang="ko-KR" altLang="en-US" sz="1050" dirty="0"/>
                  <a:t>일련번호 변경 가능</a:t>
                </a:r>
                <a:endParaRPr lang="en-US" altLang="ko-KR" sz="105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9D348F-F392-4264-A84E-4AAB9879A50C}"/>
                  </a:ext>
                </a:extLst>
              </p:cNvPr>
              <p:cNvSpPr txBox="1"/>
              <p:nvPr/>
            </p:nvSpPr>
            <p:spPr>
              <a:xfrm>
                <a:off x="8029317" y="3681482"/>
                <a:ext cx="2504157" cy="57708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50" dirty="0"/>
                  <a:t>폐기신청서 등록과 같은 방식으로</a:t>
                </a:r>
                <a:endParaRPr lang="en-US" altLang="ko-KR" sz="1050" dirty="0"/>
              </a:p>
              <a:p>
                <a:r>
                  <a:rPr lang="ko-KR" altLang="en-US" sz="1050" dirty="0"/>
                  <a:t>제품검색후 제품을 추가 하거나</a:t>
                </a:r>
                <a:endParaRPr lang="en-US" altLang="ko-KR" sz="1050" dirty="0"/>
              </a:p>
              <a:p>
                <a:r>
                  <a:rPr lang="ko-KR" altLang="en-US" sz="1050" dirty="0"/>
                  <a:t>등록된 제품 삭제 </a:t>
                </a:r>
                <a:endParaRPr lang="en-US" altLang="ko-KR" sz="1050" dirty="0"/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8FAF4D3-AE58-422B-9ED8-A33549ACDCC3}"/>
                </a:ext>
              </a:extLst>
            </p:cNvPr>
            <p:cNvGrpSpPr/>
            <p:nvPr/>
          </p:nvGrpSpPr>
          <p:grpSpPr>
            <a:xfrm>
              <a:off x="170074" y="402748"/>
              <a:ext cx="4549972" cy="2445788"/>
              <a:chOff x="170074" y="402748"/>
              <a:chExt cx="4549972" cy="2445788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9A2C0ABB-C927-4AD2-8249-AC267C411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074" y="402748"/>
                <a:ext cx="4549972" cy="2445788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A8F49D0D-92E6-4545-A30D-F941BA928EFD}"/>
                  </a:ext>
                </a:extLst>
              </p:cNvPr>
              <p:cNvSpPr/>
              <p:nvPr/>
            </p:nvSpPr>
            <p:spPr>
              <a:xfrm>
                <a:off x="764698" y="1361261"/>
                <a:ext cx="3868262" cy="16274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5" name="연결선: 꺾임 14">
              <a:extLst>
                <a:ext uri="{FF2B5EF4-FFF2-40B4-BE49-F238E27FC236}">
                  <a16:creationId xmlns:a16="http://schemas.microsoft.com/office/drawing/2014/main" id="{620997CB-F47D-47DD-942B-5B51D7A78AD5}"/>
                </a:ext>
              </a:extLst>
            </p:cNvPr>
            <p:cNvCxnSpPr>
              <a:stCxn id="11" idx="3"/>
              <a:endCxn id="4" idx="0"/>
            </p:cNvCxnSpPr>
            <p:nvPr/>
          </p:nvCxnSpPr>
          <p:spPr>
            <a:xfrm>
              <a:off x="4632960" y="1442632"/>
              <a:ext cx="3854705" cy="26424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30F87F-984C-4930-888E-4084189CC77C}"/>
                </a:ext>
              </a:extLst>
            </p:cNvPr>
            <p:cNvSpPr txBox="1"/>
            <p:nvPr/>
          </p:nvSpPr>
          <p:spPr>
            <a:xfrm>
              <a:off x="5838567" y="1014482"/>
              <a:ext cx="2504157" cy="4154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저장된 폐기신청서 접수 목록 선택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더블클릭으로 상세조회 팝업 </a:t>
              </a:r>
              <a:r>
                <a:rPr lang="en-US" altLang="ko-KR" sz="1050" dirty="0"/>
                <a:t>open</a:t>
              </a:r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0E35F23-6B8F-4A89-A8F3-CF621F37D3CE}"/>
              </a:ext>
            </a:extLst>
          </p:cNvPr>
          <p:cNvSpPr/>
          <p:nvPr/>
        </p:nvSpPr>
        <p:spPr>
          <a:xfrm>
            <a:off x="1362075" y="1280432"/>
            <a:ext cx="257175" cy="2642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D790D2-041A-49EC-8C56-C773E6EFC1C0}"/>
              </a:ext>
            </a:extLst>
          </p:cNvPr>
          <p:cNvSpPr txBox="1"/>
          <p:nvPr/>
        </p:nvSpPr>
        <p:spPr>
          <a:xfrm>
            <a:off x="780792" y="1662182"/>
            <a:ext cx="2504157" cy="2539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시스템이 부여한 폐기관리번호</a:t>
            </a:r>
            <a:endParaRPr lang="en-US" altLang="ko-KR" sz="1050" dirty="0"/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BF3B49DC-420E-44D0-AB0B-C9A6C45448CB}"/>
              </a:ext>
            </a:extLst>
          </p:cNvPr>
          <p:cNvCxnSpPr>
            <a:cxnSpLocks/>
            <a:stCxn id="19" idx="1"/>
          </p:cNvCxnSpPr>
          <p:nvPr/>
        </p:nvCxnSpPr>
        <p:spPr>
          <a:xfrm rot="10800000" flipH="1">
            <a:off x="780791" y="1442632"/>
            <a:ext cx="581283" cy="346508"/>
          </a:xfrm>
          <a:prstGeom prst="bentConnector3">
            <a:avLst>
              <a:gd name="adj1" fmla="val -3932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567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15C5EC-2CE9-4495-B3A9-ABA6CC9A4352}"/>
              </a:ext>
            </a:extLst>
          </p:cNvPr>
          <p:cNvSpPr txBox="1"/>
          <p:nvPr/>
        </p:nvSpPr>
        <p:spPr>
          <a:xfrm>
            <a:off x="21771" y="64498"/>
            <a:ext cx="3384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결과</a:t>
            </a:r>
            <a:r>
              <a:rPr lang="en-US" altLang="ko-KR" sz="1400" dirty="0"/>
              <a:t>[</a:t>
            </a:r>
            <a:r>
              <a:rPr lang="ko-KR" altLang="en-US" sz="1400" dirty="0"/>
              <a:t>통보</a:t>
            </a:r>
            <a:r>
              <a:rPr lang="en-US" altLang="ko-KR" sz="1400" dirty="0"/>
              <a:t>]</a:t>
            </a:r>
            <a:r>
              <a:rPr lang="ko-KR" altLang="en-US" sz="1400" dirty="0"/>
              <a:t>처리 메뉴 화면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319FFFC3-50D2-4D5A-8C1F-988A4AE0A998}"/>
              </a:ext>
            </a:extLst>
          </p:cNvPr>
          <p:cNvGrpSpPr/>
          <p:nvPr/>
        </p:nvGrpSpPr>
        <p:grpSpPr>
          <a:xfrm>
            <a:off x="466724" y="566899"/>
            <a:ext cx="10408103" cy="5614826"/>
            <a:chOff x="466724" y="566899"/>
            <a:chExt cx="10408103" cy="5614826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68E73735-BBF3-439C-9A0F-8DF87D47B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6724" y="566899"/>
              <a:ext cx="10408103" cy="561482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1F00ED4-191C-42CE-A89A-7E0326304EF0}"/>
                </a:ext>
              </a:extLst>
            </p:cNvPr>
            <p:cNvSpPr/>
            <p:nvPr/>
          </p:nvSpPr>
          <p:spPr>
            <a:xfrm>
              <a:off x="616131" y="1737632"/>
              <a:ext cx="984070" cy="2530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3634AA0-AA51-4BEE-B7B4-A6D34F7B29CF}"/>
                </a:ext>
              </a:extLst>
            </p:cNvPr>
            <p:cNvSpPr/>
            <p:nvPr/>
          </p:nvSpPr>
          <p:spPr>
            <a:xfrm>
              <a:off x="1806755" y="2804432"/>
              <a:ext cx="8927919" cy="2530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FE7B2C-E29D-4DEF-9D5C-257A2AAECE95}"/>
                </a:ext>
              </a:extLst>
            </p:cNvPr>
            <p:cNvSpPr/>
            <p:nvPr/>
          </p:nvSpPr>
          <p:spPr>
            <a:xfrm>
              <a:off x="9896475" y="2337707"/>
              <a:ext cx="838199" cy="2530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28170A-E76B-40F5-946B-8B56BA213695}"/>
                </a:ext>
              </a:extLst>
            </p:cNvPr>
            <p:cNvSpPr txBox="1"/>
            <p:nvPr/>
          </p:nvSpPr>
          <p:spPr>
            <a:xfrm>
              <a:off x="2923917" y="3129032"/>
              <a:ext cx="4715133" cy="106182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폐기보고 </a:t>
              </a:r>
              <a:r>
                <a:rPr lang="en-US" altLang="ko-KR" sz="1050" dirty="0"/>
                <a:t>&gt; </a:t>
              </a:r>
              <a:r>
                <a:rPr lang="ko-KR" altLang="en-US" sz="1050" dirty="0"/>
                <a:t>결과</a:t>
              </a:r>
              <a:r>
                <a:rPr lang="en-US" altLang="ko-KR" sz="1050" dirty="0"/>
                <a:t>[</a:t>
              </a:r>
              <a:r>
                <a:rPr lang="ko-KR" altLang="en-US" sz="1050" dirty="0"/>
                <a:t>통보</a:t>
              </a:r>
              <a:r>
                <a:rPr lang="en-US" altLang="ko-KR" sz="1050" dirty="0"/>
                <a:t>]</a:t>
              </a:r>
              <a:r>
                <a:rPr lang="ko-KR" altLang="en-US" sz="1050" dirty="0"/>
                <a:t>처리 메뉴 선택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검색 조건 설정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검색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조회된 그리드 </a:t>
              </a:r>
              <a:r>
                <a:rPr lang="ko-KR" altLang="en-US" sz="1050" dirty="0" err="1"/>
                <a:t>목록중</a:t>
              </a:r>
              <a:r>
                <a:rPr lang="ko-KR" altLang="en-US" sz="1050" dirty="0"/>
                <a:t> 처리상태가 </a:t>
              </a:r>
              <a:r>
                <a:rPr lang="en-US" altLang="ko-KR" sz="1050" dirty="0"/>
                <a:t>‘</a:t>
              </a:r>
              <a:r>
                <a:rPr lang="ko-KR" altLang="en-US" sz="1050" dirty="0" err="1"/>
                <a:t>폐기신청서접수</a:t>
              </a:r>
              <a:r>
                <a:rPr lang="en-US" altLang="ko-KR" sz="1050" dirty="0"/>
                <a:t>‘ </a:t>
              </a:r>
              <a:r>
                <a:rPr lang="ko-KR" altLang="en-US" sz="1050" dirty="0"/>
                <a:t>상태인 목록 선택</a:t>
              </a:r>
              <a:endParaRPr lang="en-US" altLang="ko-KR" sz="1050" dirty="0"/>
            </a:p>
            <a:p>
              <a:r>
                <a:rPr lang="en-US" altLang="ko-KR" sz="1050" dirty="0"/>
                <a:t>-&gt; [</a:t>
              </a:r>
              <a:r>
                <a:rPr lang="ko-KR" altLang="en-US" sz="1050" dirty="0"/>
                <a:t>결과등록</a:t>
              </a:r>
              <a:r>
                <a:rPr lang="en-US" altLang="ko-KR" sz="1050" dirty="0"/>
                <a:t>] </a:t>
              </a:r>
              <a:r>
                <a:rPr lang="ko-KR" altLang="en-US" sz="1050" dirty="0"/>
                <a:t>버튼 클릭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폐기 결과</a:t>
              </a:r>
              <a:r>
                <a:rPr lang="en-US" altLang="ko-KR" sz="1050" dirty="0"/>
                <a:t>[</a:t>
              </a:r>
              <a:r>
                <a:rPr lang="ko-KR" altLang="en-US" sz="1050" dirty="0"/>
                <a:t>통보</a:t>
              </a:r>
              <a:r>
                <a:rPr lang="en-US" altLang="ko-KR" sz="1050" dirty="0"/>
                <a:t>] </a:t>
              </a:r>
              <a:r>
                <a:rPr lang="ko-KR" altLang="en-US" sz="1050" dirty="0"/>
                <a:t>등록 팝업 </a:t>
              </a:r>
              <a:r>
                <a:rPr lang="en-US" altLang="ko-KR" sz="1050" dirty="0"/>
                <a:t>open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366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47E4B7-5C5D-4C3B-B939-398F2BE8ED0A}"/>
              </a:ext>
            </a:extLst>
          </p:cNvPr>
          <p:cNvSpPr txBox="1"/>
          <p:nvPr/>
        </p:nvSpPr>
        <p:spPr>
          <a:xfrm>
            <a:off x="21771" y="64498"/>
            <a:ext cx="3805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결과</a:t>
            </a:r>
            <a:r>
              <a:rPr lang="en-US" altLang="ko-KR" sz="1400" dirty="0"/>
              <a:t>[</a:t>
            </a:r>
            <a:r>
              <a:rPr lang="ko-KR" altLang="en-US" sz="1400" dirty="0"/>
              <a:t>통보</a:t>
            </a:r>
            <a:r>
              <a:rPr lang="en-US" altLang="ko-KR" sz="1400" dirty="0"/>
              <a:t>]</a:t>
            </a:r>
            <a:r>
              <a:rPr lang="ko-KR" altLang="en-US" sz="1400" dirty="0"/>
              <a:t>처리 등록 팝업 화면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11E571E-EF12-453A-90AE-1424D3CFCB61}"/>
              </a:ext>
            </a:extLst>
          </p:cNvPr>
          <p:cNvGrpSpPr/>
          <p:nvPr/>
        </p:nvGrpSpPr>
        <p:grpSpPr>
          <a:xfrm>
            <a:off x="904875" y="687301"/>
            <a:ext cx="8785092" cy="5684924"/>
            <a:chOff x="904875" y="687301"/>
            <a:chExt cx="8785092" cy="5684924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66589D3-9ED1-4357-932A-A42F4C623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4875" y="687301"/>
              <a:ext cx="8785092" cy="568492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A775BF9B-B26E-41D9-B26B-6A72CFAF6D25}"/>
                </a:ext>
              </a:extLst>
            </p:cNvPr>
            <p:cNvSpPr/>
            <p:nvPr/>
          </p:nvSpPr>
          <p:spPr>
            <a:xfrm>
              <a:off x="1130480" y="1861457"/>
              <a:ext cx="8365945" cy="9103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522C90-CE07-4F27-A37E-B3C52AFD2F32}"/>
                </a:ext>
              </a:extLst>
            </p:cNvPr>
            <p:cNvSpPr txBox="1"/>
            <p:nvPr/>
          </p:nvSpPr>
          <p:spPr>
            <a:xfrm>
              <a:off x="1470054" y="3210132"/>
              <a:ext cx="4715133" cy="90024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폐기</a:t>
              </a:r>
              <a:r>
                <a:rPr lang="en-US" altLang="ko-KR" sz="1050" dirty="0"/>
                <a:t>(</a:t>
              </a:r>
              <a:r>
                <a:rPr lang="ko-KR" altLang="en-US" sz="1050" dirty="0"/>
                <a:t>진행</a:t>
              </a:r>
              <a:r>
                <a:rPr lang="en-US" altLang="ko-KR" sz="1050" dirty="0"/>
                <a:t>) </a:t>
              </a:r>
              <a:r>
                <a:rPr lang="ko-KR" altLang="en-US" sz="1050" dirty="0"/>
                <a:t>사진 등록 영역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폐기시 촬영한 사진을 업로드</a:t>
              </a:r>
              <a:r>
                <a:rPr lang="en-US" altLang="ko-KR" sz="1050" dirty="0"/>
                <a:t>(</a:t>
              </a:r>
              <a:r>
                <a:rPr lang="ko-KR" altLang="en-US" sz="1050" dirty="0"/>
                <a:t>다중선택 업로드 가능</a:t>
              </a:r>
              <a:r>
                <a:rPr lang="en-US" altLang="ko-KR" sz="1050" dirty="0"/>
                <a:t>)</a:t>
              </a:r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폐기일자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폐기구분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폐기방법이 동일한 경우 한번만 입력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등록한 이미지 공유</a:t>
              </a:r>
              <a:endParaRPr lang="en-US" altLang="ko-KR" sz="1050" dirty="0"/>
            </a:p>
            <a:p>
              <a:r>
                <a:rPr lang="en-US" altLang="ko-KR" sz="1050" dirty="0"/>
                <a:t>*</a:t>
              </a:r>
              <a:r>
                <a:rPr lang="ko-KR" altLang="en-US" sz="1050" dirty="0"/>
                <a:t>실 업무에서 폐기</a:t>
              </a:r>
              <a:r>
                <a:rPr lang="en-US" altLang="ko-KR" sz="1050" dirty="0"/>
                <a:t>(</a:t>
              </a:r>
              <a:r>
                <a:rPr lang="ko-KR" altLang="en-US" sz="1050" dirty="0"/>
                <a:t>소각 및 </a:t>
              </a:r>
              <a:r>
                <a:rPr lang="ko-KR" altLang="en-US" sz="1050" dirty="0" err="1"/>
                <a:t>가수분해등</a:t>
              </a:r>
              <a:r>
                <a:rPr lang="en-US" altLang="ko-KR" sz="1050" dirty="0"/>
                <a:t>)</a:t>
              </a:r>
              <a:r>
                <a:rPr lang="ko-KR" altLang="en-US" sz="1050" dirty="0"/>
                <a:t>시 폐기물을 모아서 한번에 처리함</a:t>
              </a:r>
              <a:endParaRPr lang="en-US" altLang="ko-KR" sz="1050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C2EE571-A263-45F3-8936-D49DA800D7D5}"/>
                </a:ext>
              </a:extLst>
            </p:cNvPr>
            <p:cNvSpPr/>
            <p:nvPr/>
          </p:nvSpPr>
          <p:spPr>
            <a:xfrm>
              <a:off x="1130480" y="1118507"/>
              <a:ext cx="8365945" cy="710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91622BBE-CD26-41FE-8DE4-F333807307BA}"/>
                </a:ext>
              </a:extLst>
            </p:cNvPr>
            <p:cNvSpPr/>
            <p:nvPr/>
          </p:nvSpPr>
          <p:spPr>
            <a:xfrm>
              <a:off x="1130481" y="2804431"/>
              <a:ext cx="8127820" cy="293506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2328C2-4249-45C0-9BF9-05EB6B2A04FE}"/>
                </a:ext>
              </a:extLst>
            </p:cNvPr>
            <p:cNvSpPr txBox="1"/>
            <p:nvPr/>
          </p:nvSpPr>
          <p:spPr>
            <a:xfrm>
              <a:off x="5934075" y="2200482"/>
              <a:ext cx="3336792" cy="4154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폐기시 입력 항목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취급일자 폐기일자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폐기구분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폐기방법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폐기장소</a:t>
              </a:r>
              <a:endParaRPr lang="en-US" altLang="ko-KR" sz="105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E27B81-C436-485B-916B-D901AE82CBBF}"/>
                </a:ext>
              </a:extLst>
            </p:cNvPr>
            <p:cNvSpPr txBox="1"/>
            <p:nvPr/>
          </p:nvSpPr>
          <p:spPr>
            <a:xfrm>
              <a:off x="2990850" y="905082"/>
              <a:ext cx="2114550" cy="25391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폐기보고</a:t>
              </a:r>
              <a:r>
                <a:rPr lang="en-US" altLang="ko-KR" sz="1050" dirty="0"/>
                <a:t>&gt;</a:t>
              </a:r>
              <a:r>
                <a:rPr lang="ko-KR" altLang="en-US" sz="1050" dirty="0"/>
                <a:t>신청서접수 등록 내용</a:t>
              </a:r>
              <a:endParaRPr lang="en-US" altLang="ko-KR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987816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1E4EA0-66F1-412F-B82A-457B11508BBF}"/>
              </a:ext>
            </a:extLst>
          </p:cNvPr>
          <p:cNvSpPr txBox="1"/>
          <p:nvPr/>
        </p:nvSpPr>
        <p:spPr>
          <a:xfrm>
            <a:off x="0" y="84237"/>
            <a:ext cx="3805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결과</a:t>
            </a:r>
            <a:r>
              <a:rPr lang="en-US" altLang="ko-KR" sz="1400" dirty="0"/>
              <a:t>[</a:t>
            </a:r>
            <a:r>
              <a:rPr lang="ko-KR" altLang="en-US" sz="1400" dirty="0"/>
              <a:t>통보</a:t>
            </a:r>
            <a:r>
              <a:rPr lang="en-US" altLang="ko-KR" sz="1400" dirty="0"/>
              <a:t>]</a:t>
            </a:r>
            <a:r>
              <a:rPr lang="ko-KR" altLang="en-US" sz="1400" dirty="0"/>
              <a:t>처리 등록 팝업 화면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E4DB247-E004-487E-8A4C-AA9530DDBB0A}"/>
              </a:ext>
            </a:extLst>
          </p:cNvPr>
          <p:cNvGrpSpPr/>
          <p:nvPr/>
        </p:nvGrpSpPr>
        <p:grpSpPr>
          <a:xfrm>
            <a:off x="352425" y="452412"/>
            <a:ext cx="9494150" cy="6138887"/>
            <a:chOff x="352425" y="452412"/>
            <a:chExt cx="9494150" cy="613888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F48E7033-A695-4ADC-B8CB-368FF2D8C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2425" y="452412"/>
              <a:ext cx="9494150" cy="6138887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DE2FDAF9-1EC2-471F-B042-2F27275A1F23}"/>
                </a:ext>
              </a:extLst>
            </p:cNvPr>
            <p:cNvSpPr/>
            <p:nvPr/>
          </p:nvSpPr>
          <p:spPr>
            <a:xfrm>
              <a:off x="625654" y="1699532"/>
              <a:ext cx="9108895" cy="47060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88159A-0D4B-4C95-9E7A-AC5FFB2BA08E}"/>
                </a:ext>
              </a:extLst>
            </p:cNvPr>
            <p:cNvSpPr txBox="1"/>
            <p:nvPr/>
          </p:nvSpPr>
          <p:spPr>
            <a:xfrm>
              <a:off x="4070379" y="4753182"/>
              <a:ext cx="5349846" cy="90024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050" dirty="0"/>
                <a:t>- </a:t>
              </a:r>
              <a:r>
                <a:rPr lang="ko-KR" altLang="en-US" sz="1050" dirty="0"/>
                <a:t>취급일자 폐기일자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폐기구분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폐기방법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폐기장소 선택 및 입력</a:t>
              </a:r>
              <a:endParaRPr lang="en-US" altLang="ko-KR" sz="1050" dirty="0"/>
            </a:p>
            <a:p>
              <a:r>
                <a:rPr lang="en-US" altLang="ko-KR" sz="1050" dirty="0"/>
                <a:t>- </a:t>
              </a:r>
              <a:r>
                <a:rPr lang="ko-KR" altLang="en-US" sz="1050" dirty="0"/>
                <a:t>폐기</a:t>
              </a:r>
              <a:r>
                <a:rPr lang="en-US" altLang="ko-KR" sz="1050" dirty="0"/>
                <a:t>(</a:t>
              </a:r>
              <a:r>
                <a:rPr lang="ko-KR" altLang="en-US" sz="1050" dirty="0"/>
                <a:t>진행</a:t>
              </a:r>
              <a:r>
                <a:rPr lang="en-US" altLang="ko-KR" sz="1050" dirty="0"/>
                <a:t>) </a:t>
              </a:r>
              <a:r>
                <a:rPr lang="ko-KR" altLang="en-US" sz="1050" dirty="0"/>
                <a:t>사진 추가</a:t>
              </a:r>
              <a:endParaRPr lang="en-US" altLang="ko-KR" sz="1050" dirty="0"/>
            </a:p>
            <a:p>
              <a:r>
                <a:rPr lang="en-US" altLang="ko-KR" sz="1050" dirty="0"/>
                <a:t>-&gt; </a:t>
              </a:r>
              <a:r>
                <a:rPr lang="ko-KR" altLang="en-US" sz="1050" dirty="0"/>
                <a:t>폐기시 촬영한 사진을 업로드</a:t>
              </a:r>
              <a:r>
                <a:rPr lang="en-US" altLang="ko-KR" sz="1050" dirty="0"/>
                <a:t>(</a:t>
              </a:r>
              <a:r>
                <a:rPr lang="ko-KR" altLang="en-US" sz="1050" dirty="0"/>
                <a:t>다중선택 업로드 가능</a:t>
              </a:r>
              <a:r>
                <a:rPr lang="en-US" altLang="ko-KR" sz="1050" dirty="0"/>
                <a:t>)</a:t>
              </a:r>
            </a:p>
            <a:p>
              <a:r>
                <a:rPr lang="en-US" altLang="ko-KR" sz="1050" dirty="0"/>
                <a:t>    (</a:t>
              </a:r>
              <a:r>
                <a:rPr lang="ko-KR" altLang="en-US" sz="1050" dirty="0"/>
                <a:t>추가 및 삭제 가능</a:t>
              </a:r>
              <a:r>
                <a:rPr lang="en-US" altLang="ko-KR" sz="1050" dirty="0"/>
                <a:t>)</a:t>
              </a:r>
            </a:p>
            <a:p>
              <a:r>
                <a:rPr lang="en-US" altLang="ko-KR" sz="1050" dirty="0"/>
                <a:t>- </a:t>
              </a:r>
              <a:r>
                <a:rPr lang="ko-KR" altLang="en-US" sz="1050" dirty="0"/>
                <a:t>저장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진행상태 </a:t>
              </a:r>
              <a:r>
                <a:rPr lang="en-US" altLang="ko-KR" sz="1050" dirty="0"/>
                <a:t>‘</a:t>
              </a:r>
              <a:r>
                <a:rPr lang="ko-KR" altLang="en-US" sz="1050" dirty="0"/>
                <a:t>폐기결과</a:t>
              </a:r>
              <a:r>
                <a:rPr lang="en-US" altLang="ko-KR" sz="1050" dirty="0"/>
                <a:t>[</a:t>
              </a:r>
              <a:r>
                <a:rPr lang="ko-KR" altLang="en-US" sz="1050" dirty="0"/>
                <a:t>통보</a:t>
              </a:r>
              <a:r>
                <a:rPr lang="en-US" altLang="ko-KR" sz="1050" dirty="0"/>
                <a:t>]</a:t>
              </a:r>
              <a:r>
                <a:rPr lang="ko-KR" altLang="en-US" sz="1050" dirty="0"/>
                <a:t>처리</a:t>
              </a:r>
              <a:r>
                <a:rPr lang="en-US" altLang="ko-KR" sz="1050" dirty="0"/>
                <a:t>＇</a:t>
              </a:r>
              <a:r>
                <a:rPr lang="ko-KR" altLang="en-US" sz="1050" dirty="0"/>
                <a:t>상태로 폐기결과 내용과 폐기진행사진 저장</a:t>
              </a:r>
              <a:endParaRPr lang="en-US" altLang="ko-KR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850257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CE0C9-E651-4961-93C1-C3A0104D8869}"/>
              </a:ext>
            </a:extLst>
          </p:cNvPr>
          <p:cNvSpPr txBox="1"/>
          <p:nvPr/>
        </p:nvSpPr>
        <p:spPr>
          <a:xfrm>
            <a:off x="0" y="84237"/>
            <a:ext cx="4469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결과</a:t>
            </a:r>
            <a:r>
              <a:rPr lang="en-US" altLang="ko-KR" sz="1400" dirty="0"/>
              <a:t>[</a:t>
            </a:r>
            <a:r>
              <a:rPr lang="ko-KR" altLang="en-US" sz="1400" dirty="0"/>
              <a:t>통보</a:t>
            </a:r>
            <a:r>
              <a:rPr lang="en-US" altLang="ko-KR" sz="1400" dirty="0"/>
              <a:t>]</a:t>
            </a:r>
            <a:r>
              <a:rPr lang="ko-KR" altLang="en-US" sz="1400" dirty="0"/>
              <a:t>처리 상세 및 변경 팝업 화면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DB514FD-4040-42D8-A241-7F7931B1EFB7}"/>
              </a:ext>
            </a:extLst>
          </p:cNvPr>
          <p:cNvGrpSpPr/>
          <p:nvPr/>
        </p:nvGrpSpPr>
        <p:grpSpPr>
          <a:xfrm>
            <a:off x="104775" y="466725"/>
            <a:ext cx="11787148" cy="6096000"/>
            <a:chOff x="104775" y="466725"/>
            <a:chExt cx="11787148" cy="609600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9EB60E92-39F5-4984-B7F5-C054872DA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0132" y="2828925"/>
              <a:ext cx="5771791" cy="3733800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107775A3-8E98-459E-B917-2C578ED0E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75" y="466725"/>
              <a:ext cx="5527277" cy="296227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4F6A94A-6D33-4B03-868F-BA9F6E7979DD}"/>
                </a:ext>
              </a:extLst>
            </p:cNvPr>
            <p:cNvSpPr/>
            <p:nvPr/>
          </p:nvSpPr>
          <p:spPr>
            <a:xfrm>
              <a:off x="825681" y="1638300"/>
              <a:ext cx="4698820" cy="1428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B2D400A-D603-4801-81E2-1F28EB96332C}"/>
                </a:ext>
              </a:extLst>
            </p:cNvPr>
            <p:cNvSpPr/>
            <p:nvPr/>
          </p:nvSpPr>
          <p:spPr>
            <a:xfrm>
              <a:off x="6312080" y="3600450"/>
              <a:ext cx="5460819" cy="28289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8AC0F5D-A3EC-41EE-9964-E6F4F3144242}"/>
                </a:ext>
              </a:extLst>
            </p:cNvPr>
            <p:cNvSpPr txBox="1"/>
            <p:nvPr/>
          </p:nvSpPr>
          <p:spPr>
            <a:xfrm>
              <a:off x="6727854" y="5096082"/>
              <a:ext cx="3930621" cy="4154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050" dirty="0"/>
                <a:t>- </a:t>
              </a:r>
              <a:r>
                <a:rPr lang="ko-KR" altLang="en-US" sz="1050" dirty="0"/>
                <a:t>취급일자 폐기일자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폐기구분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폐기방법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폐기장소 변경</a:t>
              </a:r>
              <a:endParaRPr lang="en-US" altLang="ko-KR" sz="1050" dirty="0"/>
            </a:p>
            <a:p>
              <a:r>
                <a:rPr lang="en-US" altLang="ko-KR" sz="1050" dirty="0"/>
                <a:t>- </a:t>
              </a:r>
              <a:r>
                <a:rPr lang="ko-KR" altLang="en-US" sz="1050" dirty="0"/>
                <a:t>폐기</a:t>
              </a:r>
              <a:r>
                <a:rPr lang="en-US" altLang="ko-KR" sz="1050" dirty="0"/>
                <a:t>(</a:t>
              </a:r>
              <a:r>
                <a:rPr lang="ko-KR" altLang="en-US" sz="1050" dirty="0"/>
                <a:t>진행</a:t>
              </a:r>
              <a:r>
                <a:rPr lang="en-US" altLang="ko-KR" sz="1050" dirty="0"/>
                <a:t>) </a:t>
              </a:r>
              <a:r>
                <a:rPr lang="ko-KR" altLang="en-US" sz="1050" dirty="0"/>
                <a:t>사진 추가 및 삭제</a:t>
              </a:r>
              <a:endParaRPr lang="en-US" altLang="ko-KR" sz="1050" dirty="0"/>
            </a:p>
          </p:txBody>
        </p:sp>
        <p:cxnSp>
          <p:nvCxnSpPr>
            <p:cNvPr id="10" name="연결선: 꺾임 9">
              <a:extLst>
                <a:ext uri="{FF2B5EF4-FFF2-40B4-BE49-F238E27FC236}">
                  <a16:creationId xmlns:a16="http://schemas.microsoft.com/office/drawing/2014/main" id="{47EE5CCF-0312-49F4-AB4C-C05B5EC5B019}"/>
                </a:ext>
              </a:extLst>
            </p:cNvPr>
            <p:cNvCxnSpPr>
              <a:cxnSpLocks/>
              <a:stCxn id="7" idx="3"/>
              <a:endCxn id="4" idx="0"/>
            </p:cNvCxnSpPr>
            <p:nvPr/>
          </p:nvCxnSpPr>
          <p:spPr>
            <a:xfrm>
              <a:off x="5524501" y="1709738"/>
              <a:ext cx="3481527" cy="111918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0065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659E0F-3CF1-4FA7-A6C2-3B0E01B9B987}"/>
              </a:ext>
            </a:extLst>
          </p:cNvPr>
          <p:cNvGrpSpPr/>
          <p:nvPr/>
        </p:nvGrpSpPr>
        <p:grpSpPr>
          <a:xfrm>
            <a:off x="628649" y="571084"/>
            <a:ext cx="8932801" cy="5848765"/>
            <a:chOff x="628649" y="571084"/>
            <a:chExt cx="8932801" cy="5848765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FA9EC908-AC12-433E-B2AD-A8C97039C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8649" y="571084"/>
              <a:ext cx="8932801" cy="5848765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16311C53-C850-4603-B497-11C369CC1349}"/>
                </a:ext>
              </a:extLst>
            </p:cNvPr>
            <p:cNvSpPr/>
            <p:nvPr/>
          </p:nvSpPr>
          <p:spPr>
            <a:xfrm>
              <a:off x="939981" y="2390775"/>
              <a:ext cx="2822394" cy="3143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6C0DF2F-502C-4814-8777-588FF692FC62}"/>
                </a:ext>
              </a:extLst>
            </p:cNvPr>
            <p:cNvSpPr/>
            <p:nvPr/>
          </p:nvSpPr>
          <p:spPr>
            <a:xfrm>
              <a:off x="8686800" y="5895974"/>
              <a:ext cx="714376" cy="30480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457D12-C018-469B-8EFB-21F78C516E0C}"/>
                </a:ext>
              </a:extLst>
            </p:cNvPr>
            <p:cNvSpPr txBox="1"/>
            <p:nvPr/>
          </p:nvSpPr>
          <p:spPr>
            <a:xfrm>
              <a:off x="2124075" y="3810207"/>
              <a:ext cx="5972175" cy="73866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기 등록된 폐기보고가 있는 경우</a:t>
              </a:r>
              <a:endParaRPr lang="en-US" altLang="ko-KR" sz="1050" dirty="0"/>
            </a:p>
            <a:p>
              <a:r>
                <a:rPr lang="en-US" altLang="ko-KR" sz="1050" dirty="0"/>
                <a:t>- </a:t>
              </a:r>
              <a:r>
                <a:rPr lang="ko-KR" altLang="en-US" sz="1050" dirty="0"/>
                <a:t>선택한 취급일자 폐기일자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폐기구분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폐기방법으로 기 등록된 폐기보고가 있는</a:t>
              </a:r>
              <a:endParaRPr lang="en-US" altLang="ko-KR" sz="1050" dirty="0"/>
            </a:p>
            <a:p>
              <a:pPr marL="171450" indent="-171450">
                <a:buFontTx/>
                <a:buChar char="-"/>
              </a:pPr>
              <a:r>
                <a:rPr lang="ko-KR" altLang="en-US" sz="1050" dirty="0"/>
                <a:t>폐기장소 및 폐기 진행 사진은 기 등록한 폐기보고 데이터로 시스템에서 설정</a:t>
              </a:r>
              <a:endParaRPr lang="en-US" altLang="ko-KR" sz="1050" dirty="0"/>
            </a:p>
            <a:p>
              <a:pPr marL="171450" indent="-171450">
                <a:buFontTx/>
                <a:buChar char="-"/>
              </a:pPr>
              <a:r>
                <a:rPr lang="ko-KR" altLang="en-US" sz="1050" dirty="0"/>
                <a:t>폐기장소와 폐기진행사진 등록 없이 </a:t>
              </a:r>
              <a:r>
                <a:rPr lang="en-US" altLang="ko-KR" sz="1050" dirty="0"/>
                <a:t>‘</a:t>
              </a:r>
              <a:r>
                <a:rPr lang="ko-KR" altLang="en-US" sz="1050" dirty="0"/>
                <a:t>저장</a:t>
              </a:r>
              <a:r>
                <a:rPr lang="en-US" altLang="ko-KR" sz="1050" dirty="0"/>
                <a:t>‘ </a:t>
              </a:r>
              <a:r>
                <a:rPr lang="ko-KR" altLang="en-US" sz="1050" dirty="0"/>
                <a:t>처리</a:t>
              </a:r>
              <a:endParaRPr lang="en-US" altLang="ko-KR" sz="1050" dirty="0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F2AAE9CC-F1EE-4D60-9CCE-3E58ABEA11D9}"/>
                </a:ext>
              </a:extLst>
            </p:cNvPr>
            <p:cNvSpPr/>
            <p:nvPr/>
          </p:nvSpPr>
          <p:spPr>
            <a:xfrm>
              <a:off x="939981" y="2724150"/>
              <a:ext cx="5070294" cy="3143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5B39B5-94D7-45F5-B722-C233127AFD37}"/>
                </a:ext>
              </a:extLst>
            </p:cNvPr>
            <p:cNvSpPr txBox="1"/>
            <p:nvPr/>
          </p:nvSpPr>
          <p:spPr>
            <a:xfrm>
              <a:off x="2733675" y="3086307"/>
              <a:ext cx="2181225" cy="25391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기 </a:t>
              </a:r>
              <a:r>
                <a:rPr lang="ko-KR" altLang="en-US" sz="1050"/>
                <a:t>등록된 폐기보고의 정보 표시</a:t>
              </a:r>
              <a:endParaRPr lang="en-US" altLang="ko-KR" sz="1050" dirty="0"/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D4DAC13-C5AF-4695-A2BB-7A0D373ADCFF}"/>
              </a:ext>
            </a:extLst>
          </p:cNvPr>
          <p:cNvSpPr/>
          <p:nvPr/>
        </p:nvSpPr>
        <p:spPr>
          <a:xfrm>
            <a:off x="1092381" y="1066800"/>
            <a:ext cx="2574744" cy="31432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093D82-3020-4130-B5AA-8862A730F3FA}"/>
              </a:ext>
            </a:extLst>
          </p:cNvPr>
          <p:cNvSpPr txBox="1"/>
          <p:nvPr/>
        </p:nvSpPr>
        <p:spPr>
          <a:xfrm>
            <a:off x="0" y="84237"/>
            <a:ext cx="8717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결과</a:t>
            </a:r>
            <a:r>
              <a:rPr lang="en-US" altLang="ko-KR" sz="1400" dirty="0"/>
              <a:t>[</a:t>
            </a:r>
            <a:r>
              <a:rPr lang="ko-KR" altLang="en-US" sz="1400" dirty="0"/>
              <a:t>통보</a:t>
            </a:r>
            <a:r>
              <a:rPr lang="en-US" altLang="ko-KR" sz="1400" dirty="0"/>
              <a:t>]</a:t>
            </a:r>
            <a:r>
              <a:rPr lang="ko-KR" altLang="en-US" sz="1400" dirty="0"/>
              <a:t>처리 등록 팝업 화면 </a:t>
            </a:r>
            <a:r>
              <a:rPr lang="en-US" altLang="ko-KR" sz="1400" dirty="0"/>
              <a:t>: </a:t>
            </a:r>
            <a:r>
              <a:rPr lang="ko-KR" altLang="en-US" sz="1400" dirty="0"/>
              <a:t>기 보고된 폐기보고를 공유하는 폐기보고의 결과 등록 화면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091A805-658B-433C-BA3F-4BF7E640CC2C}"/>
              </a:ext>
            </a:extLst>
          </p:cNvPr>
          <p:cNvSpPr/>
          <p:nvPr/>
        </p:nvSpPr>
        <p:spPr>
          <a:xfrm>
            <a:off x="2505075" y="2695575"/>
            <a:ext cx="1568632" cy="18859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435817-E65E-4759-BAFA-5223215C2C56}"/>
              </a:ext>
            </a:extLst>
          </p:cNvPr>
          <p:cNvSpPr txBox="1"/>
          <p:nvPr/>
        </p:nvSpPr>
        <p:spPr>
          <a:xfrm>
            <a:off x="9715501" y="1619457"/>
            <a:ext cx="2114550" cy="9002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등록할 폐기결과</a:t>
            </a:r>
            <a:r>
              <a:rPr lang="en-US" altLang="ko-KR" sz="1050" dirty="0"/>
              <a:t>[</a:t>
            </a:r>
            <a:r>
              <a:rPr lang="ko-KR" altLang="en-US" sz="1050" dirty="0"/>
              <a:t>통보</a:t>
            </a:r>
            <a:r>
              <a:rPr lang="en-US" altLang="ko-KR" sz="1050" dirty="0"/>
              <a:t>]</a:t>
            </a:r>
            <a:r>
              <a:rPr lang="ko-KR" altLang="en-US" sz="1050" dirty="0"/>
              <a:t>처리의 폐기관리</a:t>
            </a:r>
            <a:r>
              <a:rPr lang="en-US" altLang="ko-KR" sz="1050" dirty="0"/>
              <a:t>(2024100027)</a:t>
            </a:r>
            <a:r>
              <a:rPr lang="ko-KR" altLang="en-US" sz="1050" dirty="0"/>
              <a:t>가</a:t>
            </a:r>
            <a:endParaRPr lang="en-US" altLang="ko-KR" sz="1050" dirty="0"/>
          </a:p>
          <a:p>
            <a:r>
              <a:rPr lang="ko-KR" altLang="en-US" sz="1050" dirty="0"/>
              <a:t>기등록한 폐기관리</a:t>
            </a:r>
            <a:r>
              <a:rPr lang="en-US" altLang="ko-KR" sz="1050" dirty="0"/>
              <a:t>(2024100026)</a:t>
            </a:r>
            <a:r>
              <a:rPr lang="ko-KR" altLang="en-US" sz="1050" dirty="0"/>
              <a:t>의 폐기사진 및 폐기장소등을 함께 사용함을 표시</a:t>
            </a:r>
            <a:endParaRPr lang="en-US" altLang="ko-KR" sz="1050" dirty="0"/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5C0E4FC5-C0B3-4D75-BA7B-4ED37D12E1B6}"/>
              </a:ext>
            </a:extLst>
          </p:cNvPr>
          <p:cNvCxnSpPr>
            <a:cxnSpLocks/>
            <a:stCxn id="12" idx="3"/>
            <a:endCxn id="13" idx="0"/>
          </p:cNvCxnSpPr>
          <p:nvPr/>
        </p:nvCxnSpPr>
        <p:spPr>
          <a:xfrm>
            <a:off x="3667125" y="1223963"/>
            <a:ext cx="7105651" cy="395494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EEF8212A-FDC6-46C9-8DA5-FC6ADF2D5784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 flipV="1">
            <a:off x="4073707" y="2069580"/>
            <a:ext cx="5641794" cy="720293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772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5AD55D-E634-4623-BA3E-8EC88524B709}"/>
              </a:ext>
            </a:extLst>
          </p:cNvPr>
          <p:cNvSpPr txBox="1"/>
          <p:nvPr/>
        </p:nvSpPr>
        <p:spPr>
          <a:xfrm>
            <a:off x="0" y="84237"/>
            <a:ext cx="10278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2. </a:t>
            </a:r>
            <a:r>
              <a:rPr lang="ko-KR" altLang="en-US" sz="1400" dirty="0"/>
              <a:t>폐기보고 </a:t>
            </a:r>
            <a:r>
              <a:rPr lang="en-US" altLang="ko-KR" sz="1400" dirty="0"/>
              <a:t>&gt; </a:t>
            </a:r>
            <a:r>
              <a:rPr lang="ko-KR" altLang="en-US" sz="1400" dirty="0"/>
              <a:t>결과</a:t>
            </a:r>
            <a:r>
              <a:rPr lang="en-US" altLang="ko-KR" sz="1400" dirty="0"/>
              <a:t>[</a:t>
            </a:r>
            <a:r>
              <a:rPr lang="ko-KR" altLang="en-US" sz="1400" dirty="0"/>
              <a:t>통보</a:t>
            </a:r>
            <a:r>
              <a:rPr lang="en-US" altLang="ko-KR" sz="1400" dirty="0"/>
              <a:t>]</a:t>
            </a:r>
            <a:r>
              <a:rPr lang="ko-KR" altLang="en-US" sz="1400" dirty="0"/>
              <a:t>처리 상세 및 변경 팝업 화면 </a:t>
            </a:r>
            <a:r>
              <a:rPr lang="en-US" altLang="ko-KR" sz="1400" dirty="0"/>
              <a:t>: </a:t>
            </a:r>
            <a:r>
              <a:rPr lang="ko-KR" altLang="en-US" sz="1400" dirty="0"/>
              <a:t>동일한 폐기보고가 있는 폐기장소 및 폐기진행사진이 등록된 폐기보고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41A1622-AA39-4A25-81FA-836883415084}"/>
              </a:ext>
            </a:extLst>
          </p:cNvPr>
          <p:cNvGrpSpPr/>
          <p:nvPr/>
        </p:nvGrpSpPr>
        <p:grpSpPr>
          <a:xfrm>
            <a:off x="904875" y="554144"/>
            <a:ext cx="9026052" cy="5922855"/>
            <a:chOff x="904875" y="554144"/>
            <a:chExt cx="9026052" cy="5922855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7CD3A2E4-ADA8-4A79-B8CC-EE357BD79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4875" y="554144"/>
              <a:ext cx="9026052" cy="5922855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8628319D-5DB2-4A55-A897-53E67DEC5631}"/>
                </a:ext>
              </a:extLst>
            </p:cNvPr>
            <p:cNvSpPr/>
            <p:nvPr/>
          </p:nvSpPr>
          <p:spPr>
            <a:xfrm>
              <a:off x="1206681" y="1743074"/>
              <a:ext cx="8594544" cy="456078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269733-194A-4689-8DF7-3A8C86F2FC93}"/>
                </a:ext>
              </a:extLst>
            </p:cNvPr>
            <p:cNvSpPr txBox="1"/>
            <p:nvPr/>
          </p:nvSpPr>
          <p:spPr>
            <a:xfrm>
              <a:off x="2124075" y="4200732"/>
              <a:ext cx="5972175" cy="73866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동일한 폐기보고가 있는 폐기장소 및 폐기진행사진을 등록한 폐기보고</a:t>
              </a:r>
              <a:endParaRPr lang="en-US" altLang="ko-KR" sz="1050" dirty="0"/>
            </a:p>
            <a:p>
              <a:r>
                <a:rPr lang="en-US" altLang="ko-KR" sz="1050" dirty="0"/>
                <a:t>-  </a:t>
              </a:r>
              <a:r>
                <a:rPr lang="ko-KR" altLang="en-US" sz="1050" dirty="0"/>
                <a:t>등록한 취급일자 폐기일자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폐기구분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폐기방법은 변경 불가</a:t>
              </a:r>
              <a:endParaRPr lang="en-US" altLang="ko-KR" sz="1050" dirty="0"/>
            </a:p>
            <a:p>
              <a:pPr marL="171450" indent="-171450">
                <a:buFontTx/>
                <a:buChar char="-"/>
              </a:pPr>
              <a:r>
                <a:rPr lang="ko-KR" altLang="en-US" sz="1050" dirty="0"/>
                <a:t>취급일자와 폐기장소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폐기진행 사진만 변경 가능</a:t>
              </a:r>
              <a:endParaRPr lang="en-US" altLang="ko-KR" sz="1050" dirty="0"/>
            </a:p>
            <a:p>
              <a:pPr marL="171450" indent="-171450">
                <a:buFontTx/>
                <a:buChar char="-"/>
              </a:pPr>
              <a:r>
                <a:rPr lang="ko-KR" altLang="en-US" sz="1050" dirty="0"/>
                <a:t>폐기장소가 변경되면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동일한 폐기 보고의 모든 폐기 장소도 함께 변경</a:t>
              </a:r>
              <a:endParaRPr lang="en-US" altLang="ko-KR" sz="1050" dirty="0"/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EC1C28A0-618F-4395-A907-3AA0974EFD5E}"/>
              </a:ext>
            </a:extLst>
          </p:cNvPr>
          <p:cNvSpPr/>
          <p:nvPr/>
        </p:nvSpPr>
        <p:spPr>
          <a:xfrm>
            <a:off x="1349556" y="1066800"/>
            <a:ext cx="2574744" cy="31432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710D296-B6B3-43E4-91AB-AF1E52904270}"/>
              </a:ext>
            </a:extLst>
          </p:cNvPr>
          <p:cNvSpPr/>
          <p:nvPr/>
        </p:nvSpPr>
        <p:spPr>
          <a:xfrm>
            <a:off x="3295650" y="2847975"/>
            <a:ext cx="2286000" cy="20955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37BE2C-B6E4-498A-A912-BDC30C13390D}"/>
              </a:ext>
            </a:extLst>
          </p:cNvPr>
          <p:cNvSpPr txBox="1"/>
          <p:nvPr/>
        </p:nvSpPr>
        <p:spPr>
          <a:xfrm>
            <a:off x="7352646" y="2583418"/>
            <a:ext cx="2114550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현재의 폐기관리</a:t>
            </a:r>
            <a:r>
              <a:rPr lang="en-US" altLang="ko-KR" sz="1050" dirty="0"/>
              <a:t>(2024100026)</a:t>
            </a:r>
            <a:r>
              <a:rPr lang="ko-KR" altLang="en-US" sz="1050" dirty="0"/>
              <a:t>가</a:t>
            </a:r>
            <a:endParaRPr lang="en-US" altLang="ko-KR" sz="1050" dirty="0"/>
          </a:p>
          <a:p>
            <a:r>
              <a:rPr lang="ko-KR" altLang="en-US" sz="1050" dirty="0"/>
              <a:t>폐기관리번호</a:t>
            </a:r>
            <a:r>
              <a:rPr lang="en-US" altLang="ko-KR" sz="1050" dirty="0"/>
              <a:t>(2024100027)</a:t>
            </a:r>
            <a:r>
              <a:rPr lang="ko-KR" altLang="en-US" sz="1050" dirty="0"/>
              <a:t>과 폐기사진 및 폐기장소등을 함께 사용하고 있음을 표시</a:t>
            </a:r>
            <a:endParaRPr lang="en-US" altLang="ko-KR" sz="105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4B1E3D71-B207-4556-A800-61212C09E19C}"/>
              </a:ext>
            </a:extLst>
          </p:cNvPr>
          <p:cNvCxnSpPr>
            <a:cxnSpLocks/>
            <a:stCxn id="8" idx="3"/>
            <a:endCxn id="10" idx="0"/>
          </p:cNvCxnSpPr>
          <p:nvPr/>
        </p:nvCxnSpPr>
        <p:spPr>
          <a:xfrm>
            <a:off x="3924300" y="1223963"/>
            <a:ext cx="4485621" cy="1359455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BB8BEC7C-0B6E-42B1-8A99-BD3BBE84196D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5581650" y="2952750"/>
            <a:ext cx="1770996" cy="12700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25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16731EA-84A1-437A-AB8A-730B07DC7CFD}"/>
              </a:ext>
            </a:extLst>
          </p:cNvPr>
          <p:cNvSpPr/>
          <p:nvPr/>
        </p:nvSpPr>
        <p:spPr>
          <a:xfrm>
            <a:off x="646066" y="2659652"/>
            <a:ext cx="1582783" cy="1787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5BDD60E-D1F2-4A55-9DFD-A2F01A689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16" y="895350"/>
            <a:ext cx="7706823" cy="40102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D242C1-EA57-499D-AC5E-80D0BD0DBF24}"/>
              </a:ext>
            </a:extLst>
          </p:cNvPr>
          <p:cNvSpPr txBox="1"/>
          <p:nvPr/>
        </p:nvSpPr>
        <p:spPr>
          <a:xfrm>
            <a:off x="274320" y="119743"/>
            <a:ext cx="4099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목록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1/4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B729ADE-D7A9-4635-B8DD-B765AF82EA63}"/>
              </a:ext>
            </a:extLst>
          </p:cNvPr>
          <p:cNvSpPr/>
          <p:nvPr/>
        </p:nvSpPr>
        <p:spPr>
          <a:xfrm>
            <a:off x="6789691" y="2002427"/>
            <a:ext cx="1230359" cy="197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B33681-B883-4CA2-B4E6-C2BB9B36513C}"/>
              </a:ext>
            </a:extLst>
          </p:cNvPr>
          <p:cNvSpPr txBox="1"/>
          <p:nvPr/>
        </p:nvSpPr>
        <p:spPr>
          <a:xfrm>
            <a:off x="8277224" y="895350"/>
            <a:ext cx="3914775" cy="1785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NIMS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의 폐기보고 확인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팝업창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호출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 완료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 보고 확인 완료된 데이터 대상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완료 처리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처리상태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보고완료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ID : 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확인 팝업창에서 저장 처리된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사용자보고식별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ID(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보고완료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표시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-&gt;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더블클릭시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처리상태가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‘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보고완료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＇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인 데이터에 한하여        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  ‘NIMS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완료 확인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’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팝업 호출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처리상태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통보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]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F50CFEB-945C-40E6-B745-448540437F8D}"/>
              </a:ext>
            </a:extLst>
          </p:cNvPr>
          <p:cNvSpPr/>
          <p:nvPr/>
        </p:nvSpPr>
        <p:spPr>
          <a:xfrm>
            <a:off x="5151392" y="2154827"/>
            <a:ext cx="1163684" cy="7883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625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10B24CE-ECC8-47CD-A62C-EC160B34B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96" y="489075"/>
            <a:ext cx="6628349" cy="312579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F0E170C-E8D9-4F48-ADE0-EC58F92B2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192" y="3754686"/>
            <a:ext cx="6431607" cy="30110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8BC492-EAF9-4BA4-90B9-FEE2F0C59503}"/>
              </a:ext>
            </a:extLst>
          </p:cNvPr>
          <p:cNvSpPr txBox="1"/>
          <p:nvPr/>
        </p:nvSpPr>
        <p:spPr>
          <a:xfrm>
            <a:off x="274320" y="119743"/>
            <a:ext cx="6848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NIMS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폐기보고 확인 등록 팝업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2/4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A030F6-A080-4577-A8C2-918CB0B6998E}"/>
              </a:ext>
            </a:extLst>
          </p:cNvPr>
          <p:cNvSpPr/>
          <p:nvPr/>
        </p:nvSpPr>
        <p:spPr>
          <a:xfrm>
            <a:off x="141895" y="707026"/>
            <a:ext cx="3202429" cy="258862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F6EE15-A942-4B86-AC8F-8EBE5DD0C26C}"/>
              </a:ext>
            </a:extLst>
          </p:cNvPr>
          <p:cNvSpPr txBox="1"/>
          <p:nvPr/>
        </p:nvSpPr>
        <p:spPr>
          <a:xfrm>
            <a:off x="141895" y="3686175"/>
            <a:ext cx="3914775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신청정보 및 제품 정보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 목록에서 선택한 폐기보고의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신청서 접수 및 결과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통보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]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정보 표시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2CAF7-DF06-4BF6-B082-276A35977FFB}"/>
              </a:ext>
            </a:extLst>
          </p:cNvPr>
          <p:cNvSpPr txBox="1"/>
          <p:nvPr/>
        </p:nvSpPr>
        <p:spPr>
          <a:xfrm>
            <a:off x="7122670" y="489075"/>
            <a:ext cx="404063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목록에서 선택한 데이터의 보건소코드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업체코드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취급일자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를 조건으로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의 폐기 보고 데이터를 조회하여 표시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목록에서 선택한 데이터와 일치하는 경우 선택 항목에 체크 표시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일치해야 하는 항목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-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업체명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보고건수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취급일자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폐기사유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/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일자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/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구분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/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방법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장소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?)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-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제품코드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폐기수량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유효기간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제조번호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일련번호</a:t>
            </a:r>
            <a:endParaRPr kumimoji="0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데이터 확인후 일치된 데이터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선택후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저장 버튼 클릭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저장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선택한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 데이터 정보 저장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  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처리상태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확인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7B09235-FEBC-4E06-931B-1851DFE2BEF5}"/>
              </a:ext>
            </a:extLst>
          </p:cNvPr>
          <p:cNvSpPr/>
          <p:nvPr/>
        </p:nvSpPr>
        <p:spPr>
          <a:xfrm>
            <a:off x="3399445" y="707026"/>
            <a:ext cx="3315679" cy="2588623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C61E45-C83D-4957-A020-4C77C8782FBB}"/>
              </a:ext>
            </a:extLst>
          </p:cNvPr>
          <p:cNvSpPr txBox="1"/>
          <p:nvPr/>
        </p:nvSpPr>
        <p:spPr>
          <a:xfrm>
            <a:off x="4398521" y="1606443"/>
            <a:ext cx="1021204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일치한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데이타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8D4F7D6-A9B7-4752-818E-BD48182E0112}"/>
              </a:ext>
            </a:extLst>
          </p:cNvPr>
          <p:cNvSpPr/>
          <p:nvPr/>
        </p:nvSpPr>
        <p:spPr>
          <a:xfrm>
            <a:off x="3456070" y="1023156"/>
            <a:ext cx="3182855" cy="1769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7245E71-F07E-42F0-9675-BD1C99376F5C}"/>
              </a:ext>
            </a:extLst>
          </p:cNvPr>
          <p:cNvSpPr/>
          <p:nvPr/>
        </p:nvSpPr>
        <p:spPr>
          <a:xfrm>
            <a:off x="3456070" y="2213781"/>
            <a:ext cx="3182855" cy="3674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CFC9C89-CCF6-4C0B-B07D-A370F200F7C4}"/>
              </a:ext>
            </a:extLst>
          </p:cNvPr>
          <p:cNvSpPr/>
          <p:nvPr/>
        </p:nvSpPr>
        <p:spPr>
          <a:xfrm>
            <a:off x="7761370" y="4419599"/>
            <a:ext cx="3125705" cy="1968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C425466-567E-4D05-8CF8-0D8F4E228D79}"/>
              </a:ext>
            </a:extLst>
          </p:cNvPr>
          <p:cNvSpPr/>
          <p:nvPr/>
        </p:nvSpPr>
        <p:spPr>
          <a:xfrm>
            <a:off x="7770895" y="5410199"/>
            <a:ext cx="3125705" cy="38100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3FF63C-4ABA-4936-B644-1E04E38636B2}"/>
              </a:ext>
            </a:extLst>
          </p:cNvPr>
          <p:cNvSpPr txBox="1"/>
          <p:nvPr/>
        </p:nvSpPr>
        <p:spPr>
          <a:xfrm>
            <a:off x="8960996" y="4959243"/>
            <a:ext cx="1021204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미일치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데이타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8B91D55-50CB-49EE-90C9-D232A5564A6E}"/>
              </a:ext>
            </a:extLst>
          </p:cNvPr>
          <p:cNvSpPr/>
          <p:nvPr/>
        </p:nvSpPr>
        <p:spPr>
          <a:xfrm>
            <a:off x="6284867" y="3326402"/>
            <a:ext cx="430257" cy="1871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52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6A34959-C9E4-4376-92A4-879457EE5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70" y="1100328"/>
            <a:ext cx="6796019" cy="32430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8BC492-EAF9-4BA4-90B9-FEE2F0C59503}"/>
              </a:ext>
            </a:extLst>
          </p:cNvPr>
          <p:cNvSpPr txBox="1"/>
          <p:nvPr/>
        </p:nvSpPr>
        <p:spPr>
          <a:xfrm>
            <a:off x="274320" y="119743"/>
            <a:ext cx="6848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NIMS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폐기보고 확인 등록 팝업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3/4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0AE0E-A5D8-4BB4-B9C1-256DF7296A11}"/>
              </a:ext>
            </a:extLst>
          </p:cNvPr>
          <p:cNvSpPr txBox="1"/>
          <p:nvPr/>
        </p:nvSpPr>
        <p:spPr>
          <a:xfrm>
            <a:off x="7934325" y="823329"/>
            <a:ext cx="4161445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목록에서 선택한 데이터의 보건소코드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업체코드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취급일자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를 조건으로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의 폐기 보고 데이터조회시 데이터가 없는 경우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1)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업체에서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에 데이터를 입력하기 전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2)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시스템의 신청서접수 및 결과처리 데이터와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업체의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 데이터가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다른 경우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254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3514143-B02B-4C80-AF78-785A52CC7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035" y="3571875"/>
            <a:ext cx="7010400" cy="3286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351744-9DDF-4945-BA98-A3D78D9F2CE2}"/>
              </a:ext>
            </a:extLst>
          </p:cNvPr>
          <p:cNvSpPr txBox="1"/>
          <p:nvPr/>
        </p:nvSpPr>
        <p:spPr>
          <a:xfrm>
            <a:off x="274320" y="119743"/>
            <a:ext cx="6848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NIMS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폐기보고 완료 확인 팝업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4/4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FCDA1C-E419-453F-ACAC-96BE89DCC52C}"/>
              </a:ext>
            </a:extLst>
          </p:cNvPr>
          <p:cNvSpPr txBox="1"/>
          <p:nvPr/>
        </p:nvSpPr>
        <p:spPr>
          <a:xfrm>
            <a:off x="6763385" y="1286649"/>
            <a:ext cx="454342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목록의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NIMS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ID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더블클릭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 완료 확인 팝업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- NIMS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 보고 확인 완료된 데이터 대상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완료 처리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처리상태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보고완료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F7655FF-2DAB-45EC-8D30-15D6161B9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67" y="536701"/>
            <a:ext cx="5659484" cy="294494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1ABE6A9B-7780-4280-B99F-B0F81D3E1FDC}"/>
              </a:ext>
            </a:extLst>
          </p:cNvPr>
          <p:cNvSpPr/>
          <p:nvPr/>
        </p:nvSpPr>
        <p:spPr>
          <a:xfrm>
            <a:off x="3698495" y="1563648"/>
            <a:ext cx="825880" cy="2270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BA6030B4-1BB5-4C3E-8D5B-BC79A6F2CE2A}"/>
              </a:ext>
            </a:extLst>
          </p:cNvPr>
          <p:cNvCxnSpPr>
            <a:cxnSpLocks/>
            <a:stCxn id="11" idx="2"/>
            <a:endCxn id="5" idx="1"/>
          </p:cNvCxnSpPr>
          <p:nvPr/>
        </p:nvCxnSpPr>
        <p:spPr>
          <a:xfrm rot="16200000" flipH="1">
            <a:off x="2896616" y="3005519"/>
            <a:ext cx="3424238" cy="99460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740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A6389A-9596-4853-A963-DFC301262C63}"/>
              </a:ext>
            </a:extLst>
          </p:cNvPr>
          <p:cNvSpPr txBox="1"/>
          <p:nvPr/>
        </p:nvSpPr>
        <p:spPr>
          <a:xfrm>
            <a:off x="274320" y="119743"/>
            <a:ext cx="4099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보고문서관리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목록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1/2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EA04DDD-1511-43F6-9655-F5680C39FC83}"/>
              </a:ext>
            </a:extLst>
          </p:cNvPr>
          <p:cNvGrpSpPr/>
          <p:nvPr/>
        </p:nvGrpSpPr>
        <p:grpSpPr>
          <a:xfrm>
            <a:off x="82822" y="604047"/>
            <a:ext cx="7818483" cy="4178282"/>
            <a:chOff x="82822" y="604047"/>
            <a:chExt cx="7818483" cy="4178282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EAFF856A-677C-46BC-B4AD-7607D7BC4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822" y="604047"/>
              <a:ext cx="7818483" cy="417828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D9EAF9A-CA8A-47CB-9BB5-F067962622A0}"/>
                </a:ext>
              </a:extLst>
            </p:cNvPr>
            <p:cNvSpPr/>
            <p:nvPr/>
          </p:nvSpPr>
          <p:spPr>
            <a:xfrm>
              <a:off x="6241669" y="1924051"/>
              <a:ext cx="1568831" cy="1619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490624C-689A-4091-9DDD-CBB201333A33}"/>
                </a:ext>
              </a:extLst>
            </p:cNvPr>
            <p:cNvSpPr/>
            <p:nvPr/>
          </p:nvSpPr>
          <p:spPr>
            <a:xfrm>
              <a:off x="1126745" y="2266951"/>
              <a:ext cx="6598030" cy="3619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FC5304F-0C0E-49B9-83B3-F7D34EE56608}"/>
              </a:ext>
            </a:extLst>
          </p:cNvPr>
          <p:cNvSpPr txBox="1"/>
          <p:nvPr/>
        </p:nvSpPr>
        <p:spPr>
          <a:xfrm>
            <a:off x="8011160" y="632840"/>
            <a:ext cx="3906520" cy="20928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처리상태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진행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처리상태가 결과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통보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]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처리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폐기보고확인 인 상태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완료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보고완료 인 상태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폐기결과보고서 생성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선택한 목록의 폐기결과보고서 생성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폐기처리내역및사진생성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폐기처리내역및사진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문서 생성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*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폐기일자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폐기구분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폐기방법</a:t>
            </a: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폐기장소 가 동일한 폐기관리를 </a:t>
            </a:r>
            <a:endParaRPr kumimoji="0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b="1" dirty="0">
                <a:solidFill>
                  <a:schemeClr val="accent1"/>
                </a:solidFill>
                <a:latin typeface="맑은 고딕" panose="020F0502020204030204"/>
                <a:ea typeface="맑은 고딕" panose="020B0503020000020004" pitchFamily="50" charset="-127"/>
              </a:rPr>
              <a:t>  함께 선택할 것</a:t>
            </a:r>
            <a:endParaRPr lang="en-US" altLang="ko-KR" sz="1000" b="1" dirty="0">
              <a:solidFill>
                <a:schemeClr val="accent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-&gt;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 결과는 하나만 입력하므로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폐기결과가 등록되지 않은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     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데이터만 </a:t>
            </a:r>
            <a:r>
              <a:rPr lang="ko-KR" altLang="en-US" sz="1000" dirty="0" err="1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선택시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폐기결과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폐기진행사진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)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데이터가 만들어   </a:t>
            </a:r>
            <a:endParaRPr lang="en-US" altLang="ko-KR" sz="1000" dirty="0">
              <a:solidFill>
                <a:srgbClr val="FF0000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     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지지 않는다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789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DED3E25-A2C5-428F-A8BD-B516F429A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1" y="929695"/>
            <a:ext cx="3075432" cy="2173224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41A25C8A-BF39-4F98-BD3B-C82308F15310}"/>
              </a:ext>
            </a:extLst>
          </p:cNvPr>
          <p:cNvGrpSpPr/>
          <p:nvPr/>
        </p:nvGrpSpPr>
        <p:grpSpPr>
          <a:xfrm>
            <a:off x="7623048" y="166116"/>
            <a:ext cx="3075432" cy="6525768"/>
            <a:chOff x="7623048" y="166116"/>
            <a:chExt cx="3075432" cy="6525768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7CE949C-99B4-46D8-9295-60EFB520F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2192" y="166116"/>
              <a:ext cx="3063240" cy="2173224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1E473451-9601-4591-B868-AF39976FA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9144" y="2345436"/>
              <a:ext cx="3069336" cy="2167128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6D86EDD-4280-4513-9157-F85A7964B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048" y="4512564"/>
              <a:ext cx="3072384" cy="217932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B863EA5-FD5F-4028-B591-F209C7484B16}"/>
              </a:ext>
            </a:extLst>
          </p:cNvPr>
          <p:cNvSpPr txBox="1"/>
          <p:nvPr/>
        </p:nvSpPr>
        <p:spPr>
          <a:xfrm>
            <a:off x="274320" y="119743"/>
            <a:ext cx="4099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보고문서관리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목록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2/2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2DE27-0B37-48C0-B483-0D5374B6579F}"/>
              </a:ext>
            </a:extLst>
          </p:cNvPr>
          <p:cNvSpPr txBox="1"/>
          <p:nvPr/>
        </p:nvSpPr>
        <p:spPr>
          <a:xfrm>
            <a:off x="144653" y="683474"/>
            <a:ext cx="1351915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폐기결과보고서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8686D1-4665-4289-B4CD-37DAEE662005}"/>
              </a:ext>
            </a:extLst>
          </p:cNvPr>
          <p:cNvSpPr txBox="1"/>
          <p:nvPr/>
        </p:nvSpPr>
        <p:spPr>
          <a:xfrm>
            <a:off x="6112889" y="304409"/>
            <a:ext cx="1705594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폐기처리내역및사진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5891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6DCA0B-CEBD-4F51-9A2F-C53B9A67ED03}"/>
              </a:ext>
            </a:extLst>
          </p:cNvPr>
          <p:cNvSpPr txBox="1"/>
          <p:nvPr/>
        </p:nvSpPr>
        <p:spPr>
          <a:xfrm>
            <a:off x="274320" y="81643"/>
            <a:ext cx="377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5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폐기보고통계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제품구분별현황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CC2A634-F240-48AA-8B10-9848D00481AB}"/>
              </a:ext>
            </a:extLst>
          </p:cNvPr>
          <p:cNvGrpSpPr/>
          <p:nvPr/>
        </p:nvGrpSpPr>
        <p:grpSpPr>
          <a:xfrm>
            <a:off x="352425" y="489076"/>
            <a:ext cx="11668125" cy="6022869"/>
            <a:chOff x="352425" y="489076"/>
            <a:chExt cx="11668125" cy="6022869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B1154E90-A798-44E5-9C9E-B4951D79F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2425" y="489076"/>
              <a:ext cx="7905750" cy="425599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2BFEAFFD-BADD-43DB-BDFC-40095B1DB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4824" y="2851186"/>
              <a:ext cx="7384379" cy="284476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BF5B63DA-21D1-41EE-869E-75CE7D32BEF3}"/>
                </a:ext>
              </a:extLst>
            </p:cNvPr>
            <p:cNvSpPr/>
            <p:nvPr/>
          </p:nvSpPr>
          <p:spPr>
            <a:xfrm>
              <a:off x="4114800" y="2276475"/>
              <a:ext cx="114300" cy="1238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9" name="연결선: 꺾임 8">
              <a:extLst>
                <a:ext uri="{FF2B5EF4-FFF2-40B4-BE49-F238E27FC236}">
                  <a16:creationId xmlns:a16="http://schemas.microsoft.com/office/drawing/2014/main" id="{4D60A12B-6301-48F4-85B6-CE4074FE71E5}"/>
                </a:ext>
              </a:extLst>
            </p:cNvPr>
            <p:cNvCxnSpPr>
              <a:cxnSpLocks/>
              <a:stCxn id="8" idx="2"/>
              <a:endCxn id="6" idx="0"/>
            </p:cNvCxnSpPr>
            <p:nvPr/>
          </p:nvCxnSpPr>
          <p:spPr>
            <a:xfrm rot="16200000" flipH="1">
              <a:off x="3959039" y="2613211"/>
              <a:ext cx="450886" cy="2506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C0824E91-29D3-41B5-9F86-AD4DF59F2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4698" y="4581525"/>
              <a:ext cx="6445852" cy="193042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042456-95D2-4A0C-8469-2B187C8FA358}"/>
                </a:ext>
              </a:extLst>
            </p:cNvPr>
            <p:cNvSpPr/>
            <p:nvPr/>
          </p:nvSpPr>
          <p:spPr>
            <a:xfrm flipH="1" flipV="1">
              <a:off x="7572375" y="1685926"/>
              <a:ext cx="638175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5" name="연결선: 꺾임 14">
              <a:extLst>
                <a:ext uri="{FF2B5EF4-FFF2-40B4-BE49-F238E27FC236}">
                  <a16:creationId xmlns:a16="http://schemas.microsoft.com/office/drawing/2014/main" id="{B57D85DE-BB95-42C8-B3F2-E01F41AA8190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6200000" flipH="1">
              <a:off x="7099149" y="2883050"/>
              <a:ext cx="2809876" cy="58707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7735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52A3EA-DF79-4C42-B520-E3855238CE93}"/>
              </a:ext>
            </a:extLst>
          </p:cNvPr>
          <p:cNvSpPr txBox="1"/>
          <p:nvPr/>
        </p:nvSpPr>
        <p:spPr>
          <a:xfrm>
            <a:off x="274320" y="81643"/>
            <a:ext cx="377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5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폐기보고통계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제품별폐기현황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EC6794-2CE2-4E16-9426-741E476C0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666849"/>
            <a:ext cx="10115550" cy="54322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61567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45E442-6619-4FBA-BA91-1826021F90D4}"/>
              </a:ext>
            </a:extLst>
          </p:cNvPr>
          <p:cNvSpPr txBox="1"/>
          <p:nvPr/>
        </p:nvSpPr>
        <p:spPr>
          <a:xfrm>
            <a:off x="274320" y="81643"/>
            <a:ext cx="4395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5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폐기보고통계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취급업종별 폐기 현황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7898819-C0BD-4C21-9BBD-ECF899FD7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562044"/>
            <a:ext cx="11277600" cy="609472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56596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DA135FC-1620-4A1C-AB85-3361B87EC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4" y="778038"/>
            <a:ext cx="11039475" cy="59199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F5859C-A73F-470D-BE62-EBC2B15A4200}"/>
              </a:ext>
            </a:extLst>
          </p:cNvPr>
          <p:cNvSpPr txBox="1"/>
          <p:nvPr/>
        </p:nvSpPr>
        <p:spPr>
          <a:xfrm>
            <a:off x="274320" y="81643"/>
            <a:ext cx="4164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5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폐기보고통계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취급자별 폐기 현황</a:t>
            </a:r>
          </a:p>
        </p:txBody>
      </p:sp>
    </p:spTree>
    <p:extLst>
      <p:ext uri="{BB962C8B-B14F-4D97-AF65-F5344CB8AC3E}">
        <p14:creationId xmlns:p14="http://schemas.microsoft.com/office/powerpoint/2010/main" val="3161283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1557</Words>
  <Application>Microsoft Office PowerPoint</Application>
  <PresentationFormat>와이드스크린</PresentationFormat>
  <Paragraphs>280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Lim Jonguk</dc:creator>
  <cp:lastModifiedBy>Lim Jonguk</cp:lastModifiedBy>
  <cp:revision>33</cp:revision>
  <dcterms:created xsi:type="dcterms:W3CDTF">2024-10-28T07:51:26Z</dcterms:created>
  <dcterms:modified xsi:type="dcterms:W3CDTF">2024-10-29T05:30:29Z</dcterms:modified>
</cp:coreProperties>
</file>