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0" r:id="rId2"/>
    <p:sldId id="261" r:id="rId3"/>
    <p:sldId id="263" r:id="rId4"/>
    <p:sldId id="262" r:id="rId5"/>
  </p:sldIdLst>
  <p:sldSz cx="17068800" cy="9601200"/>
  <p:notesSz cx="6858000" cy="9144000"/>
  <p:defaultTextStyle>
    <a:defPPr>
      <a:defRPr lang="ko-KR"/>
    </a:defPPr>
    <a:lvl1pPr marL="0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53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-132" y="-90"/>
      </p:cViewPr>
      <p:guideLst>
        <p:guide orient="horz" pos="3024"/>
        <p:guide pos="53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571308"/>
            <a:ext cx="1280160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5042853"/>
            <a:ext cx="128016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55F5-449A-426E-8988-85FE609BC4B8}" type="datetimeFigureOut">
              <a:rPr lang="ko-KR" altLang="en-US" smtClean="0"/>
              <a:pPr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F05-6DFB-4494-817B-04EDD624E6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9027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55F5-449A-426E-8988-85FE609BC4B8}" type="datetimeFigureOut">
              <a:rPr lang="ko-KR" altLang="en-US" smtClean="0"/>
              <a:pPr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F05-6DFB-4494-817B-04EDD624E6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05507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590" y="2393634"/>
            <a:ext cx="1472184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4590" y="6425249"/>
            <a:ext cx="1472184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55F5-449A-426E-8988-85FE609BC4B8}" type="datetimeFigureOut">
              <a:rPr lang="ko-KR" altLang="en-US" smtClean="0"/>
              <a:pPr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F05-6DFB-4494-817B-04EDD624E6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53554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3480" y="2555875"/>
            <a:ext cx="7254240" cy="609187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41080" y="2555875"/>
            <a:ext cx="7254240" cy="609187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55F5-449A-426E-8988-85FE609BC4B8}" type="datetimeFigureOut">
              <a:rPr lang="ko-KR" altLang="en-US" smtClean="0"/>
              <a:pPr/>
              <a:t>2019-10-24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F05-6DFB-4494-817B-04EDD624E6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99882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511176"/>
            <a:ext cx="14721840" cy="185578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5704" y="2353628"/>
            <a:ext cx="7220902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5704" y="3507105"/>
            <a:ext cx="7220902" cy="515842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641080" y="2353628"/>
            <a:ext cx="7256463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641080" y="3507105"/>
            <a:ext cx="7256463" cy="515842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55F5-449A-426E-8988-85FE609BC4B8}" type="datetimeFigureOut">
              <a:rPr lang="ko-KR" altLang="en-US" smtClean="0"/>
              <a:pPr/>
              <a:t>2019-10-24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F05-6DFB-4494-817B-04EDD624E6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36294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55F5-449A-426E-8988-85FE609BC4B8}" type="datetimeFigureOut">
              <a:rPr lang="ko-KR" altLang="en-US" smtClean="0"/>
              <a:pPr/>
              <a:t>2019-10-24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F05-6DFB-4494-817B-04EDD624E6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87907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55F5-449A-426E-8988-85FE609BC4B8}" type="datetimeFigureOut">
              <a:rPr lang="ko-KR" altLang="en-US" smtClean="0"/>
              <a:pPr/>
              <a:t>2019-10-24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F05-6DFB-4494-817B-04EDD624E6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2844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4" y="640080"/>
            <a:ext cx="5505132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6463" y="1382396"/>
            <a:ext cx="864108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4" y="2880360"/>
            <a:ext cx="5505132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55F5-449A-426E-8988-85FE609BC4B8}" type="datetimeFigureOut">
              <a:rPr lang="ko-KR" altLang="en-US" smtClean="0"/>
              <a:pPr/>
              <a:t>2019-10-24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F05-6DFB-4494-817B-04EDD624E6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19745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4" y="640080"/>
            <a:ext cx="5505132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256463" y="1382396"/>
            <a:ext cx="864108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4" y="2880360"/>
            <a:ext cx="5505132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55F5-449A-426E-8988-85FE609BC4B8}" type="datetimeFigureOut">
              <a:rPr lang="ko-KR" altLang="en-US" smtClean="0"/>
              <a:pPr/>
              <a:t>2019-10-24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F05-6DFB-4494-817B-04EDD624E6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72435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55F5-449A-426E-8988-85FE609BC4B8}" type="datetimeFigureOut">
              <a:rPr lang="ko-KR" altLang="en-US" smtClean="0"/>
              <a:pPr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F05-6DFB-4494-817B-04EDD624E6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96863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214860" y="511175"/>
            <a:ext cx="3680460" cy="813657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3480" y="511175"/>
            <a:ext cx="10828020" cy="813657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55F5-449A-426E-8988-85FE609BC4B8}" type="datetimeFigureOut">
              <a:rPr lang="ko-KR" altLang="en-US" smtClean="0"/>
              <a:pPr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F05-6DFB-4494-817B-04EDD624E6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89053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3480" y="511176"/>
            <a:ext cx="1472184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3480" y="2555875"/>
            <a:ext cx="1472184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73480" y="8898891"/>
            <a:ext cx="3840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755F5-449A-426E-8988-85FE609BC4B8}" type="datetimeFigureOut">
              <a:rPr lang="ko-KR" altLang="en-US" smtClean="0"/>
              <a:pPr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54040" y="8898891"/>
            <a:ext cx="57607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54840" y="8898891"/>
            <a:ext cx="3840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E3F05-6DFB-4494-817B-04EDD624E6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05353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그룹 104"/>
          <p:cNvGrpSpPr/>
          <p:nvPr/>
        </p:nvGrpSpPr>
        <p:grpSpPr>
          <a:xfrm>
            <a:off x="1252959" y="451691"/>
            <a:ext cx="12043609" cy="526255"/>
            <a:chOff x="1374145" y="121619"/>
            <a:chExt cx="12043609" cy="526255"/>
          </a:xfrm>
        </p:grpSpPr>
        <p:sp>
          <p:nvSpPr>
            <p:cNvPr id="113" name="타원 97"/>
            <p:cNvSpPr/>
            <p:nvPr/>
          </p:nvSpPr>
          <p:spPr>
            <a:xfrm>
              <a:off x="7651223" y="121619"/>
              <a:ext cx="5766531" cy="191195"/>
            </a:xfrm>
            <a:custGeom>
              <a:avLst/>
              <a:gdLst/>
              <a:ahLst/>
              <a:cxnLst/>
              <a:rect l="l" t="t" r="r" b="b"/>
              <a:pathLst>
                <a:path w="3726105" h="134155">
                  <a:moveTo>
                    <a:pt x="0" y="0"/>
                  </a:moveTo>
                  <a:lnTo>
                    <a:pt x="3726105" y="0"/>
                  </a:lnTo>
                  <a:cubicBezTo>
                    <a:pt x="3307200" y="81537"/>
                    <a:pt x="2628739" y="134155"/>
                    <a:pt x="1863052" y="134155"/>
                  </a:cubicBezTo>
                  <a:cubicBezTo>
                    <a:pt x="1097365" y="134155"/>
                    <a:pt x="418905" y="8153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alpha val="21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B w="6350"/>
              </a:sp3d>
            </a:bodyPr>
            <a:lstStyle/>
            <a:p>
              <a:pPr algn="ctr"/>
              <a:endParaRPr lang="ko-KR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107" name="그룹 165"/>
            <p:cNvGrpSpPr/>
            <p:nvPr/>
          </p:nvGrpSpPr>
          <p:grpSpPr>
            <a:xfrm>
              <a:off x="1374145" y="138470"/>
              <a:ext cx="7202296" cy="509404"/>
              <a:chOff x="200704" y="151518"/>
              <a:chExt cx="7202296" cy="509404"/>
            </a:xfrm>
          </p:grpSpPr>
          <p:sp>
            <p:nvSpPr>
              <p:cNvPr id="108" name="직사각형 107"/>
              <p:cNvSpPr/>
              <p:nvPr/>
            </p:nvSpPr>
            <p:spPr>
              <a:xfrm flipH="1">
                <a:off x="200704" y="151575"/>
                <a:ext cx="7202296" cy="509347"/>
              </a:xfrm>
              <a:prstGeom prst="rect">
                <a:avLst/>
              </a:prstGeom>
              <a:pattFill prst="wdUpDiag">
                <a:fgClr>
                  <a:srgbClr val="0088EE"/>
                </a:fgClr>
                <a:bgClr>
                  <a:srgbClr val="0081E2"/>
                </a:bgClr>
              </a:patt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1019095"/>
                <a:endParaRPr kumimoji="1" lang="ko-KR" altLang="en-US" sz="2400" kern="0" spc="-6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09" name="직사각형 108"/>
              <p:cNvSpPr/>
              <p:nvPr/>
            </p:nvSpPr>
            <p:spPr>
              <a:xfrm>
                <a:off x="886284" y="174475"/>
                <a:ext cx="574676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  <a:scene3d>
                  <a:camera prst="orthographicFront"/>
                  <a:lightRig rig="threePt" dir="t"/>
                </a:scene3d>
                <a:sp3d>
                  <a:bevelT w="0"/>
                  <a:contourClr>
                    <a:schemeClr val="bg1"/>
                  </a:contourClr>
                </a:sp3d>
              </a:bodyPr>
              <a:lstStyle/>
              <a:p>
                <a:pPr defTabSz="1067745" latinLnBrk="0"/>
                <a:r>
                  <a:rPr lang="ko-KR" altLang="en-US" sz="2800" dirty="0" smtClean="0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서울시 </a:t>
                </a:r>
                <a:r>
                  <a:rPr lang="ko-KR" altLang="en-US" sz="2800" dirty="0" err="1" smtClean="0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불법주정차</a:t>
                </a:r>
                <a:r>
                  <a:rPr lang="ko-KR" altLang="en-US" sz="2800" dirty="0" smtClean="0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 통합플랫폼 구성</a:t>
                </a:r>
                <a:endParaRPr lang="ko-KR" altLang="en-US" sz="2800" dirty="0">
                  <a:solidFill>
                    <a:prstClr val="white"/>
                  </a:solidFill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pic>
            <p:nvPicPr>
              <p:cNvPr id="110" name="Picture 2" descr="D:\01_소스\아이콘\아이콘_01\KakaoTalk_20160518_005629720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 xmlns="">
                      <a14:imgLayer r:embed="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2228" y="207079"/>
                <a:ext cx="398283" cy="398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1" name="이등변 삼각형 110"/>
              <p:cNvSpPr/>
              <p:nvPr/>
            </p:nvSpPr>
            <p:spPr>
              <a:xfrm flipV="1">
                <a:off x="217843" y="151518"/>
                <a:ext cx="908710" cy="509403"/>
              </a:xfrm>
              <a:prstGeom prst="triangle">
                <a:avLst>
                  <a:gd name="adj" fmla="val 0"/>
                </a:avLst>
              </a:prstGeom>
              <a:gradFill flip="none" rotWithShape="1">
                <a:gsLst>
                  <a:gs pos="14000">
                    <a:schemeClr val="bg1">
                      <a:alpha val="0"/>
                    </a:schemeClr>
                  </a:gs>
                  <a:gs pos="100000">
                    <a:schemeClr val="bg1">
                      <a:alpha val="37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28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5018" y="2673335"/>
            <a:ext cx="1931390" cy="1678077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00B050"/>
            </a:solidFill>
            <a:prstDash val="sysDash"/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" name="AutoShape 9"/>
          <p:cNvSpPr>
            <a:spLocks noChangeArrowheads="1"/>
          </p:cNvSpPr>
          <p:nvPr/>
        </p:nvSpPr>
        <p:spPr bwMode="auto">
          <a:xfrm>
            <a:off x="1906429" y="6149974"/>
            <a:ext cx="3347672" cy="1788134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C00000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3463" y="2175355"/>
            <a:ext cx="6213087" cy="5295920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243962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5324" y="1532282"/>
            <a:ext cx="2573974" cy="5948171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5682" y="5043026"/>
            <a:ext cx="5871392" cy="2142499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C00000"/>
            </a:solidFill>
            <a:prstDash val="sysDash"/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257" y="2682859"/>
            <a:ext cx="1935450" cy="1653354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/>
            </a:solidFill>
            <a:prstDash val="sysDash"/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1820280" y="4444367"/>
            <a:ext cx="3491542" cy="1008531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1" name="Rectangle 246" descr="o2">
            <a:extLst>
              <a:ext uri="{FF2B5EF4-FFF2-40B4-BE49-F238E27FC236}">
                <a16:creationId xmlns:a16="http://schemas.microsoft.com/office/drawing/2014/main" xmlns="" id="{7A2AB744-46D6-4988-B932-BA6CD4788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77003" y="2246489"/>
            <a:ext cx="1486037" cy="45200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번호인식</a:t>
            </a:r>
            <a:endParaRPr lang="en-US" altLang="ko-KR" sz="10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시스템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연계제외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1000" b="1" kern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Rectangle 246" descr="o2">
            <a:extLst>
              <a:ext uri="{FF2B5EF4-FFF2-40B4-BE49-F238E27FC236}">
                <a16:creationId xmlns:a16="http://schemas.microsoft.com/office/drawing/2014/main" xmlns="" id="{0FA676E7-862D-4215-9CA4-AC7819685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77003" y="2827818"/>
            <a:ext cx="1486037" cy="439512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과태료부과시스템</a:t>
            </a:r>
            <a:endParaRPr lang="en-US" altLang="ko-KR" sz="10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652855" latinLnBrk="0">
              <a:defRPr/>
            </a:pP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교통위반관리시스템으로 연계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1000" b="1" kern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LcShp 28" descr="어두운 상향 대각선">
            <a:extLst>
              <a:ext uri="{FF2B5EF4-FFF2-40B4-BE49-F238E27FC236}">
                <a16:creationId xmlns:a16="http://schemas.microsoft.com/office/drawing/2014/main" xmlns="" id="{5BC093AA-4F51-427B-932B-1D0813773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3939" y="4257167"/>
            <a:ext cx="1859587" cy="3249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고정형 </a:t>
            </a:r>
            <a:r>
              <a:rPr kumimoji="1" lang="en-US" altLang="ko-KR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CCTV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4" name="Rectangle 246" descr="o2">
            <a:extLst>
              <a:ext uri="{FF2B5EF4-FFF2-40B4-BE49-F238E27FC236}">
                <a16:creationId xmlns:a16="http://schemas.microsoft.com/office/drawing/2014/main" xmlns="" id="{740B0B09-CC77-48CF-A91A-83690F0B4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8424" y="3466021"/>
            <a:ext cx="1753850" cy="74398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en-US" altLang="ko-KR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개 자치구 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 정보 통합 </a:t>
            </a:r>
            <a:endParaRPr lang="en-US" altLang="ko-KR" sz="9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 </a:t>
            </a: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채널별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단속 정보 통합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 정보 대사 및 운영</a:t>
            </a:r>
            <a:endParaRPr lang="en-US" altLang="ko-KR" sz="9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과태료 연계</a:t>
            </a:r>
            <a:endParaRPr lang="en-US" altLang="ko-KR" sz="9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각종 통계</a:t>
            </a:r>
            <a:endParaRPr lang="en-US" altLang="ko-KR" sz="9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Rectangle 246" descr="o2">
            <a:extLst>
              <a:ext uri="{FF2B5EF4-FFF2-40B4-BE49-F238E27FC236}">
                <a16:creationId xmlns:a16="http://schemas.microsoft.com/office/drawing/2014/main" xmlns="" id="{D1384C49-1AC8-4AB6-9FC9-E3381DB9A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9777" y="3100575"/>
            <a:ext cx="1769993" cy="36722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단속업무</a:t>
            </a:r>
            <a:endParaRPr lang="en-US" altLang="ko-KR" sz="11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46" name="그룹 145"/>
          <p:cNvGrpSpPr/>
          <p:nvPr/>
        </p:nvGrpSpPr>
        <p:grpSpPr>
          <a:xfrm>
            <a:off x="6064885" y="5580792"/>
            <a:ext cx="2426822" cy="1166616"/>
            <a:chOff x="5364628" y="5281842"/>
            <a:chExt cx="1740756" cy="1166616"/>
          </a:xfrm>
        </p:grpSpPr>
        <p:sp>
          <p:nvSpPr>
            <p:cNvPr id="16" name="Rectangle 246" descr="o2">
              <a:extLst>
                <a:ext uri="{FF2B5EF4-FFF2-40B4-BE49-F238E27FC236}">
                  <a16:creationId xmlns:a16="http://schemas.microsoft.com/office/drawing/2014/main" xmlns="" id="{D6C4092C-B2B6-4D76-BA79-EED891C31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628" y="5625993"/>
              <a:ext cx="1726528" cy="822465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/>
          </p:spPr>
          <p:txBody>
            <a:bodyPr lIns="78300" tIns="39150" rIns="78300" bIns="39150" rtlCol="0" anchor="t"/>
            <a:lstStyle/>
            <a:p>
              <a:pPr defTabSz="652855" latinLnBrk="0">
                <a:defRPr/>
              </a:pPr>
              <a:r>
                <a:rPr lang="ko-KR" altLang="en-US" sz="9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서울시 스마트불편신고 즉시부과 자료</a:t>
              </a:r>
              <a:endPara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defRPr/>
              </a:pPr>
              <a:r>
                <a:rPr lang="en-US" altLang="ko-KR" sz="9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(7</a:t>
              </a:r>
              <a:r>
                <a:rPr lang="ko-KR" altLang="en-US" sz="900" kern="0" dirty="0" err="1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대법규위반</a:t>
              </a:r>
              <a:r>
                <a:rPr lang="en-US" altLang="ko-KR" sz="9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en-US" altLang="ko-KR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defRPr/>
              </a:pPr>
              <a:r>
                <a:rPr lang="ko-KR" altLang="en-US" sz="900" kern="0" dirty="0" err="1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행안부</a:t>
              </a:r>
              <a:r>
                <a:rPr lang="ko-KR" altLang="en-US" sz="9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안전신문고 즉시부과 자료</a:t>
              </a:r>
              <a:endPara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defRPr/>
              </a:pPr>
              <a:r>
                <a:rPr lang="en-US" altLang="ko-KR" sz="9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(4</a:t>
              </a:r>
              <a:r>
                <a:rPr lang="ko-KR" altLang="en-US" sz="9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 법규위반</a:t>
              </a:r>
              <a:r>
                <a:rPr lang="en-US" altLang="ko-KR" sz="9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en-US" altLang="ko-KR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7" name="Rectangle 246" descr="o2">
              <a:extLst>
                <a:ext uri="{FF2B5EF4-FFF2-40B4-BE49-F238E27FC236}">
                  <a16:creationId xmlns:a16="http://schemas.microsoft.com/office/drawing/2014/main" xmlns="" id="{077082ED-518F-4D3E-8745-C827E51C7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632" y="5281842"/>
              <a:ext cx="1740752" cy="34825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78300" tIns="39150" rIns="78300" bIns="39150" rtlCol="0" anchor="ctr"/>
            <a:lstStyle/>
            <a:p>
              <a:pPr algn="ctr" defTabSz="652855" latinLnBrk="0">
                <a:defRPr/>
              </a:pPr>
              <a:r>
                <a:rPr lang="ko-KR" altLang="en-US" sz="11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시민신고 즉시 부과 대상</a:t>
              </a:r>
              <a:endParaRPr lang="ko-KR" altLang="en-US" sz="11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8" name="AutoShape 9">
            <a:extLst>
              <a:ext uri="{FF2B5EF4-FFF2-40B4-BE49-F238E27FC236}">
                <a16:creationId xmlns:a16="http://schemas.microsoft.com/office/drawing/2014/main" xmlns="" id="{CF85A2ED-314E-4CE8-8942-18F88DCF1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8909" y="1666285"/>
            <a:ext cx="3491542" cy="1096090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9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1894" y="1883410"/>
            <a:ext cx="1301799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교통지도과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Rectangle 246" descr="o2">
            <a:extLst>
              <a:ext uri="{FF2B5EF4-FFF2-40B4-BE49-F238E27FC236}">
                <a16:creationId xmlns:a16="http://schemas.microsoft.com/office/drawing/2014/main" xmlns="" id="{181555AE-66F7-44D4-BBBA-DDC50FBA0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879" y="2300358"/>
            <a:ext cx="1260713" cy="33040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개 자치구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LcShp 28" descr="어두운 상향 대각선">
            <a:extLst>
              <a:ext uri="{FF2B5EF4-FFF2-40B4-BE49-F238E27FC236}">
                <a16:creationId xmlns:a16="http://schemas.microsoft.com/office/drawing/2014/main" xmlns="" id="{C20FBBF7-33BE-46E8-B2A4-8D91D7763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914" y="1479084"/>
            <a:ext cx="1859587" cy="3249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도보 단속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Text Box 357">
            <a:extLst>
              <a:ext uri="{FF2B5EF4-FFF2-40B4-BE49-F238E27FC236}">
                <a16:creationId xmlns:a16="http://schemas.microsoft.com/office/drawing/2014/main" xmlns="" id="{48773CDB-F1BC-4DC7-90DF-D1725273162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914298" y="2786016"/>
            <a:ext cx="527837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  <a:lvl2pPr marL="742950" indent="-28575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2pPr>
            <a:lvl3pPr marL="11430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3pPr>
            <a:lvl4pPr marL="16002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4pPr>
            <a:lvl5pPr marL="20574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9pPr>
          </a:lstStyle>
          <a:p>
            <a:pPr algn="ctr" eaLnBrk="1" fontAlgn="ctr" latinLnBrk="0" hangingPunct="1"/>
            <a:r>
              <a:rPr kumimoji="1" lang="ko-KR" altLang="en-US" sz="1100" spc="-7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행정업무</a:t>
            </a:r>
            <a:endParaRPr kumimoji="1" lang="ko-KR" altLang="en-US" sz="1100" spc="-7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LcShp 28" descr="어두운 상향 대각선">
            <a:extLst>
              <a:ext uri="{FF2B5EF4-FFF2-40B4-BE49-F238E27FC236}">
                <a16:creationId xmlns:a16="http://schemas.microsoft.com/office/drawing/2014/main" xmlns="" id="{5BC093AA-4F51-427B-932B-1D0813773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3439" y="5962773"/>
            <a:ext cx="1859587" cy="32496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민원 연계시스템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8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8093" y="2682860"/>
            <a:ext cx="1931390" cy="1678077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00B050"/>
            </a:solidFill>
            <a:prstDash val="sysDash"/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9" name="Text Box 357">
            <a:extLst>
              <a:ext uri="{FF2B5EF4-FFF2-40B4-BE49-F238E27FC236}">
                <a16:creationId xmlns:a16="http://schemas.microsoft.com/office/drawing/2014/main" xmlns="" id="{48773CDB-F1BC-4DC7-90DF-D1725273162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563225" y="5286333"/>
            <a:ext cx="1567352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  <a:lvl2pPr marL="742950" indent="-28575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2pPr>
            <a:lvl3pPr marL="11430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3pPr>
            <a:lvl4pPr marL="16002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4pPr>
            <a:lvl5pPr marL="20574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9pPr>
          </a:lstStyle>
          <a:p>
            <a:pPr algn="ctr" eaLnBrk="1" fontAlgn="ctr" latinLnBrk="0" hangingPunct="1"/>
            <a:r>
              <a:rPr kumimoji="1" lang="ko-KR" altLang="en-US" sz="11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현장 민원</a:t>
            </a:r>
            <a:r>
              <a:rPr kumimoji="1" lang="en-US" altLang="ko-KR" sz="11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(3</a:t>
            </a:r>
            <a:r>
              <a:rPr kumimoji="1" lang="ko-KR" altLang="en-US" sz="11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시간 이내 처리</a:t>
            </a:r>
            <a:r>
              <a:rPr kumimoji="1" lang="en-US" altLang="ko-KR" sz="11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1" lang="ko-KR" altLang="en-US" sz="1100" spc="-83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0" name="Rectangle 246" descr="o2">
            <a:extLst>
              <a:ext uri="{FF2B5EF4-FFF2-40B4-BE49-F238E27FC236}">
                <a16:creationId xmlns:a16="http://schemas.microsoft.com/office/drawing/2014/main" xmlns="" id="{D6C4092C-B2B6-4D76-BA79-EED891C3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7146" y="5897077"/>
            <a:ext cx="2265671" cy="83422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개 자치구별 현장 민원</a:t>
            </a: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(3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시간 이내 처리</a:t>
            </a: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1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7146" y="5552927"/>
            <a:ext cx="2286336" cy="3482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현장민원</a:t>
            </a:r>
            <a:r>
              <a:rPr lang="en-US" altLang="ko-KR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(3</a:t>
            </a:r>
            <a:r>
              <a:rPr lang="ko-KR" altLang="en-US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시간 이내 처리</a:t>
            </a:r>
            <a:r>
              <a:rPr lang="en-US" altLang="ko-KR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1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2" name="LcShp 28" descr="어두운 상향 대각선">
            <a:extLst>
              <a:ext uri="{FF2B5EF4-FFF2-40B4-BE49-F238E27FC236}">
                <a16:creationId xmlns:a16="http://schemas.microsoft.com/office/drawing/2014/main" xmlns="" id="{07327AD6-D66B-42EA-9726-6104D914B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3706" y="1837401"/>
            <a:ext cx="6254703" cy="441280"/>
          </a:xfrm>
          <a:prstGeom prst="rect">
            <a:avLst/>
          </a:prstGeom>
          <a:solidFill>
            <a:srgbClr val="243962"/>
          </a:solidFill>
          <a:ln>
            <a:noFill/>
          </a:ln>
          <a:effectLst>
            <a:innerShdw blurRad="38100">
              <a:prstClr val="black">
                <a:alpha val="68000"/>
              </a:prstClr>
            </a:innerShdw>
          </a:effectLst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2000" kern="0" dirty="0" err="1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불법주정차</a:t>
            </a:r>
            <a:r>
              <a:rPr kumimoji="1" lang="ko-KR" altLang="en-US" sz="2000" kern="0" dirty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통합플랫폼</a:t>
            </a:r>
          </a:p>
        </p:txBody>
      </p:sp>
      <p:sp>
        <p:nvSpPr>
          <p:cNvPr id="33" name="Rectangle 246" descr="o2">
            <a:extLst>
              <a:ext uri="{FF2B5EF4-FFF2-40B4-BE49-F238E27FC236}">
                <a16:creationId xmlns:a16="http://schemas.microsoft.com/office/drawing/2014/main" xmlns="" id="{0FA676E7-862D-4215-9CA4-AC7819685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77003" y="3396650"/>
            <a:ext cx="1486037" cy="439512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사전등록 결제시스템</a:t>
            </a:r>
            <a:endParaRPr lang="en-US" altLang="ko-KR" sz="10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652855" latinLnBrk="0">
              <a:defRPr/>
            </a:pP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교통위반관리시스템으로 연계</a:t>
            </a:r>
            <a:endParaRPr lang="en-US" altLang="ko-KR" sz="1000" b="1" kern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4" name="Rectangle 246" descr="o2">
            <a:extLst>
              <a:ext uri="{FF2B5EF4-FFF2-40B4-BE49-F238E27FC236}">
                <a16:creationId xmlns:a16="http://schemas.microsoft.com/office/drawing/2014/main" xmlns="" id="{0FA676E7-862D-4215-9CA4-AC7819685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89708" y="4549891"/>
            <a:ext cx="1486037" cy="439512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교통위반관리시스템</a:t>
            </a:r>
            <a:endParaRPr lang="en-US" altLang="ko-KR" sz="10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5" name="LcShp 28" descr="어두운 상향 대각선"/>
          <p:cNvSpPr>
            <a:spLocks noChangeArrowheads="1"/>
          </p:cNvSpPr>
          <p:nvPr/>
        </p:nvSpPr>
        <p:spPr bwMode="auto">
          <a:xfrm>
            <a:off x="12439962" y="1218685"/>
            <a:ext cx="2593121" cy="3256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연계시스템 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6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82499" y="5222268"/>
            <a:ext cx="1877771" cy="3830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200" b="1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교통정책</a:t>
            </a:r>
            <a:endParaRPr lang="en-US" altLang="ko-KR" sz="1200" b="1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652855" latinLnBrk="0">
              <a:defRPr/>
            </a:pPr>
            <a:r>
              <a:rPr lang="ko-KR" altLang="en-US" sz="1200" b="1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지원시스템</a:t>
            </a:r>
          </a:p>
        </p:txBody>
      </p:sp>
      <p:sp>
        <p:nvSpPr>
          <p:cNvPr id="37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8780" y="5727016"/>
            <a:ext cx="1877771" cy="3482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200" b="1" kern="0" dirty="0" err="1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교통빅데이터</a:t>
            </a:r>
            <a:r>
              <a:rPr lang="ko-KR" altLang="en-US" sz="1200" b="1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</p:txBody>
      </p:sp>
      <p:sp>
        <p:nvSpPr>
          <p:cNvPr id="38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56948" y="6178157"/>
            <a:ext cx="1877771" cy="3482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200" b="1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열린 데이터 광장 </a:t>
            </a:r>
          </a:p>
        </p:txBody>
      </p:sp>
      <p:sp>
        <p:nvSpPr>
          <p:cNvPr id="39" name="Rectangle 246" descr="o2">
            <a:extLst>
              <a:ext uri="{FF2B5EF4-FFF2-40B4-BE49-F238E27FC236}">
                <a16:creationId xmlns:a16="http://schemas.microsoft.com/office/drawing/2014/main" xmlns="" id="{D6C4092C-B2B6-4D76-BA79-EED891C3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1834" y="4988638"/>
            <a:ext cx="1769993" cy="407357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ko-KR" altLang="en-US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단속자료 수집변환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단속자료 연계제공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1834" y="4640381"/>
            <a:ext cx="1808316" cy="3482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단속자료 수집 </a:t>
            </a:r>
            <a:r>
              <a:rPr lang="en-US" altLang="ko-KR" sz="1000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Agent</a:t>
            </a:r>
            <a:endParaRPr lang="ko-KR" altLang="en-US" sz="10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5" name="Rectangle 246" descr="o2">
            <a:extLst>
              <a:ext uri="{FF2B5EF4-FFF2-40B4-BE49-F238E27FC236}">
                <a16:creationId xmlns:a16="http://schemas.microsoft.com/office/drawing/2014/main" xmlns="" id="{D6C4092C-B2B6-4D76-BA79-EED891C3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467" y="2229931"/>
            <a:ext cx="1769993" cy="38706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모바일전자정부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지원센터 연계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6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467" y="1899036"/>
            <a:ext cx="1785355" cy="3482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현장 단속용 스마트 </a:t>
            </a:r>
            <a:r>
              <a:rPr lang="ko-KR" altLang="en-US" sz="1000" b="1" kern="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endParaRPr lang="ko-KR" altLang="en-US" sz="10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7" name="Rectangle 246" descr="o2">
            <a:extLst>
              <a:ext uri="{FF2B5EF4-FFF2-40B4-BE49-F238E27FC236}">
                <a16:creationId xmlns:a16="http://schemas.microsoft.com/office/drawing/2014/main" xmlns="" id="{D6C4092C-B2B6-4D76-BA79-EED891C3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2581" y="3452493"/>
            <a:ext cx="1769993" cy="757513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ko-KR" altLang="en-US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과태료통합조회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시민신고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900" kern="0" dirty="0" err="1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주정차위반안내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900" kern="0" dirty="0" err="1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전용차로위반안내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8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8725" y="3116090"/>
            <a:ext cx="1769993" cy="3482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단속조회 민원시스템</a:t>
            </a:r>
            <a:endParaRPr lang="en-US" altLang="ko-KR" sz="1100" b="1" kern="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652855" latinLnBrk="0">
              <a:defRPr/>
            </a:pPr>
            <a:r>
              <a:rPr lang="en-US" altLang="ko-KR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b="1" kern="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카텍스</a:t>
            </a:r>
            <a:r>
              <a:rPr lang="en-US" altLang="ko-KR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1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1" name="Text Box 357">
            <a:extLst>
              <a:ext uri="{FF2B5EF4-FFF2-40B4-BE49-F238E27FC236}">
                <a16:creationId xmlns:a16="http://schemas.microsoft.com/office/drawing/2014/main" xmlns="" id="{48773CDB-F1BC-4DC7-90DF-D1725273162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961623" y="2786016"/>
            <a:ext cx="1294137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  <a:lvl2pPr marL="742950" indent="-28575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2pPr>
            <a:lvl3pPr marL="11430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3pPr>
            <a:lvl4pPr marL="16002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4pPr>
            <a:lvl5pPr marL="20574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9pPr>
          </a:lstStyle>
          <a:p>
            <a:pPr algn="ctr" eaLnBrk="1" fontAlgn="ctr" latinLnBrk="0" hangingPunct="1"/>
            <a:r>
              <a:rPr kumimoji="1" lang="ko-KR" altLang="en-US" sz="1100" spc="-83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대시민</a:t>
            </a:r>
            <a:r>
              <a:rPr kumimoji="1" lang="ko-KR" altLang="en-US" sz="11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서비스</a:t>
            </a:r>
            <a:r>
              <a:rPr kumimoji="1" lang="en-US" altLang="ko-KR" sz="11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1" lang="ko-KR" altLang="en-US" sz="1100" spc="-83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카텍스</a:t>
            </a:r>
            <a:r>
              <a:rPr kumimoji="1" lang="en-US" altLang="ko-KR" sz="11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1" lang="ko-KR" altLang="en-US" sz="1100" spc="-83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52" name="꺾인 연결선 51"/>
          <p:cNvCxnSpPr>
            <a:cxnSpLocks/>
            <a:stCxn id="9" idx="3"/>
            <a:endCxn id="15" idx="1"/>
          </p:cNvCxnSpPr>
          <p:nvPr/>
        </p:nvCxnSpPr>
        <p:spPr>
          <a:xfrm flipV="1">
            <a:off x="5311822" y="3284186"/>
            <a:ext cx="557955" cy="1664447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52"/>
          <p:cNvCxnSpPr>
            <a:cxnSpLocks/>
          </p:cNvCxnSpPr>
          <p:nvPr/>
        </p:nvCxnSpPr>
        <p:spPr>
          <a:xfrm>
            <a:off x="5186297" y="2073165"/>
            <a:ext cx="673955" cy="1211021"/>
          </a:xfrm>
          <a:prstGeom prst="bentConnector3">
            <a:avLst>
              <a:gd name="adj1" fmla="val 58173"/>
            </a:avLst>
          </a:prstGeom>
          <a:ln w="158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/>
          <p:cNvSpPr/>
          <p:nvPr/>
        </p:nvSpPr>
        <p:spPr>
          <a:xfrm>
            <a:off x="4184534" y="4428476"/>
            <a:ext cx="781698" cy="217564"/>
          </a:xfrm>
          <a:prstGeom prst="rect">
            <a:avLst/>
          </a:prstGeom>
        </p:spPr>
        <p:txBody>
          <a:bodyPr wrap="none" lIns="78300" tIns="39150" rIns="78300" bIns="3915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u-</a:t>
            </a:r>
            <a:r>
              <a:rPr lang="en-US" altLang="ko-KR" sz="90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SeoulNet</a:t>
            </a:r>
            <a:endParaRPr lang="ko-KR" altLang="en-US" sz="9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4331460" y="1655420"/>
            <a:ext cx="477063" cy="217564"/>
          </a:xfrm>
          <a:prstGeom prst="rect">
            <a:avLst/>
          </a:prstGeom>
        </p:spPr>
        <p:txBody>
          <a:bodyPr wrap="none" lIns="78300" tIns="39150" rIns="78300" bIns="39150">
            <a:spAutoFit/>
          </a:bodyPr>
          <a:lstStyle/>
          <a:p>
            <a:r>
              <a:rPr kumimoji="1" lang="ko-KR" altLang="en-US" sz="900" spc="-7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인터넷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59" name="꺾인 연결선 58"/>
          <p:cNvCxnSpPr>
            <a:cxnSpLocks/>
            <a:stCxn id="5" idx="3"/>
            <a:endCxn id="38" idx="1"/>
          </p:cNvCxnSpPr>
          <p:nvPr/>
        </p:nvCxnSpPr>
        <p:spPr>
          <a:xfrm>
            <a:off x="11866550" y="4823315"/>
            <a:ext cx="890398" cy="1528971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꺾인 연결선 59"/>
          <p:cNvCxnSpPr>
            <a:cxnSpLocks/>
            <a:stCxn id="5" idx="3"/>
            <a:endCxn id="79" idx="1"/>
          </p:cNvCxnSpPr>
          <p:nvPr/>
        </p:nvCxnSpPr>
        <p:spPr>
          <a:xfrm flipV="1">
            <a:off x="11866550" y="1965690"/>
            <a:ext cx="929073" cy="2857625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꺾인 연결선 60"/>
          <p:cNvCxnSpPr>
            <a:cxnSpLocks/>
            <a:stCxn id="5" idx="3"/>
            <a:endCxn id="81" idx="1"/>
          </p:cNvCxnSpPr>
          <p:nvPr/>
        </p:nvCxnSpPr>
        <p:spPr>
          <a:xfrm flipV="1">
            <a:off x="11866550" y="4247963"/>
            <a:ext cx="929073" cy="575352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꺾인 연결선 61"/>
          <p:cNvCxnSpPr>
            <a:cxnSpLocks/>
            <a:stCxn id="5" idx="3"/>
            <a:endCxn id="36" idx="1"/>
          </p:cNvCxnSpPr>
          <p:nvPr/>
        </p:nvCxnSpPr>
        <p:spPr>
          <a:xfrm>
            <a:off x="11866550" y="4823315"/>
            <a:ext cx="915949" cy="590495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62"/>
          <p:cNvCxnSpPr>
            <a:cxnSpLocks/>
            <a:stCxn id="5" idx="3"/>
            <a:endCxn id="37" idx="1"/>
          </p:cNvCxnSpPr>
          <p:nvPr/>
        </p:nvCxnSpPr>
        <p:spPr>
          <a:xfrm>
            <a:off x="11866550" y="4823315"/>
            <a:ext cx="902230" cy="1077830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246" descr="o2"/>
          <p:cNvSpPr>
            <a:spLocks noChangeArrowheads="1"/>
          </p:cNvSpPr>
          <p:nvPr/>
        </p:nvSpPr>
        <p:spPr bwMode="auto">
          <a:xfrm>
            <a:off x="12836864" y="6728912"/>
            <a:ext cx="1798468" cy="385220"/>
          </a:xfrm>
          <a:prstGeom prst="rect">
            <a:avLst/>
          </a:prstGeom>
          <a:solidFill>
            <a:srgbClr val="FFDDDD"/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2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자동차관리정보시스템</a:t>
            </a:r>
            <a:endParaRPr lang="en-US" altLang="ko-KR" sz="12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652855" latinLnBrk="0">
              <a:defRPr/>
            </a:pPr>
            <a:r>
              <a:rPr lang="en-US" altLang="ko-KR" sz="12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국토교통부</a:t>
            </a:r>
            <a:r>
              <a:rPr lang="en-US" altLang="ko-KR" sz="12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6" name="Rectangle 246" descr="o2"/>
          <p:cNvSpPr>
            <a:spLocks noChangeArrowheads="1"/>
          </p:cNvSpPr>
          <p:nvPr/>
        </p:nvSpPr>
        <p:spPr bwMode="auto">
          <a:xfrm>
            <a:off x="2111221" y="6863793"/>
            <a:ext cx="2886797" cy="385220"/>
          </a:xfrm>
          <a:prstGeom prst="rect">
            <a:avLst/>
          </a:prstGeom>
          <a:solidFill>
            <a:srgbClr val="FFDDDD"/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행정안전부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안전신문고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kern="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진행중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000" b="1" kern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7" name="Rectangle 246" descr="o2"/>
          <p:cNvSpPr>
            <a:spLocks noChangeArrowheads="1"/>
          </p:cNvSpPr>
          <p:nvPr/>
        </p:nvSpPr>
        <p:spPr bwMode="auto">
          <a:xfrm>
            <a:off x="2112277" y="6393213"/>
            <a:ext cx="2886797" cy="385220"/>
          </a:xfrm>
          <a:prstGeom prst="rect">
            <a:avLst/>
          </a:prstGeom>
          <a:solidFill>
            <a:srgbClr val="FFDDDD"/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응답소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스마트불편신고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연계 완료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000" b="1" kern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8" name="Text Box 357">
            <a:extLst>
              <a:ext uri="{FF2B5EF4-FFF2-40B4-BE49-F238E27FC236}">
                <a16:creationId xmlns:a16="http://schemas.microsoft.com/office/drawing/2014/main" xmlns="" id="{48773CDB-F1BC-4DC7-90DF-D1725273162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150962" y="6192026"/>
            <a:ext cx="944682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  <a:lvl2pPr marL="742950" indent="-28575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2pPr>
            <a:lvl3pPr marL="11430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3pPr>
            <a:lvl4pPr marL="16002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4pPr>
            <a:lvl5pPr marL="20574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9pPr>
          </a:lstStyle>
          <a:p>
            <a:pPr algn="ctr" eaLnBrk="1" fontAlgn="ctr" latinLnBrk="0" hangingPunct="1"/>
            <a:r>
              <a:rPr kumimoji="1" lang="ko-KR" altLang="en-US" sz="9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국가정보통신망</a:t>
            </a:r>
            <a:r>
              <a:rPr kumimoji="1" lang="en-US" altLang="ko-KR" sz="9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(API)</a:t>
            </a:r>
            <a:endParaRPr kumimoji="1" lang="ko-KR" altLang="en-US" sz="900" spc="-83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7" name="Rectangle 246" descr="o2">
            <a:extLst>
              <a:ext uri="{FF2B5EF4-FFF2-40B4-BE49-F238E27FC236}">
                <a16:creationId xmlns:a16="http://schemas.microsoft.com/office/drawing/2014/main" xmlns="" id="{F848CCE8-63DA-4C6D-A723-1ACC84AE7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5621" y="2087802"/>
            <a:ext cx="1848799" cy="1854891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9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5623" y="1774148"/>
            <a:ext cx="1877771" cy="3830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200" b="1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자동차통행</a:t>
            </a:r>
            <a:endParaRPr lang="en-US" altLang="ko-KR" sz="1200" b="1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652855" latinLnBrk="0">
              <a:defRPr/>
            </a:pPr>
            <a:r>
              <a:rPr lang="ko-KR" altLang="en-US" sz="1200" b="1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관리시스템</a:t>
            </a:r>
          </a:p>
        </p:txBody>
      </p:sp>
      <p:sp>
        <p:nvSpPr>
          <p:cNvPr id="80" name="Rectangle 246" descr="o2">
            <a:extLst>
              <a:ext uri="{FF2B5EF4-FFF2-40B4-BE49-F238E27FC236}">
                <a16:creationId xmlns:a16="http://schemas.microsoft.com/office/drawing/2014/main" xmlns="" id="{533FD305-272C-4B26-9B7C-687BE02B3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08327" y="4403350"/>
            <a:ext cx="1848799" cy="681482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1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5623" y="4037267"/>
            <a:ext cx="1877771" cy="4213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200" b="1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교통위반</a:t>
            </a:r>
            <a:endParaRPr lang="en-US" altLang="ko-KR" sz="1200" b="1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652855" latinLnBrk="0">
              <a:defRPr/>
            </a:pPr>
            <a:r>
              <a:rPr lang="ko-KR" altLang="en-US" sz="1200" b="1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관리시스템</a:t>
            </a:r>
          </a:p>
        </p:txBody>
      </p:sp>
      <p:cxnSp>
        <p:nvCxnSpPr>
          <p:cNvPr id="97" name="꺾인 연결선 161"/>
          <p:cNvCxnSpPr>
            <a:cxnSpLocks/>
            <a:stCxn id="65" idx="1"/>
            <a:endCxn id="5" idx="3"/>
          </p:cNvCxnSpPr>
          <p:nvPr/>
        </p:nvCxnSpPr>
        <p:spPr>
          <a:xfrm rot="10800000">
            <a:off x="11866550" y="4823316"/>
            <a:ext cx="970314" cy="2098207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>
                <a:lumMod val="60000"/>
                <a:lumOff val="4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꺾인 연결선 65">
            <a:extLst>
              <a:ext uri="{FF2B5EF4-FFF2-40B4-BE49-F238E27FC236}">
                <a16:creationId xmlns:a16="http://schemas.microsoft.com/office/drawing/2014/main" xmlns="" id="{CD097C04-8A29-4391-BD85-09D6F51C0054}"/>
              </a:ext>
            </a:extLst>
          </p:cNvPr>
          <p:cNvCxnSpPr>
            <a:cxnSpLocks/>
          </p:cNvCxnSpPr>
          <p:nvPr/>
        </p:nvCxnSpPr>
        <p:spPr>
          <a:xfrm rot="10800000" flipV="1">
            <a:off x="5021109" y="6336175"/>
            <a:ext cx="1027713" cy="249647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꺾인 연결선 65">
            <a:extLst>
              <a:ext uri="{FF2B5EF4-FFF2-40B4-BE49-F238E27FC236}">
                <a16:creationId xmlns:a16="http://schemas.microsoft.com/office/drawing/2014/main" xmlns="" id="{7775089F-2475-4C8B-9CCE-250C54CDE69D}"/>
              </a:ext>
            </a:extLst>
          </p:cNvPr>
          <p:cNvCxnSpPr>
            <a:cxnSpLocks/>
            <a:stCxn id="16" idx="1"/>
            <a:endCxn id="66" idx="3"/>
          </p:cNvCxnSpPr>
          <p:nvPr/>
        </p:nvCxnSpPr>
        <p:spPr>
          <a:xfrm rot="10800000" flipV="1">
            <a:off x="4998019" y="6336175"/>
            <a:ext cx="1066867" cy="720227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246" descr="o2">
            <a:extLst>
              <a:ext uri="{FF2B5EF4-FFF2-40B4-BE49-F238E27FC236}">
                <a16:creationId xmlns:a16="http://schemas.microsoft.com/office/drawing/2014/main" xmlns="" id="{418A359C-A4D4-42ED-B7D3-3C9E92691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7765" y="2281606"/>
            <a:ext cx="1769993" cy="36722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단속부문</a:t>
            </a:r>
            <a:endParaRPr lang="en-US" altLang="ko-KR" sz="11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19" name="꺾인 연결선 118"/>
          <p:cNvCxnSpPr>
            <a:cxnSpLocks/>
            <a:stCxn id="168" idx="3"/>
            <a:endCxn id="15" idx="1"/>
          </p:cNvCxnSpPr>
          <p:nvPr/>
        </p:nvCxnSpPr>
        <p:spPr>
          <a:xfrm flipV="1">
            <a:off x="5308613" y="3284186"/>
            <a:ext cx="561164" cy="294414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7393" y="2682860"/>
            <a:ext cx="1931390" cy="1678077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FF0000"/>
            </a:solidFill>
            <a:prstDash val="sysDash"/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9" name="Rectangle 246" descr="o2">
            <a:extLst>
              <a:ext uri="{FF2B5EF4-FFF2-40B4-BE49-F238E27FC236}">
                <a16:creationId xmlns:a16="http://schemas.microsoft.com/office/drawing/2014/main" xmlns="" id="{D6C4092C-B2B6-4D76-BA79-EED891C3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7795" y="3452208"/>
            <a:ext cx="1769993" cy="757512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ko-KR" altLang="en-US" sz="900" kern="0" dirty="0" err="1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메세지솔루션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동의신청관리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en-US" altLang="ko-KR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개 자치구 연계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자료 열람</a:t>
            </a:r>
            <a:r>
              <a:rPr lang="en-US" altLang="ko-KR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통계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0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7795" y="3103948"/>
            <a:ext cx="1788269" cy="3482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100" b="1" kern="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사전안내시스템</a:t>
            </a:r>
            <a:r>
              <a:rPr lang="en-US" altLang="ko-KR" sz="1100" b="1" kern="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사업제외</a:t>
            </a:r>
            <a:r>
              <a:rPr lang="en-US" altLang="ko-KR" sz="11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100" b="1" kern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0" name="Rectangle 246" descr="o2">
            <a:extLst>
              <a:ext uri="{FF2B5EF4-FFF2-40B4-BE49-F238E27FC236}">
                <a16:creationId xmlns:a16="http://schemas.microsoft.com/office/drawing/2014/main" xmlns="" id="{418A359C-A4D4-42ED-B7D3-3C9E92691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7765" y="4624756"/>
            <a:ext cx="1769993" cy="36722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민원 부문</a:t>
            </a:r>
            <a:endParaRPr lang="en-US" altLang="ko-KR" sz="11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1" name="Text Box 357">
            <a:extLst>
              <a:ext uri="{FF2B5EF4-FFF2-40B4-BE49-F238E27FC236}">
                <a16:creationId xmlns:a16="http://schemas.microsoft.com/office/drawing/2014/main" xmlns="" id="{48773CDB-F1BC-4DC7-90DF-D1725273162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576537" y="5278558"/>
            <a:ext cx="1469121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  <a:lvl2pPr marL="742950" indent="-28575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2pPr>
            <a:lvl3pPr marL="11430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3pPr>
            <a:lvl4pPr marL="16002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4pPr>
            <a:lvl5pPr marL="20574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9pPr>
          </a:lstStyle>
          <a:p>
            <a:pPr algn="ctr" eaLnBrk="1" fontAlgn="ctr" latinLnBrk="0" hangingPunct="1"/>
            <a:r>
              <a:rPr kumimoji="1" lang="ko-KR" altLang="en-US" sz="1100" spc="-7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시민신고 즉시 부과 자료 </a:t>
            </a:r>
            <a:endParaRPr kumimoji="1" lang="ko-KR" altLang="en-US" sz="1100" spc="-7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3" name="Rectangle 246" descr="o2"/>
          <p:cNvSpPr>
            <a:spLocks noChangeArrowheads="1"/>
          </p:cNvSpPr>
          <p:nvPr/>
        </p:nvSpPr>
        <p:spPr bwMode="auto">
          <a:xfrm>
            <a:off x="2103188" y="7360011"/>
            <a:ext cx="2886797" cy="385220"/>
          </a:xfrm>
          <a:prstGeom prst="rect">
            <a:avLst/>
          </a:prstGeom>
          <a:solidFill>
            <a:srgbClr val="FFDDDD"/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응답소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현장 민원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kern="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진행중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000" b="1" kern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59" name="꺾인 연결선 65">
            <a:extLst>
              <a:ext uri="{FF2B5EF4-FFF2-40B4-BE49-F238E27FC236}">
                <a16:creationId xmlns:a16="http://schemas.microsoft.com/office/drawing/2014/main" xmlns="" id="{CD097C04-8A29-4391-BD85-09D6F51C0054}"/>
              </a:ext>
            </a:extLst>
          </p:cNvPr>
          <p:cNvCxnSpPr>
            <a:cxnSpLocks/>
            <a:stCxn id="30" idx="2"/>
            <a:endCxn id="143" idx="3"/>
          </p:cNvCxnSpPr>
          <p:nvPr/>
        </p:nvCxnSpPr>
        <p:spPr>
          <a:xfrm rot="5400000">
            <a:off x="7139327" y="4581965"/>
            <a:ext cx="821315" cy="5119997"/>
          </a:xfrm>
          <a:prstGeom prst="bentConnector2">
            <a:avLst/>
          </a:prstGeom>
          <a:ln w="15875">
            <a:solidFill>
              <a:srgbClr val="C0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직사각형 165"/>
          <p:cNvSpPr/>
          <p:nvPr/>
        </p:nvSpPr>
        <p:spPr>
          <a:xfrm>
            <a:off x="1278881" y="986784"/>
            <a:ext cx="14269611" cy="7969932"/>
          </a:xfrm>
          <a:prstGeom prst="rect">
            <a:avLst/>
          </a:prstGeom>
          <a:noFill/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8" name="AutoShape 9">
            <a:extLst>
              <a:ext uri="{FF2B5EF4-FFF2-40B4-BE49-F238E27FC236}">
                <a16:creationId xmlns:a16="http://schemas.microsoft.com/office/drawing/2014/main" xmlns="" id="{CF85A2ED-314E-4CE8-8942-18F88DCF1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7071" y="3030555"/>
            <a:ext cx="3491542" cy="1096090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9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0056" y="3247680"/>
            <a:ext cx="1301799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교통지도과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0" name="Rectangle 246" descr="o2">
            <a:extLst>
              <a:ext uri="{FF2B5EF4-FFF2-40B4-BE49-F238E27FC236}">
                <a16:creationId xmlns:a16="http://schemas.microsoft.com/office/drawing/2014/main" xmlns="" id="{181555AE-66F7-44D4-BBBA-DDC50FBA0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8041" y="3686662"/>
            <a:ext cx="1260713" cy="33040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개 자치구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1" name="LcShp 28" descr="어두운 상향 대각선">
            <a:extLst>
              <a:ext uri="{FF2B5EF4-FFF2-40B4-BE49-F238E27FC236}">
                <a16:creationId xmlns:a16="http://schemas.microsoft.com/office/drawing/2014/main" xmlns="" id="{C20FBBF7-33BE-46E8-B2A4-8D91D7763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076" y="2843354"/>
            <a:ext cx="1859587" cy="3249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이동형</a:t>
            </a:r>
            <a:r>
              <a:rPr kumimoji="1" lang="en-US" altLang="ko-KR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CCTV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2" name="Rectangle 246" descr="o2">
            <a:extLst>
              <a:ext uri="{FF2B5EF4-FFF2-40B4-BE49-F238E27FC236}">
                <a16:creationId xmlns:a16="http://schemas.microsoft.com/office/drawing/2014/main" xmlns="" id="{D6C4092C-B2B6-4D76-BA79-EED891C3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8629" y="3616235"/>
            <a:ext cx="1769993" cy="38706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모바일전자정부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지원센터 연계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3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8629" y="3263306"/>
            <a:ext cx="1785355" cy="3482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현장 단속용 스마트 </a:t>
            </a:r>
            <a:r>
              <a:rPr lang="ko-KR" altLang="en-US" sz="1000" b="1" kern="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endParaRPr lang="ko-KR" altLang="en-US" sz="10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4" name="직사각형 173"/>
          <p:cNvSpPr/>
          <p:nvPr/>
        </p:nvSpPr>
        <p:spPr>
          <a:xfrm>
            <a:off x="4329622" y="3019690"/>
            <a:ext cx="477063" cy="217564"/>
          </a:xfrm>
          <a:prstGeom prst="rect">
            <a:avLst/>
          </a:prstGeom>
        </p:spPr>
        <p:txBody>
          <a:bodyPr wrap="none" lIns="78300" tIns="39150" rIns="78300" bIns="39150">
            <a:spAutoFit/>
          </a:bodyPr>
          <a:lstStyle/>
          <a:p>
            <a:r>
              <a:rPr kumimoji="1" lang="ko-KR" altLang="en-US" sz="900" spc="-7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인터넷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5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235" y="4645001"/>
            <a:ext cx="1301799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교통정보과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6" name="Rectangle 246" descr="o2">
            <a:extLst>
              <a:ext uri="{FF2B5EF4-FFF2-40B4-BE49-F238E27FC236}">
                <a16:creationId xmlns:a16="http://schemas.microsoft.com/office/drawing/2014/main" xmlns="" id="{181555AE-66F7-44D4-BBBA-DDC50FBA0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220" y="5083983"/>
            <a:ext cx="1260713" cy="33040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개 자치구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8" name="AutoShape 9"/>
          <p:cNvSpPr>
            <a:spLocks noChangeArrowheads="1"/>
          </p:cNvSpPr>
          <p:nvPr/>
        </p:nvSpPr>
        <p:spPr bwMode="auto">
          <a:xfrm>
            <a:off x="11524319" y="7868777"/>
            <a:ext cx="3491542" cy="1008531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9" name="LcShp 28" descr="어두운 상향 대각선">
            <a:extLst>
              <a:ext uri="{FF2B5EF4-FFF2-40B4-BE49-F238E27FC236}">
                <a16:creationId xmlns:a16="http://schemas.microsoft.com/office/drawing/2014/main" xmlns="" id="{5BC093AA-4F51-427B-932B-1D0813773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17978" y="7681577"/>
            <a:ext cx="1859587" cy="324962"/>
          </a:xfrm>
          <a:prstGeom prst="rect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민간 공공 데이터 서비스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2" name="직사각형 191"/>
          <p:cNvSpPr/>
          <p:nvPr/>
        </p:nvSpPr>
        <p:spPr>
          <a:xfrm>
            <a:off x="14395354" y="7852887"/>
            <a:ext cx="818959" cy="232953"/>
          </a:xfrm>
          <a:prstGeom prst="rect">
            <a:avLst/>
          </a:prstGeom>
        </p:spPr>
        <p:txBody>
          <a:bodyPr wrap="square" lIns="78300" tIns="39150" rIns="78300" bIns="39150">
            <a:spAutoFit/>
          </a:bodyPr>
          <a:lstStyle/>
          <a:p>
            <a:r>
              <a:rPr kumimoji="1" lang="en-US" altLang="ko-KR" sz="1000" spc="-7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API  </a:t>
            </a:r>
            <a:r>
              <a:rPr kumimoji="1" lang="ko-KR" altLang="en-US" sz="1000" spc="-7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제공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3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53274" y="8069411"/>
            <a:ext cx="3043242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 위치정보</a:t>
            </a:r>
            <a:r>
              <a:rPr lang="en-US" altLang="ko-KR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(POI) 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서비스 제공</a:t>
            </a:r>
            <a:endParaRPr lang="ko-KR" altLang="en-US" sz="10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2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2453" y="8475202"/>
            <a:ext cx="3043242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고정형</a:t>
            </a:r>
            <a:r>
              <a:rPr lang="en-US" altLang="ko-KR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CCTV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위치정보</a:t>
            </a:r>
            <a:r>
              <a:rPr lang="en-US" altLang="ko-KR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(POI) 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서비스 제공</a:t>
            </a:r>
            <a:endParaRPr lang="ko-KR" altLang="en-US" sz="10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06" name="꺾인 연결선 65">
            <a:extLst>
              <a:ext uri="{FF2B5EF4-FFF2-40B4-BE49-F238E27FC236}">
                <a16:creationId xmlns:a16="http://schemas.microsoft.com/office/drawing/2014/main" xmlns="" id="{7775089F-2475-4C8B-9CCE-250C54CDE69D}"/>
              </a:ext>
            </a:extLst>
          </p:cNvPr>
          <p:cNvCxnSpPr>
            <a:cxnSpLocks/>
            <a:endCxn id="188" idx="1"/>
          </p:cNvCxnSpPr>
          <p:nvPr/>
        </p:nvCxnSpPr>
        <p:spPr>
          <a:xfrm rot="16200000" flipH="1">
            <a:off x="10743701" y="7592425"/>
            <a:ext cx="865338" cy="695898"/>
          </a:xfrm>
          <a:prstGeom prst="bentConnector2">
            <a:avLst/>
          </a:prstGeom>
          <a:ln w="158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252959" y="451691"/>
            <a:ext cx="12043609" cy="526255"/>
            <a:chOff x="1374145" y="121619"/>
            <a:chExt cx="12043609" cy="526255"/>
          </a:xfrm>
        </p:grpSpPr>
        <p:sp>
          <p:nvSpPr>
            <p:cNvPr id="5" name="타원 97"/>
            <p:cNvSpPr/>
            <p:nvPr/>
          </p:nvSpPr>
          <p:spPr>
            <a:xfrm>
              <a:off x="7651223" y="121619"/>
              <a:ext cx="5766531" cy="191195"/>
            </a:xfrm>
            <a:custGeom>
              <a:avLst/>
              <a:gdLst/>
              <a:ahLst/>
              <a:cxnLst/>
              <a:rect l="l" t="t" r="r" b="b"/>
              <a:pathLst>
                <a:path w="3726105" h="134155">
                  <a:moveTo>
                    <a:pt x="0" y="0"/>
                  </a:moveTo>
                  <a:lnTo>
                    <a:pt x="3726105" y="0"/>
                  </a:lnTo>
                  <a:cubicBezTo>
                    <a:pt x="3307200" y="81537"/>
                    <a:pt x="2628739" y="134155"/>
                    <a:pt x="1863052" y="134155"/>
                  </a:cubicBezTo>
                  <a:cubicBezTo>
                    <a:pt x="1097365" y="134155"/>
                    <a:pt x="418905" y="8153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alpha val="21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B w="6350"/>
              </a:sp3d>
            </a:bodyPr>
            <a:lstStyle/>
            <a:p>
              <a:pPr algn="ctr"/>
              <a:endParaRPr lang="ko-KR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6" name="그룹 165"/>
            <p:cNvGrpSpPr/>
            <p:nvPr/>
          </p:nvGrpSpPr>
          <p:grpSpPr>
            <a:xfrm>
              <a:off x="1374145" y="138470"/>
              <a:ext cx="7202296" cy="509404"/>
              <a:chOff x="200704" y="151518"/>
              <a:chExt cx="7202296" cy="509404"/>
            </a:xfrm>
          </p:grpSpPr>
          <p:sp>
            <p:nvSpPr>
              <p:cNvPr id="7" name="직사각형 6"/>
              <p:cNvSpPr/>
              <p:nvPr/>
            </p:nvSpPr>
            <p:spPr>
              <a:xfrm flipH="1">
                <a:off x="200704" y="151575"/>
                <a:ext cx="7202296" cy="509347"/>
              </a:xfrm>
              <a:prstGeom prst="rect">
                <a:avLst/>
              </a:prstGeom>
              <a:pattFill prst="wdUpDiag">
                <a:fgClr>
                  <a:srgbClr val="0088EE"/>
                </a:fgClr>
                <a:bgClr>
                  <a:srgbClr val="0081E2"/>
                </a:bgClr>
              </a:patt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1019095"/>
                <a:endParaRPr kumimoji="1" lang="ko-KR" altLang="en-US" sz="2400" kern="0" spc="-6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886284" y="174475"/>
                <a:ext cx="646491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  <a:scene3d>
                  <a:camera prst="orthographicFront"/>
                  <a:lightRig rig="threePt" dir="t"/>
                </a:scene3d>
                <a:sp3d>
                  <a:bevelT w="0"/>
                  <a:contourClr>
                    <a:schemeClr val="bg1"/>
                  </a:contourClr>
                </a:sp3d>
              </a:bodyPr>
              <a:lstStyle/>
              <a:p>
                <a:pPr defTabSz="1067745" latinLnBrk="0"/>
                <a:r>
                  <a:rPr lang="ko-KR" altLang="en-US" sz="2800" dirty="0" smtClean="0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서울시 </a:t>
                </a:r>
                <a:r>
                  <a:rPr lang="ko-KR" altLang="en-US" sz="2800" dirty="0" err="1" smtClean="0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불법주정차</a:t>
                </a:r>
                <a:r>
                  <a:rPr lang="ko-KR" altLang="en-US" sz="2800" dirty="0" smtClean="0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 통합플랫폼 단속부문</a:t>
                </a:r>
                <a:endParaRPr lang="ko-KR" altLang="en-US" sz="2800" dirty="0">
                  <a:solidFill>
                    <a:prstClr val="white"/>
                  </a:solidFill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pic>
            <p:nvPicPr>
              <p:cNvPr id="9" name="Picture 2" descr="D:\01_소스\아이콘\아이콘_01\KakaoTalk_20160518_005629720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 xmlns="">
                      <a14:imgLayer r:embed="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2228" y="207079"/>
                <a:ext cx="398283" cy="398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이등변 삼각형 9"/>
              <p:cNvSpPr/>
              <p:nvPr/>
            </p:nvSpPr>
            <p:spPr>
              <a:xfrm flipV="1">
                <a:off x="217843" y="151518"/>
                <a:ext cx="908710" cy="509403"/>
              </a:xfrm>
              <a:prstGeom prst="triangle">
                <a:avLst>
                  <a:gd name="adj" fmla="val 0"/>
                </a:avLst>
              </a:prstGeom>
              <a:gradFill flip="none" rotWithShape="1">
                <a:gsLst>
                  <a:gs pos="14000">
                    <a:schemeClr val="bg1">
                      <a:alpha val="0"/>
                    </a:schemeClr>
                  </a:gs>
                  <a:gs pos="100000">
                    <a:schemeClr val="bg1">
                      <a:alpha val="37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1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1967" y="2673335"/>
            <a:ext cx="1931390" cy="1678077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00B050"/>
            </a:solidFill>
            <a:prstDash val="sysDash"/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>
            <a:off x="1906429" y="6194042"/>
            <a:ext cx="3347672" cy="1198277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C00000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3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3463" y="2175355"/>
            <a:ext cx="6213087" cy="5128828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243962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5324" y="2171268"/>
            <a:ext cx="2573974" cy="5287151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5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5682" y="5043026"/>
            <a:ext cx="5871392" cy="2142499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C00000"/>
            </a:solidFill>
            <a:prstDash val="sysDash"/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256" y="2748961"/>
            <a:ext cx="2898052" cy="1653354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/>
            </a:solidFill>
            <a:prstDash val="sysDash"/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>
            <a:off x="1820280" y="4896064"/>
            <a:ext cx="3491542" cy="1008531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9" name="Rectangle 246" descr="o2">
            <a:extLst>
              <a:ext uri="{FF2B5EF4-FFF2-40B4-BE49-F238E27FC236}">
                <a16:creationId xmlns:a16="http://schemas.microsoft.com/office/drawing/2014/main" xmlns="" id="{0FA676E7-862D-4215-9CA4-AC7819685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77003" y="2871886"/>
            <a:ext cx="1486037" cy="439512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과태료부과시스템</a:t>
            </a:r>
            <a:endParaRPr lang="en-US" altLang="ko-KR" sz="10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LcShp 28" descr="어두운 상향 대각선">
            <a:extLst>
              <a:ext uri="{FF2B5EF4-FFF2-40B4-BE49-F238E27FC236}">
                <a16:creationId xmlns:a16="http://schemas.microsoft.com/office/drawing/2014/main" xmlns="" id="{5BC093AA-4F51-427B-932B-1D0813773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3939" y="4708864"/>
            <a:ext cx="1859587" cy="3249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고정형 </a:t>
            </a:r>
            <a:r>
              <a:rPr kumimoji="1" lang="en-US" altLang="ko-KR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CCTV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1" name="Rectangle 246" descr="o2">
            <a:extLst>
              <a:ext uri="{FF2B5EF4-FFF2-40B4-BE49-F238E27FC236}">
                <a16:creationId xmlns:a16="http://schemas.microsoft.com/office/drawing/2014/main" xmlns="" id="{740B0B09-CC77-48CF-A91A-83690F0B4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6560" y="3466021"/>
            <a:ext cx="2567544" cy="83836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en-US" altLang="ko-KR" sz="10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10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개 자치구 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 정보 통합 </a:t>
            </a:r>
            <a:endParaRPr lang="en-US" altLang="ko-KR" sz="10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채널별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단속 정보 통합</a:t>
            </a:r>
            <a:endParaRPr lang="en-US" altLang="ko-KR" sz="10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 정보 대사 및 운영</a:t>
            </a:r>
            <a:endParaRPr lang="en-US" altLang="ko-KR" sz="10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과태료 연계</a:t>
            </a:r>
            <a:endParaRPr lang="en-US" altLang="ko-KR" sz="10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각종 통계</a:t>
            </a:r>
            <a:endParaRPr lang="en-US" altLang="ko-KR" sz="10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Rectangle 246" descr="o2">
            <a:extLst>
              <a:ext uri="{FF2B5EF4-FFF2-40B4-BE49-F238E27FC236}">
                <a16:creationId xmlns:a16="http://schemas.microsoft.com/office/drawing/2014/main" xmlns="" id="{D1384C49-1AC8-4AB6-9FC9-E3381DB9A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7913" y="3100575"/>
            <a:ext cx="2591177" cy="41380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단속업무</a:t>
            </a:r>
            <a:endParaRPr lang="en-US" altLang="ko-KR" sz="11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AutoShape 9">
            <a:extLst>
              <a:ext uri="{FF2B5EF4-FFF2-40B4-BE49-F238E27FC236}">
                <a16:creationId xmlns:a16="http://schemas.microsoft.com/office/drawing/2014/main" xmlns="" id="{CF85A2ED-314E-4CE8-8942-18F88DCF1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8909" y="2117982"/>
            <a:ext cx="3491542" cy="1096090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7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1894" y="2335107"/>
            <a:ext cx="1301799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교통지도과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8" name="Rectangle 246" descr="o2">
            <a:extLst>
              <a:ext uri="{FF2B5EF4-FFF2-40B4-BE49-F238E27FC236}">
                <a16:creationId xmlns:a16="http://schemas.microsoft.com/office/drawing/2014/main" xmlns="" id="{181555AE-66F7-44D4-BBBA-DDC50FBA0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879" y="2752055"/>
            <a:ext cx="1260713" cy="33040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개 자치구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9" name="LcShp 28" descr="어두운 상향 대각선">
            <a:extLst>
              <a:ext uri="{FF2B5EF4-FFF2-40B4-BE49-F238E27FC236}">
                <a16:creationId xmlns:a16="http://schemas.microsoft.com/office/drawing/2014/main" xmlns="" id="{C20FBBF7-33BE-46E8-B2A4-8D91D7763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914" y="1930781"/>
            <a:ext cx="1859587" cy="3249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도보 단속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" name="Text Box 357">
            <a:extLst>
              <a:ext uri="{FF2B5EF4-FFF2-40B4-BE49-F238E27FC236}">
                <a16:creationId xmlns:a16="http://schemas.microsoft.com/office/drawing/2014/main" xmlns="" id="{48773CDB-F1BC-4DC7-90DF-D1725273162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947349" y="2819067"/>
            <a:ext cx="1481945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  <a:lvl2pPr marL="742950" indent="-28575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2pPr>
            <a:lvl3pPr marL="11430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3pPr>
            <a:lvl4pPr marL="16002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4pPr>
            <a:lvl5pPr marL="20574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9pPr>
          </a:lstStyle>
          <a:p>
            <a:pPr algn="ctr" eaLnBrk="1" fontAlgn="ctr" latinLnBrk="0" hangingPunct="1"/>
            <a:r>
              <a:rPr kumimoji="1" lang="ko-KR" altLang="en-US" sz="1100" spc="-7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일반단속</a:t>
            </a:r>
            <a:r>
              <a:rPr kumimoji="1" lang="en-US" altLang="ko-KR" sz="1100" spc="-7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1" lang="ko-KR" altLang="en-US" sz="1100" spc="-7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행정 업무 단속</a:t>
            </a:r>
            <a:r>
              <a:rPr kumimoji="1" lang="en-US" altLang="ko-KR" sz="1100" spc="-7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1" lang="ko-KR" altLang="en-US" sz="1100" spc="-7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1" name="LcShp 28" descr="어두운 상향 대각선">
            <a:extLst>
              <a:ext uri="{FF2B5EF4-FFF2-40B4-BE49-F238E27FC236}">
                <a16:creationId xmlns:a16="http://schemas.microsoft.com/office/drawing/2014/main" xmlns="" id="{5BC093AA-4F51-427B-932B-1D0813773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3439" y="6006841"/>
            <a:ext cx="1859587" cy="32496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시민신고 즉시부과 단속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2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5881" y="2737944"/>
            <a:ext cx="2724032" cy="1678077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00B050"/>
            </a:solidFill>
            <a:prstDash val="sysDash"/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6" name="LcShp 28" descr="어두운 상향 대각선">
            <a:extLst>
              <a:ext uri="{FF2B5EF4-FFF2-40B4-BE49-F238E27FC236}">
                <a16:creationId xmlns:a16="http://schemas.microsoft.com/office/drawing/2014/main" xmlns="" id="{07327AD6-D66B-42EA-9726-6104D914B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3706" y="1837401"/>
            <a:ext cx="6254703" cy="441280"/>
          </a:xfrm>
          <a:prstGeom prst="rect">
            <a:avLst/>
          </a:prstGeom>
          <a:solidFill>
            <a:srgbClr val="243962"/>
          </a:solidFill>
          <a:ln>
            <a:noFill/>
          </a:ln>
          <a:effectLst>
            <a:innerShdw blurRad="38100">
              <a:prstClr val="black">
                <a:alpha val="68000"/>
              </a:prstClr>
            </a:innerShdw>
          </a:effectLst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2000" kern="0" dirty="0" err="1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불법주정차</a:t>
            </a:r>
            <a:r>
              <a:rPr kumimoji="1" lang="ko-KR" altLang="en-US" sz="2000" kern="0" dirty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kumimoji="1" lang="ko-KR" altLang="en-US" sz="20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통합플랫폼 단속</a:t>
            </a:r>
            <a:endParaRPr kumimoji="1" lang="ko-KR" altLang="en-US" sz="20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7" name="Rectangle 246" descr="o2">
            <a:extLst>
              <a:ext uri="{FF2B5EF4-FFF2-40B4-BE49-F238E27FC236}">
                <a16:creationId xmlns:a16="http://schemas.microsoft.com/office/drawing/2014/main" xmlns="" id="{0FA676E7-862D-4215-9CA4-AC7819685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77003" y="3440718"/>
            <a:ext cx="1486037" cy="439512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사전등록 결제시스템</a:t>
            </a:r>
            <a:endParaRPr lang="en-US" altLang="ko-KR" sz="10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9" name="LcShp 28" descr="어두운 상향 대각선"/>
          <p:cNvSpPr>
            <a:spLocks noChangeArrowheads="1"/>
          </p:cNvSpPr>
          <p:nvPr/>
        </p:nvSpPr>
        <p:spPr bwMode="auto">
          <a:xfrm>
            <a:off x="12439962" y="1857671"/>
            <a:ext cx="2593121" cy="3256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연계시스템 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3" name="Rectangle 246" descr="o2">
            <a:extLst>
              <a:ext uri="{FF2B5EF4-FFF2-40B4-BE49-F238E27FC236}">
                <a16:creationId xmlns:a16="http://schemas.microsoft.com/office/drawing/2014/main" xmlns="" id="{D6C4092C-B2B6-4D76-BA79-EED891C3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1834" y="5440335"/>
            <a:ext cx="1769993" cy="407357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ko-KR" altLang="en-US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단속자료 수집변환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단속자료 연계제공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4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1834" y="5092078"/>
            <a:ext cx="1808316" cy="3482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단속자료 수집 </a:t>
            </a:r>
            <a:r>
              <a:rPr lang="en-US" altLang="ko-KR" sz="1000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Agent</a:t>
            </a:r>
            <a:endParaRPr lang="ko-KR" altLang="en-US" sz="10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5" name="Rectangle 246" descr="o2">
            <a:extLst>
              <a:ext uri="{FF2B5EF4-FFF2-40B4-BE49-F238E27FC236}">
                <a16:creationId xmlns:a16="http://schemas.microsoft.com/office/drawing/2014/main" xmlns="" id="{D6C4092C-B2B6-4D76-BA79-EED891C3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467" y="2681628"/>
            <a:ext cx="1769993" cy="38706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모바일전자정부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지원센터 연계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6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467" y="2350733"/>
            <a:ext cx="1785355" cy="3482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현장 단속용 스마트 </a:t>
            </a:r>
            <a:r>
              <a:rPr lang="ko-KR" altLang="en-US" sz="1000" b="1" kern="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endParaRPr lang="ko-KR" altLang="en-US" sz="10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9" name="Text Box 357">
            <a:extLst>
              <a:ext uri="{FF2B5EF4-FFF2-40B4-BE49-F238E27FC236}">
                <a16:creationId xmlns:a16="http://schemas.microsoft.com/office/drawing/2014/main" xmlns="" id="{48773CDB-F1BC-4DC7-90DF-D1725273162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162462" y="2830083"/>
            <a:ext cx="1626664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  <a:lvl2pPr marL="742950" indent="-28575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2pPr>
            <a:lvl3pPr marL="11430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3pPr>
            <a:lvl4pPr marL="16002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4pPr>
            <a:lvl5pPr marL="20574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9pPr>
          </a:lstStyle>
          <a:p>
            <a:pPr algn="ctr" eaLnBrk="1" fontAlgn="ctr" latinLnBrk="0" hangingPunct="1"/>
            <a:r>
              <a:rPr kumimoji="1" lang="ko-KR" altLang="en-US" sz="11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시민신고  단속</a:t>
            </a:r>
            <a:r>
              <a:rPr kumimoji="1" lang="en-US" altLang="ko-KR" sz="11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1" lang="ko-KR" altLang="en-US" sz="11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시민신고 </a:t>
            </a:r>
            <a:r>
              <a:rPr kumimoji="1" lang="ko-KR" altLang="en-US" sz="1100" spc="-83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r>
              <a:rPr kumimoji="1" lang="en-US" altLang="ko-KR" sz="11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1" lang="ko-KR" altLang="en-US" sz="1100" spc="-83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50" name="꺾인 연결선 49"/>
          <p:cNvCxnSpPr>
            <a:cxnSpLocks/>
            <a:stCxn id="17" idx="3"/>
            <a:endCxn id="16" idx="1"/>
          </p:cNvCxnSpPr>
          <p:nvPr/>
        </p:nvCxnSpPr>
        <p:spPr>
          <a:xfrm flipV="1">
            <a:off x="5311822" y="3575638"/>
            <a:ext cx="482434" cy="1824692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50"/>
          <p:cNvCxnSpPr>
            <a:cxnSpLocks/>
            <a:stCxn id="26" idx="3"/>
            <a:endCxn id="16" idx="1"/>
          </p:cNvCxnSpPr>
          <p:nvPr/>
        </p:nvCxnSpPr>
        <p:spPr>
          <a:xfrm>
            <a:off x="5310451" y="2666027"/>
            <a:ext cx="483805" cy="909611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4184534" y="4880173"/>
            <a:ext cx="781698" cy="217564"/>
          </a:xfrm>
          <a:prstGeom prst="rect">
            <a:avLst/>
          </a:prstGeom>
        </p:spPr>
        <p:txBody>
          <a:bodyPr wrap="none" lIns="78300" tIns="39150" rIns="78300" bIns="3915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u-</a:t>
            </a:r>
            <a:r>
              <a:rPr lang="en-US" altLang="ko-KR" sz="90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SeoulNet</a:t>
            </a:r>
            <a:endParaRPr lang="ko-KR" altLang="en-US" sz="9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4331460" y="2107117"/>
            <a:ext cx="477063" cy="217564"/>
          </a:xfrm>
          <a:prstGeom prst="rect">
            <a:avLst/>
          </a:prstGeom>
        </p:spPr>
        <p:txBody>
          <a:bodyPr wrap="none" lIns="78300" tIns="39150" rIns="78300" bIns="39150">
            <a:spAutoFit/>
          </a:bodyPr>
          <a:lstStyle/>
          <a:p>
            <a:r>
              <a:rPr kumimoji="1" lang="ko-KR" altLang="en-US" sz="900" spc="-7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인터넷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56" name="꺾인 연결선 55"/>
          <p:cNvCxnSpPr>
            <a:cxnSpLocks/>
            <a:stCxn id="13" idx="3"/>
            <a:endCxn id="66" idx="1"/>
          </p:cNvCxnSpPr>
          <p:nvPr/>
        </p:nvCxnSpPr>
        <p:spPr>
          <a:xfrm flipV="1">
            <a:off x="11866550" y="2518322"/>
            <a:ext cx="918056" cy="2221447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246" descr="o2"/>
          <p:cNvSpPr>
            <a:spLocks noChangeArrowheads="1"/>
          </p:cNvSpPr>
          <p:nvPr/>
        </p:nvSpPr>
        <p:spPr bwMode="auto">
          <a:xfrm>
            <a:off x="12792797" y="4360294"/>
            <a:ext cx="1798468" cy="385220"/>
          </a:xfrm>
          <a:prstGeom prst="rect">
            <a:avLst/>
          </a:prstGeom>
          <a:solidFill>
            <a:srgbClr val="FFDDDD"/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2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자동차관리정보시스템</a:t>
            </a:r>
            <a:endParaRPr lang="en-US" altLang="ko-KR" sz="12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652855" latinLnBrk="0">
              <a:defRPr/>
            </a:pPr>
            <a:r>
              <a:rPr lang="en-US" altLang="ko-KR" sz="12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국토교통부</a:t>
            </a:r>
            <a:r>
              <a:rPr lang="en-US" altLang="ko-KR" sz="12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0" name="Rectangle 246" descr="o2"/>
          <p:cNvSpPr>
            <a:spLocks noChangeArrowheads="1"/>
          </p:cNvSpPr>
          <p:nvPr/>
        </p:nvSpPr>
        <p:spPr bwMode="auto">
          <a:xfrm>
            <a:off x="2111221" y="6907861"/>
            <a:ext cx="2886797" cy="385220"/>
          </a:xfrm>
          <a:prstGeom prst="rect">
            <a:avLst/>
          </a:prstGeom>
          <a:solidFill>
            <a:srgbClr val="FFDDDD"/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행정안전부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안전신문고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kern="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진행중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000" b="1" kern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1" name="Rectangle 246" descr="o2"/>
          <p:cNvSpPr>
            <a:spLocks noChangeArrowheads="1"/>
          </p:cNvSpPr>
          <p:nvPr/>
        </p:nvSpPr>
        <p:spPr bwMode="auto">
          <a:xfrm>
            <a:off x="2112277" y="6437281"/>
            <a:ext cx="2886797" cy="385220"/>
          </a:xfrm>
          <a:prstGeom prst="rect">
            <a:avLst/>
          </a:prstGeom>
          <a:solidFill>
            <a:srgbClr val="FFDDDD"/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응답소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스마트불편신고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연계 완료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000" b="1" kern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2" name="Text Box 357">
            <a:extLst>
              <a:ext uri="{FF2B5EF4-FFF2-40B4-BE49-F238E27FC236}">
                <a16:creationId xmlns:a16="http://schemas.microsoft.com/office/drawing/2014/main" xmlns="" id="{48773CDB-F1BC-4DC7-90DF-D1725273162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150962" y="6236094"/>
            <a:ext cx="944682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  <a:lvl2pPr marL="742950" indent="-28575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2pPr>
            <a:lvl3pPr marL="11430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3pPr>
            <a:lvl4pPr marL="16002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4pPr>
            <a:lvl5pPr marL="20574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9pPr>
          </a:lstStyle>
          <a:p>
            <a:pPr algn="ctr" eaLnBrk="1" fontAlgn="ctr" latinLnBrk="0" hangingPunct="1"/>
            <a:r>
              <a:rPr kumimoji="1" lang="ko-KR" altLang="en-US" sz="9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국가정보통신망</a:t>
            </a:r>
            <a:r>
              <a:rPr kumimoji="1" lang="en-US" altLang="ko-KR" sz="9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(API)</a:t>
            </a:r>
            <a:endParaRPr kumimoji="1" lang="ko-KR" altLang="en-US" sz="900" spc="-83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3" name="Rectangle 246" descr="o2">
            <a:extLst>
              <a:ext uri="{FF2B5EF4-FFF2-40B4-BE49-F238E27FC236}">
                <a16:creationId xmlns:a16="http://schemas.microsoft.com/office/drawing/2014/main" xmlns="" id="{F848CCE8-63DA-4C6D-A723-1ACC84AE7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5621" y="2726788"/>
            <a:ext cx="1848799" cy="1327427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6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84606" y="2307626"/>
            <a:ext cx="1877771" cy="4213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200" b="1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교통위반</a:t>
            </a:r>
            <a:endParaRPr lang="en-US" altLang="ko-KR" sz="1200" b="1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652855" latinLnBrk="0">
              <a:defRPr/>
            </a:pPr>
            <a:r>
              <a:rPr lang="ko-KR" altLang="en-US" sz="1200" b="1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관리시스템</a:t>
            </a:r>
          </a:p>
        </p:txBody>
      </p:sp>
      <p:cxnSp>
        <p:nvCxnSpPr>
          <p:cNvPr id="67" name="꺾인 연결선 161"/>
          <p:cNvCxnSpPr>
            <a:cxnSpLocks/>
            <a:stCxn id="59" idx="1"/>
            <a:endCxn id="13" idx="3"/>
          </p:cNvCxnSpPr>
          <p:nvPr/>
        </p:nvCxnSpPr>
        <p:spPr>
          <a:xfrm rot="10800000" flipV="1">
            <a:off x="11866551" y="4552903"/>
            <a:ext cx="926247" cy="186865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>
                <a:lumMod val="60000"/>
                <a:lumOff val="4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꺾인 연결선 65">
            <a:extLst>
              <a:ext uri="{FF2B5EF4-FFF2-40B4-BE49-F238E27FC236}">
                <a16:creationId xmlns:a16="http://schemas.microsoft.com/office/drawing/2014/main" xmlns="" id="{CD097C04-8A29-4391-BD85-09D6F51C0054}"/>
              </a:ext>
            </a:extLst>
          </p:cNvPr>
          <p:cNvCxnSpPr>
            <a:cxnSpLocks/>
            <a:stCxn id="16" idx="1"/>
            <a:endCxn id="12" idx="3"/>
          </p:cNvCxnSpPr>
          <p:nvPr/>
        </p:nvCxnSpPr>
        <p:spPr>
          <a:xfrm rot="10800000" flipV="1">
            <a:off x="5254102" y="3575637"/>
            <a:ext cx="540155" cy="3217543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246" descr="o2">
            <a:extLst>
              <a:ext uri="{FF2B5EF4-FFF2-40B4-BE49-F238E27FC236}">
                <a16:creationId xmlns:a16="http://schemas.microsoft.com/office/drawing/2014/main" xmlns="" id="{418A359C-A4D4-42ED-B7D3-3C9E92691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7765" y="2281606"/>
            <a:ext cx="1769993" cy="36722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단속구분</a:t>
            </a:r>
            <a:endParaRPr lang="en-US" altLang="ko-KR" sz="11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71" name="꺾인 연결선 70"/>
          <p:cNvCxnSpPr>
            <a:cxnSpLocks/>
            <a:stCxn id="80" idx="3"/>
            <a:endCxn id="16" idx="1"/>
          </p:cNvCxnSpPr>
          <p:nvPr/>
        </p:nvCxnSpPr>
        <p:spPr>
          <a:xfrm flipV="1">
            <a:off x="5308613" y="3575638"/>
            <a:ext cx="485643" cy="454659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246" descr="o2">
            <a:extLst>
              <a:ext uri="{FF2B5EF4-FFF2-40B4-BE49-F238E27FC236}">
                <a16:creationId xmlns:a16="http://schemas.microsoft.com/office/drawing/2014/main" xmlns="" id="{418A359C-A4D4-42ED-B7D3-3C9E92691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7765" y="4624756"/>
            <a:ext cx="1769993" cy="36722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단속 업무</a:t>
            </a:r>
            <a:endParaRPr lang="en-US" altLang="ko-KR" sz="11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278881" y="986784"/>
            <a:ext cx="14269611" cy="7969932"/>
          </a:xfrm>
          <a:prstGeom prst="rect">
            <a:avLst/>
          </a:prstGeom>
          <a:noFill/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AutoShape 9">
            <a:extLst>
              <a:ext uri="{FF2B5EF4-FFF2-40B4-BE49-F238E27FC236}">
                <a16:creationId xmlns:a16="http://schemas.microsoft.com/office/drawing/2014/main" xmlns="" id="{CF85A2ED-314E-4CE8-8942-18F88DCF1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7071" y="3482252"/>
            <a:ext cx="3491542" cy="1096090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1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0056" y="3699377"/>
            <a:ext cx="1301799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교통지도과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2" name="Rectangle 246" descr="o2">
            <a:extLst>
              <a:ext uri="{FF2B5EF4-FFF2-40B4-BE49-F238E27FC236}">
                <a16:creationId xmlns:a16="http://schemas.microsoft.com/office/drawing/2014/main" xmlns="" id="{181555AE-66F7-44D4-BBBA-DDC50FBA0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8041" y="4138359"/>
            <a:ext cx="1260713" cy="33040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개 자치구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3" name="LcShp 28" descr="어두운 상향 대각선">
            <a:extLst>
              <a:ext uri="{FF2B5EF4-FFF2-40B4-BE49-F238E27FC236}">
                <a16:creationId xmlns:a16="http://schemas.microsoft.com/office/drawing/2014/main" xmlns="" id="{C20FBBF7-33BE-46E8-B2A4-8D91D7763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076" y="3295051"/>
            <a:ext cx="1859587" cy="3249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이동형</a:t>
            </a:r>
            <a:r>
              <a:rPr kumimoji="1" lang="en-US" altLang="ko-KR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CCTV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4" name="Rectangle 246" descr="o2">
            <a:extLst>
              <a:ext uri="{FF2B5EF4-FFF2-40B4-BE49-F238E27FC236}">
                <a16:creationId xmlns:a16="http://schemas.microsoft.com/office/drawing/2014/main" xmlns="" id="{D6C4092C-B2B6-4D76-BA79-EED891C3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8629" y="4067932"/>
            <a:ext cx="1769993" cy="38706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모바일전자정부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지원센터 연계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5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8629" y="3715003"/>
            <a:ext cx="1785355" cy="3482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현장 단속용 스마트 </a:t>
            </a:r>
            <a:r>
              <a:rPr lang="ko-KR" altLang="en-US" sz="1000" b="1" kern="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endParaRPr lang="ko-KR" altLang="en-US" sz="10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4329622" y="3471387"/>
            <a:ext cx="477063" cy="217564"/>
          </a:xfrm>
          <a:prstGeom prst="rect">
            <a:avLst/>
          </a:prstGeom>
        </p:spPr>
        <p:txBody>
          <a:bodyPr wrap="none" lIns="78300" tIns="39150" rIns="78300" bIns="39150">
            <a:spAutoFit/>
          </a:bodyPr>
          <a:lstStyle/>
          <a:p>
            <a:r>
              <a:rPr kumimoji="1" lang="ko-KR" altLang="en-US" sz="900" spc="-7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인터넷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7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235" y="5096698"/>
            <a:ext cx="1301799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교통정보과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8" name="Rectangle 246" descr="o2">
            <a:extLst>
              <a:ext uri="{FF2B5EF4-FFF2-40B4-BE49-F238E27FC236}">
                <a16:creationId xmlns:a16="http://schemas.microsoft.com/office/drawing/2014/main" xmlns="" id="{181555AE-66F7-44D4-BBBA-DDC50FBA0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220" y="5535680"/>
            <a:ext cx="1260713" cy="33040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개 자치구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9149612" y="3113014"/>
            <a:ext cx="2426822" cy="1166616"/>
            <a:chOff x="5364628" y="5281842"/>
            <a:chExt cx="1740756" cy="1166616"/>
          </a:xfrm>
        </p:grpSpPr>
        <p:sp>
          <p:nvSpPr>
            <p:cNvPr id="24" name="Rectangle 246" descr="o2">
              <a:extLst>
                <a:ext uri="{FF2B5EF4-FFF2-40B4-BE49-F238E27FC236}">
                  <a16:creationId xmlns:a16="http://schemas.microsoft.com/office/drawing/2014/main" xmlns="" id="{D6C4092C-B2B6-4D76-BA79-EED891C31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628" y="5625993"/>
              <a:ext cx="1726528" cy="822465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/>
          </p:spPr>
          <p:txBody>
            <a:bodyPr lIns="78300" tIns="39150" rIns="78300" bIns="39150" rtlCol="0" anchor="t"/>
            <a:lstStyle/>
            <a:p>
              <a:pPr defTabSz="652855" latinLnBrk="0">
                <a:defRPr/>
              </a:pPr>
              <a:r>
                <a:rPr lang="ko-KR" altLang="en-US" sz="10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서울시 스마트불편신고 즉시부과 자료</a:t>
              </a:r>
              <a:endParaRPr lang="en-US" altLang="ko-KR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defRPr/>
              </a:pPr>
              <a:r>
                <a:rPr lang="en-US" altLang="ko-KR" sz="10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(7</a:t>
              </a:r>
              <a:r>
                <a:rPr lang="ko-KR" altLang="en-US" sz="1000" kern="0" dirty="0" err="1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대법규위반</a:t>
              </a:r>
              <a:r>
                <a:rPr lang="en-US" altLang="ko-KR" sz="10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en-US" altLang="ko-KR" sz="10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defRPr/>
              </a:pPr>
              <a:r>
                <a:rPr lang="ko-KR" altLang="en-US" sz="1000" kern="0" dirty="0" err="1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행안부</a:t>
              </a:r>
              <a:r>
                <a:rPr lang="ko-KR" altLang="en-US" sz="10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안전신문고 즉시부과 자료</a:t>
              </a:r>
              <a:endParaRPr lang="en-US" altLang="ko-KR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defRPr/>
              </a:pPr>
              <a:r>
                <a:rPr lang="en-US" altLang="ko-KR" sz="10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(4</a:t>
              </a:r>
              <a:r>
                <a:rPr lang="ko-KR" altLang="en-US" sz="10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 법규위반</a:t>
              </a:r>
              <a:r>
                <a:rPr lang="en-US" altLang="ko-KR" sz="10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en-US" altLang="ko-KR" sz="10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5" name="Rectangle 246" descr="o2">
              <a:extLst>
                <a:ext uri="{FF2B5EF4-FFF2-40B4-BE49-F238E27FC236}">
                  <a16:creationId xmlns:a16="http://schemas.microsoft.com/office/drawing/2014/main" xmlns="" id="{077082ED-518F-4D3E-8745-C827E51C7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632" y="5281842"/>
              <a:ext cx="1740752" cy="34825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78300" tIns="39150" rIns="78300" bIns="39150" rtlCol="0" anchor="ctr"/>
            <a:lstStyle/>
            <a:p>
              <a:pPr algn="ctr" defTabSz="652855" latinLnBrk="0">
                <a:defRPr/>
              </a:pPr>
              <a:r>
                <a:rPr lang="ko-KR" altLang="en-US" sz="11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시민신고 즉시 부과 대상</a:t>
              </a:r>
              <a:endParaRPr lang="ko-KR" altLang="en-US" sz="11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01" name="그룹 100"/>
          <p:cNvGrpSpPr/>
          <p:nvPr/>
        </p:nvGrpSpPr>
        <p:grpSpPr>
          <a:xfrm>
            <a:off x="5930851" y="5215399"/>
            <a:ext cx="5581776" cy="1846413"/>
            <a:chOff x="5364628" y="5281842"/>
            <a:chExt cx="1740756" cy="1846413"/>
          </a:xfrm>
        </p:grpSpPr>
        <p:sp>
          <p:nvSpPr>
            <p:cNvPr id="102" name="Rectangle 246" descr="o2">
              <a:extLst>
                <a:ext uri="{FF2B5EF4-FFF2-40B4-BE49-F238E27FC236}">
                  <a16:creationId xmlns:a16="http://schemas.microsoft.com/office/drawing/2014/main" xmlns="" id="{D6C4092C-B2B6-4D76-BA79-EED891C31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628" y="5625993"/>
              <a:ext cx="1726528" cy="1502262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/>
          </p:spPr>
          <p:txBody>
            <a:bodyPr lIns="78300" tIns="39150" rIns="78300" bIns="39150" rtlCol="0" anchor="t"/>
            <a:lstStyle/>
            <a:p>
              <a:pPr defTabSz="652855" latinLnBrk="0">
                <a:buFontTx/>
                <a:buChar char="-"/>
                <a:defRPr/>
              </a:pP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25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개 자치구 단속 정보 통합 운영 관리</a:t>
              </a:r>
              <a:endParaRPr lang="en-US" altLang="ko-KR" sz="12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buFontTx/>
                <a:buChar char="-"/>
                <a:defRPr/>
              </a:pP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단속 정보 대사 및 운영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자동차 번호인식시스템 연계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 defTabSz="652855" latinLnBrk="0">
                <a:buFontTx/>
                <a:buChar char="-"/>
                <a:defRPr/>
              </a:pP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단속 관리 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200" kern="0" dirty="0" err="1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주정차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/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민원 단속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제외차량관리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견인 업체 관리 등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 defTabSz="652855" latinLnBrk="0">
                <a:buFontTx/>
                <a:buChar char="-"/>
                <a:defRPr/>
              </a:pP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통계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자치구별 년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/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월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/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일 통계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민원 통계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위반 유형별 통계 등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 defTabSz="652855" latinLnBrk="0">
                <a:buFontTx/>
                <a:buChar char="-"/>
                <a:defRPr/>
              </a:pP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담당 업무별 업무 관리 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/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운영관리</a:t>
              </a:r>
              <a:endParaRPr lang="en-US" altLang="ko-KR" sz="12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buFontTx/>
                <a:buChar char="-"/>
                <a:defRPr/>
              </a:pP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과태료 부과 현황 관리</a:t>
              </a:r>
              <a:endParaRPr lang="en-US" altLang="ko-KR" sz="12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buFontTx/>
                <a:buChar char="-"/>
                <a:defRPr/>
              </a:pP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시민신고 단속 정보 관리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en-US" altLang="ko-KR" sz="12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3" name="Rectangle 246" descr="o2">
              <a:extLst>
                <a:ext uri="{FF2B5EF4-FFF2-40B4-BE49-F238E27FC236}">
                  <a16:creationId xmlns:a16="http://schemas.microsoft.com/office/drawing/2014/main" xmlns="" id="{077082ED-518F-4D3E-8745-C827E51C7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632" y="5281842"/>
              <a:ext cx="1740752" cy="34825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78300" tIns="39150" rIns="78300" bIns="39150" rtlCol="0" anchor="ctr"/>
            <a:lstStyle/>
            <a:p>
              <a:pPr algn="ctr" defTabSz="652855" latinLnBrk="0">
                <a:defRPr/>
              </a:pPr>
              <a:r>
                <a:rPr lang="ko-KR" altLang="en-US" sz="1100" b="1" kern="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불법주정차단속</a:t>
              </a:r>
              <a:r>
                <a:rPr lang="ko-KR" altLang="en-US" sz="11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업무</a:t>
              </a:r>
              <a:endParaRPr lang="ko-KR" altLang="en-US" sz="11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12" name="AutoShape 9"/>
          <p:cNvSpPr>
            <a:spLocks noChangeArrowheads="1"/>
          </p:cNvSpPr>
          <p:nvPr/>
        </p:nvSpPr>
        <p:spPr bwMode="auto">
          <a:xfrm>
            <a:off x="9464140" y="7813692"/>
            <a:ext cx="3491542" cy="1008531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13" name="LcShp 28" descr="어두운 상향 대각선">
            <a:extLst>
              <a:ext uri="{FF2B5EF4-FFF2-40B4-BE49-F238E27FC236}">
                <a16:creationId xmlns:a16="http://schemas.microsoft.com/office/drawing/2014/main" xmlns="" id="{5BC093AA-4F51-427B-932B-1D0813773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7799" y="7626492"/>
            <a:ext cx="2330249" cy="324962"/>
          </a:xfrm>
          <a:prstGeom prst="rect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통합 단속 민원서비스</a:t>
            </a:r>
            <a:r>
              <a:rPr kumimoji="1" lang="en-US" altLang="ko-KR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kumimoji="1" lang="ko-KR" altLang="en-US" sz="1200" kern="0" dirty="0" err="1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카텍스</a:t>
            </a:r>
            <a:r>
              <a:rPr kumimoji="1" lang="en-US" altLang="ko-KR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4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93095" y="8014326"/>
            <a:ext cx="3043242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 부과 관련 통합 서비스 제공</a:t>
            </a:r>
            <a:endParaRPr lang="ko-KR" altLang="en-US" sz="10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5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2274" y="8420117"/>
            <a:ext cx="3043242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위반 단속 관련 업무 처리 서비스 제공</a:t>
            </a:r>
            <a:endParaRPr lang="ko-KR" altLang="en-US" sz="10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16" name="꺾인 연결선 65">
            <a:extLst>
              <a:ext uri="{FF2B5EF4-FFF2-40B4-BE49-F238E27FC236}">
                <a16:creationId xmlns:a16="http://schemas.microsoft.com/office/drawing/2014/main" xmlns="" id="{7775089F-2475-4C8B-9CCE-250C54CDE69D}"/>
              </a:ext>
            </a:extLst>
          </p:cNvPr>
          <p:cNvCxnSpPr>
            <a:cxnSpLocks/>
            <a:endCxn id="112" idx="1"/>
          </p:cNvCxnSpPr>
          <p:nvPr/>
        </p:nvCxnSpPr>
        <p:spPr>
          <a:xfrm rot="16200000" flipH="1">
            <a:off x="8616204" y="7470022"/>
            <a:ext cx="991738" cy="704133"/>
          </a:xfrm>
          <a:prstGeom prst="bentConnector2">
            <a:avLst/>
          </a:prstGeom>
          <a:ln w="158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Line 5">
            <a:extLst>
              <a:ext uri="{FF2B5EF4-FFF2-40B4-BE49-F238E27FC236}">
                <a16:creationId xmlns="" xmlns:a16="http://schemas.microsoft.com/office/drawing/2014/main" id="{A2F652EC-E587-4FCF-A705-39D7938FFF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4745" y="2410432"/>
            <a:ext cx="38075" cy="4959852"/>
          </a:xfrm>
          <a:prstGeom prst="line">
            <a:avLst/>
          </a:prstGeom>
          <a:noFill/>
          <a:ln w="3175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0" name="Line 5">
            <a:extLst>
              <a:ext uri="{FF2B5EF4-FFF2-40B4-BE49-F238E27FC236}">
                <a16:creationId xmlns="" xmlns:a16="http://schemas.microsoft.com/office/drawing/2014/main" id="{B38448AD-FE21-4181-BDE7-228D2D696BDC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9551099" y="-1207039"/>
            <a:ext cx="0" cy="7236000"/>
          </a:xfrm>
          <a:prstGeom prst="line">
            <a:avLst/>
          </a:prstGeom>
          <a:noFill/>
          <a:ln w="3175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102" name="Group 110">
            <a:extLst>
              <a:ext uri="{FF2B5EF4-FFF2-40B4-BE49-F238E27FC236}">
                <a16:creationId xmlns="" xmlns:a16="http://schemas.microsoft.com/office/drawing/2014/main" id="{FF39E8A4-EB12-473B-9B61-815C81FFBE9C}"/>
              </a:ext>
            </a:extLst>
          </p:cNvPr>
          <p:cNvGraphicFramePr>
            <a:graphicFrameLocks noGrp="1"/>
          </p:cNvGraphicFramePr>
          <p:nvPr/>
        </p:nvGraphicFramePr>
        <p:xfrm>
          <a:off x="5932419" y="2587693"/>
          <a:ext cx="1048003" cy="1099602"/>
        </p:xfrm>
        <a:graphic>
          <a:graphicData uri="http://schemas.openxmlformats.org/drawingml/2006/table">
            <a:tbl>
              <a:tblPr/>
              <a:tblGrid>
                <a:gridCol w="10480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단속관리</a:t>
                      </a:r>
                    </a:p>
                  </a:txBody>
                  <a:tcPr marL="54000" marR="54000" marT="36009" marB="36009" anchor="ctr" horzOverflow="overflow">
                    <a:lnL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C5C5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주정차단속관리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54000" marR="54000" marT="36009" marB="36009" anchor="ctr" horzOverflow="overflow">
                    <a:lnL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민원단속관리</a:t>
                      </a:r>
                    </a:p>
                  </a:txBody>
                  <a:tcPr marL="54000" marR="54000" marT="36009" marB="36009" anchor="ctr" horzOverflow="overflow">
                    <a:lnL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단속제외 차량관리</a:t>
                      </a:r>
                    </a:p>
                  </a:txBody>
                  <a:tcPr marL="54000" marR="54000" marT="36009" marB="36009" anchor="ctr" horzOverflow="overflow">
                    <a:lnL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624297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견인업체관리</a:t>
                      </a:r>
                    </a:p>
                  </a:txBody>
                  <a:tcPr marL="54000" marR="54000" marT="36009" marB="36009" anchor="ctr" horzOverflow="overflow">
                    <a:lnL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60235000"/>
                  </a:ext>
                </a:extLst>
              </a:tr>
            </a:tbl>
          </a:graphicData>
        </a:graphic>
      </p:graphicFrame>
      <p:sp>
        <p:nvSpPr>
          <p:cNvPr id="104" name="Rectangle 99">
            <a:extLst>
              <a:ext uri="{FF2B5EF4-FFF2-40B4-BE49-F238E27FC236}">
                <a16:creationId xmlns="" xmlns:a16="http://schemas.microsoft.com/office/drawing/2014/main" id="{25B8FC60-997C-4DFB-850E-D03D42DFA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4965" y="2571057"/>
            <a:ext cx="207263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000" b="1" dirty="0" err="1">
                <a:ea typeface="맑은 고딕" pitchFamily="50" charset="-127"/>
              </a:rPr>
              <a:t>주정차단속관리</a:t>
            </a:r>
            <a:endParaRPr lang="ko-KR" altLang="en-US" sz="1000" b="1" dirty="0">
              <a:ea typeface="맑은 고딕" pitchFamily="50" charset="-127"/>
            </a:endParaRPr>
          </a:p>
        </p:txBody>
      </p:sp>
      <p:sp>
        <p:nvSpPr>
          <p:cNvPr id="105" name="Rectangle 100">
            <a:extLst>
              <a:ext uri="{FF2B5EF4-FFF2-40B4-BE49-F238E27FC236}">
                <a16:creationId xmlns="" xmlns:a16="http://schemas.microsoft.com/office/drawing/2014/main" id="{86D7E5F6-B0D7-4B31-8D0F-B7DA40A89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73175" y="2607570"/>
            <a:ext cx="396732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pAutoFit/>
          </a:bodyPr>
          <a:lstStyle/>
          <a:p>
            <a:pPr algn="r" eaLnBrk="0" hangingPunct="0"/>
            <a:r>
              <a:rPr lang="ko-KR" altLang="ko-KR" dirty="0">
                <a:solidFill>
                  <a:srgbClr val="808080"/>
                </a:solidFill>
                <a:ea typeface="맑은 고딕" pitchFamily="50" charset="-127"/>
              </a:rPr>
              <a:t>홈 &gt; </a:t>
            </a:r>
            <a:r>
              <a:rPr lang="ko-KR" altLang="en-US" dirty="0">
                <a:solidFill>
                  <a:srgbClr val="808080"/>
                </a:solidFill>
                <a:ea typeface="맑은 고딕" pitchFamily="50" charset="-127"/>
              </a:rPr>
              <a:t>단속관리 </a:t>
            </a:r>
            <a:r>
              <a:rPr lang="en-US" altLang="ko-KR" dirty="0">
                <a:solidFill>
                  <a:srgbClr val="808080"/>
                </a:solidFill>
                <a:ea typeface="맑은 고딕" pitchFamily="50" charset="-127"/>
              </a:rPr>
              <a:t>&gt; </a:t>
            </a:r>
            <a:r>
              <a:rPr lang="ko-KR" altLang="en-US" dirty="0" err="1">
                <a:solidFill>
                  <a:srgbClr val="808080"/>
                </a:solidFill>
                <a:ea typeface="맑은 고딕" pitchFamily="50" charset="-127"/>
              </a:rPr>
              <a:t>주정차단속관리</a:t>
            </a:r>
            <a:endParaRPr lang="ko-KR" altLang="en-US" dirty="0">
              <a:solidFill>
                <a:srgbClr val="808080"/>
              </a:solidFill>
              <a:ea typeface="맑은 고딕" pitchFamily="50" charset="-127"/>
            </a:endParaRPr>
          </a:p>
        </p:txBody>
      </p:sp>
      <p:sp>
        <p:nvSpPr>
          <p:cNvPr id="106" name="Line 101">
            <a:extLst>
              <a:ext uri="{FF2B5EF4-FFF2-40B4-BE49-F238E27FC236}">
                <a16:creationId xmlns="" xmlns:a16="http://schemas.microsoft.com/office/drawing/2014/main" id="{9DCF0CD5-7F61-4BDC-86CF-1DCEC91190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15266" y="2858395"/>
            <a:ext cx="605314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07" name="Group 102">
            <a:extLst>
              <a:ext uri="{FF2B5EF4-FFF2-40B4-BE49-F238E27FC236}">
                <a16:creationId xmlns="" xmlns:a16="http://schemas.microsoft.com/office/drawing/2014/main" id="{4642C426-3561-452E-B01A-F1B4A8AB851E}"/>
              </a:ext>
            </a:extLst>
          </p:cNvPr>
          <p:cNvGrpSpPr>
            <a:grpSpLocks/>
          </p:cNvGrpSpPr>
          <p:nvPr/>
        </p:nvGrpSpPr>
        <p:grpSpPr bwMode="auto">
          <a:xfrm>
            <a:off x="7139979" y="2607570"/>
            <a:ext cx="201003" cy="177800"/>
            <a:chOff x="1068" y="1038"/>
            <a:chExt cx="122" cy="112"/>
          </a:xfrm>
        </p:grpSpPr>
        <p:sp>
          <p:nvSpPr>
            <p:cNvPr id="108" name="AutoShape 103">
              <a:extLst>
                <a:ext uri="{FF2B5EF4-FFF2-40B4-BE49-F238E27FC236}">
                  <a16:creationId xmlns="" xmlns:a16="http://schemas.microsoft.com/office/drawing/2014/main" id="{B3E94D7A-9117-44C1-9951-C09C1B8644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8" y="1042"/>
              <a:ext cx="121" cy="108"/>
            </a:xfrm>
            <a:prstGeom prst="rtTriangle">
              <a:avLst/>
            </a:prstGeom>
            <a:solidFill>
              <a:srgbClr val="3399FF">
                <a:alpha val="8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sz="2400">
                <a:latin typeface="굴림" charset="-127"/>
              </a:endParaRPr>
            </a:p>
          </p:txBody>
        </p:sp>
        <p:sp>
          <p:nvSpPr>
            <p:cNvPr id="109" name="AutoShape 104">
              <a:extLst>
                <a:ext uri="{FF2B5EF4-FFF2-40B4-BE49-F238E27FC236}">
                  <a16:creationId xmlns="" xmlns:a16="http://schemas.microsoft.com/office/drawing/2014/main" id="{CD60B6B6-5D95-43FA-BBEA-68710378FFB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069" y="1038"/>
              <a:ext cx="121" cy="98"/>
            </a:xfrm>
            <a:prstGeom prst="rtTriangle">
              <a:avLst/>
            </a:prstGeom>
            <a:solidFill>
              <a:srgbClr val="008000">
                <a:alpha val="79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ko-KR" altLang="en-US" sz="2400">
                <a:latin typeface="굴림" charset="-127"/>
              </a:endParaRPr>
            </a:p>
          </p:txBody>
        </p:sp>
      </p:grpSp>
      <p:graphicFrame>
        <p:nvGraphicFramePr>
          <p:cNvPr id="110" name="표 109">
            <a:extLst>
              <a:ext uri="{FF2B5EF4-FFF2-40B4-BE49-F238E27FC236}">
                <a16:creationId xmlns="" xmlns:a16="http://schemas.microsoft.com/office/drawing/2014/main" id="{85531F40-A323-4A20-A139-3D29513DB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28499944"/>
              </p:ext>
            </p:extLst>
          </p:nvPr>
        </p:nvGraphicFramePr>
        <p:xfrm>
          <a:off x="9445601" y="3649450"/>
          <a:ext cx="3740609" cy="3245034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33584">
                  <a:extLst>
                    <a:ext uri="{9D8B030D-6E8A-4147-A177-3AD203B41FA5}">
                      <a16:colId xmlns="" xmlns:a16="http://schemas.microsoft.com/office/drawing/2014/main" val="3688420349"/>
                    </a:ext>
                  </a:extLst>
                </a:gridCol>
                <a:gridCol w="3637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83042">
                  <a:extLst>
                    <a:ext uri="{9D8B030D-6E8A-4147-A177-3AD203B41FA5}">
                      <a16:colId xmlns="" xmlns:a16="http://schemas.microsoft.com/office/drawing/2014/main" val="1258493553"/>
                    </a:ext>
                  </a:extLst>
                </a:gridCol>
                <a:gridCol w="609969">
                  <a:extLst>
                    <a:ext uri="{9D8B030D-6E8A-4147-A177-3AD203B41FA5}">
                      <a16:colId xmlns="" xmlns:a16="http://schemas.microsoft.com/office/drawing/2014/main" val="3248426907"/>
                    </a:ext>
                  </a:extLst>
                </a:gridCol>
                <a:gridCol w="567508">
                  <a:extLst>
                    <a:ext uri="{9D8B030D-6E8A-4147-A177-3AD203B41FA5}">
                      <a16:colId xmlns="" xmlns:a16="http://schemas.microsoft.com/office/drawing/2014/main" val="1416924752"/>
                    </a:ext>
                  </a:extLst>
                </a:gridCol>
                <a:gridCol w="445570">
                  <a:extLst>
                    <a:ext uri="{9D8B030D-6E8A-4147-A177-3AD203B41FA5}">
                      <a16:colId xmlns="" xmlns:a16="http://schemas.microsoft.com/office/drawing/2014/main" val="1950286481"/>
                    </a:ext>
                  </a:extLst>
                </a:gridCol>
                <a:gridCol w="4857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51398">
                  <a:extLst>
                    <a:ext uri="{9D8B030D-6E8A-4147-A177-3AD203B41FA5}">
                      <a16:colId xmlns="" xmlns:a16="http://schemas.microsoft.com/office/drawing/2014/main" val="125755759"/>
                    </a:ext>
                  </a:extLst>
                </a:gridCol>
              </a:tblGrid>
              <a:tr h="29077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b="1" dirty="0">
                          <a:latin typeface="맑은 고딕" pitchFamily="50" charset="-127"/>
                          <a:ea typeface="맑은 고딕" pitchFamily="50" charset="-127"/>
                        </a:rPr>
                        <a:t>No</a:t>
                      </a:r>
                      <a:endParaRPr lang="ko-KR" altLang="en-US" sz="8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atin typeface="맑은 고딕" pitchFamily="50" charset="-127"/>
                          <a:ea typeface="맑은 고딕" pitchFamily="50" charset="-127"/>
                        </a:rPr>
                        <a:t>소속</a:t>
                      </a:r>
                    </a:p>
                  </a:txBody>
                  <a:tcPr marL="49860" marR="49860" marT="24930" marB="249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atin typeface="맑은 고딕" pitchFamily="50" charset="-127"/>
                          <a:ea typeface="맑은 고딕" pitchFamily="50" charset="-127"/>
                        </a:rPr>
                        <a:t>유형</a:t>
                      </a:r>
                    </a:p>
                  </a:txBody>
                  <a:tcPr marL="49860" marR="49860" marT="24930" marB="249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atin typeface="맑은 고딕" pitchFamily="50" charset="-127"/>
                          <a:ea typeface="맑은 고딕" pitchFamily="50" charset="-127"/>
                        </a:rPr>
                        <a:t>단속지점</a:t>
                      </a:r>
                      <a:r>
                        <a:rPr lang="en-US" altLang="ko-KR" sz="800" b="1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800" b="1" dirty="0">
                          <a:latin typeface="맑은 고딕" pitchFamily="50" charset="-127"/>
                          <a:ea typeface="맑은 고딕" pitchFamily="50" charset="-127"/>
                        </a:rPr>
                        <a:t>주소</a:t>
                      </a:r>
                      <a:r>
                        <a:rPr lang="en-US" altLang="ko-KR" sz="800" b="1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8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9860" marR="49860" marT="24930" marB="249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atin typeface="맑은 고딕" pitchFamily="50" charset="-127"/>
                          <a:ea typeface="맑은 고딕" pitchFamily="50" charset="-127"/>
                        </a:rPr>
                        <a:t>차량번호</a:t>
                      </a:r>
                    </a:p>
                  </a:txBody>
                  <a:tcPr marL="49860" marR="49860" marT="24930" marB="249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atin typeface="맑은 고딕" pitchFamily="50" charset="-127"/>
                          <a:ea typeface="맑은 고딕" pitchFamily="50" charset="-127"/>
                        </a:rPr>
                        <a:t>보기</a:t>
                      </a:r>
                    </a:p>
                  </a:txBody>
                  <a:tcPr marL="49860" marR="49860" marT="24930" marB="249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atin typeface="맑은 고딕" pitchFamily="50" charset="-127"/>
                          <a:ea typeface="맑은 고딕" pitchFamily="50" charset="-127"/>
                        </a:rPr>
                        <a:t>스티커번호</a:t>
                      </a:r>
                    </a:p>
                  </a:txBody>
                  <a:tcPr marL="49860" marR="49860" marT="24930" marB="249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atin typeface="맑은 고딕" pitchFamily="50" charset="-127"/>
                          <a:ea typeface="맑은 고딕" pitchFamily="50" charset="-127"/>
                        </a:rPr>
                        <a:t>단속일시</a:t>
                      </a:r>
                    </a:p>
                  </a:txBody>
                  <a:tcPr marL="49860" marR="49860" marT="24930" marB="249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792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rgbClr val="4B4B4B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1296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용산구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도보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이태원로</a:t>
                      </a: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길 </a:t>
                      </a: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16-4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55</a:t>
                      </a: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보</a:t>
                      </a: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1337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014146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2019-09-03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14:44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792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rgbClr val="4B4B4B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종로구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도보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kern="120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자하문로</a:t>
                      </a:r>
                      <a:r>
                        <a:rPr lang="en-US" altLang="ko-KR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36</a:t>
                      </a:r>
                      <a:r>
                        <a:rPr lang="ko-KR" altLang="en-US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길 </a:t>
                      </a:r>
                      <a:r>
                        <a:rPr lang="en-US" altLang="ko-KR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16-14</a:t>
                      </a:r>
                      <a:endParaRPr lang="ko-KR" altLang="en-US" sz="800" u="none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u="non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26</a:t>
                      </a:r>
                      <a:r>
                        <a:rPr lang="ko-KR" altLang="en-US" sz="800" b="1" u="non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나</a:t>
                      </a:r>
                      <a:r>
                        <a:rPr lang="en-US" altLang="ko-KR" sz="800" b="1" u="non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7479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u="non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1" u="non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중복</a:t>
                      </a:r>
                      <a:r>
                        <a:rPr lang="en-US" altLang="ko-KR" sz="800" b="1" u="non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800" b="1" u="none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5-197772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2019-09-03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14:43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792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rgbClr val="4B4B4B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강남지역대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도보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개포로</a:t>
                      </a:r>
                      <a:r>
                        <a:rPr lang="en-US" altLang="ko-KR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88</a:t>
                      </a:r>
                      <a:r>
                        <a:rPr lang="ko-KR" altLang="en-US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길 </a:t>
                      </a:r>
                      <a:r>
                        <a:rPr lang="en-US" altLang="ko-KR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endParaRPr lang="ko-KR" altLang="en-US" sz="800" u="none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46</a:t>
                      </a: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호</a:t>
                      </a: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3382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1-232416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2019-09-03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14:41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29533749"/>
                  </a:ext>
                </a:extLst>
              </a:tr>
              <a:tr h="32792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rgbClr val="4B4B4B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동대문구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고정형</a:t>
                      </a: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CCTV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kern="120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수색로</a:t>
                      </a:r>
                      <a:r>
                        <a:rPr lang="ko-KR" altLang="en-US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 모래내시장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87</a:t>
                      </a: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다</a:t>
                      </a: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8959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2019-09-03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14:41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19928325"/>
                  </a:ext>
                </a:extLst>
              </a:tr>
              <a:tr h="32792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rgbClr val="4B4B4B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종로구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이동형</a:t>
                      </a: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CCTV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kern="120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자하문로</a:t>
                      </a:r>
                      <a:r>
                        <a:rPr lang="en-US" altLang="ko-KR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36</a:t>
                      </a:r>
                      <a:r>
                        <a:rPr lang="ko-KR" altLang="en-US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길 </a:t>
                      </a:r>
                      <a:r>
                        <a:rPr lang="en-US" altLang="ko-KR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16-14</a:t>
                      </a:r>
                      <a:endParaRPr lang="ko-KR" altLang="en-US" sz="800" u="none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도</a:t>
                      </a: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2382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2019-09-03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14:39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27478856"/>
                  </a:ext>
                </a:extLst>
              </a:tr>
              <a:tr h="32792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rgbClr val="4B4B4B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용산구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도보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이태원로</a:t>
                      </a:r>
                      <a:r>
                        <a:rPr lang="en-US" altLang="ko-KR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54</a:t>
                      </a:r>
                      <a:r>
                        <a:rPr lang="ko-KR" altLang="en-US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길 </a:t>
                      </a:r>
                      <a:r>
                        <a:rPr lang="en-US" altLang="ko-KR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16-4</a:t>
                      </a:r>
                      <a:endParaRPr lang="ko-KR" altLang="en-US" sz="800" u="none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55</a:t>
                      </a: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보</a:t>
                      </a: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1337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014146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2019-09-03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14:44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28765367"/>
                  </a:ext>
                </a:extLst>
              </a:tr>
              <a:tr h="32792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rgbClr val="4B4B4B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종로구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도보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kern="120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자하문로</a:t>
                      </a:r>
                      <a:r>
                        <a:rPr lang="en-US" altLang="ko-KR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36</a:t>
                      </a:r>
                      <a:r>
                        <a:rPr lang="ko-KR" altLang="en-US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길 </a:t>
                      </a:r>
                      <a:r>
                        <a:rPr lang="en-US" altLang="ko-KR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16-14</a:t>
                      </a:r>
                      <a:endParaRPr lang="ko-KR" altLang="en-US" sz="800" u="none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u="none" kern="120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26</a:t>
                      </a:r>
                      <a:r>
                        <a:rPr lang="ko-KR" altLang="en-US" sz="800" b="1" u="none" kern="120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나</a:t>
                      </a:r>
                      <a:r>
                        <a:rPr lang="en-US" altLang="ko-KR" sz="800" b="1" u="none" kern="120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7479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u="non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1" u="non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중복</a:t>
                      </a:r>
                      <a:r>
                        <a:rPr lang="en-US" altLang="ko-KR" sz="800" b="1" u="non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800" b="1" u="none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5-197772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2019-09-03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14:43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35214559"/>
                  </a:ext>
                </a:extLst>
              </a:tr>
              <a:tr h="32792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rgbClr val="4B4B4B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강남지역대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고정형</a:t>
                      </a: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CCTV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kern="120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수색로</a:t>
                      </a:r>
                      <a:r>
                        <a:rPr lang="ko-KR" altLang="en-US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 모래내시장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46</a:t>
                      </a: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호</a:t>
                      </a: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3382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2019-09-03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14:41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22568160"/>
                  </a:ext>
                </a:extLst>
              </a:tr>
              <a:tr h="32792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rgbClr val="4B4B4B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동대문구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이동형</a:t>
                      </a: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CCTV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천호대로</a:t>
                      </a:r>
                      <a:r>
                        <a:rPr lang="en-US" altLang="ko-KR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77</a:t>
                      </a:r>
                      <a:r>
                        <a:rPr lang="ko-KR" altLang="en-US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가길 </a:t>
                      </a:r>
                      <a:r>
                        <a:rPr lang="en-US" altLang="ko-KR" sz="800" u="non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  <a:cs typeface="+mn-cs"/>
                        </a:rPr>
                        <a:t>32</a:t>
                      </a:r>
                      <a:endParaRPr lang="ko-KR" altLang="en-US" sz="800" u="none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87</a:t>
                      </a:r>
                      <a:r>
                        <a:rPr lang="ko-KR" altLang="en-US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다</a:t>
                      </a: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8959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800" u="none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2019-09-03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14:41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03062825"/>
                  </a:ext>
                </a:extLst>
              </a:tr>
            </a:tbl>
          </a:graphicData>
        </a:graphic>
      </p:graphicFrame>
      <p:sp>
        <p:nvSpPr>
          <p:cNvPr id="111" name="TextBox 110">
            <a:extLst>
              <a:ext uri="{FF2B5EF4-FFF2-40B4-BE49-F238E27FC236}">
                <a16:creationId xmlns="" xmlns:a16="http://schemas.microsoft.com/office/drawing/2014/main" id="{169290B0-D1E5-4BFE-B482-5EE42388B35F}"/>
              </a:ext>
            </a:extLst>
          </p:cNvPr>
          <p:cNvSpPr txBox="1"/>
          <p:nvPr/>
        </p:nvSpPr>
        <p:spPr>
          <a:xfrm>
            <a:off x="7089068" y="3229811"/>
            <a:ext cx="922694" cy="153888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단속 검색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="" xmlns:a16="http://schemas.microsoft.com/office/drawing/2014/main" id="{E834D9D8-2F3A-43AB-8B0E-E6FD06E97E1B}"/>
              </a:ext>
            </a:extLst>
          </p:cNvPr>
          <p:cNvSpPr txBox="1"/>
          <p:nvPr/>
        </p:nvSpPr>
        <p:spPr>
          <a:xfrm>
            <a:off x="9454771" y="3242473"/>
            <a:ext cx="1128179" cy="153888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단속 리스트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13" name="표 112">
            <a:extLst>
              <a:ext uri="{FF2B5EF4-FFF2-40B4-BE49-F238E27FC236}">
                <a16:creationId xmlns="" xmlns:a16="http://schemas.microsoft.com/office/drawing/2014/main" id="{453DEFF2-874D-49E4-9437-E6C081761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236223"/>
              </p:ext>
            </p:extLst>
          </p:nvPr>
        </p:nvGraphicFramePr>
        <p:xfrm>
          <a:off x="9970433" y="7152720"/>
          <a:ext cx="2539748" cy="19389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116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86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67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67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679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679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5679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5679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5679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56796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156796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156796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32192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30933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</a:tblGrid>
              <a:tr h="1938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처음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이전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5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9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10</a:t>
                      </a:r>
                      <a:endParaRPr lang="ko-KR" altLang="en-US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다음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마지막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5" name="표 114">
            <a:extLst>
              <a:ext uri="{FF2B5EF4-FFF2-40B4-BE49-F238E27FC236}">
                <a16:creationId xmlns="" xmlns:a16="http://schemas.microsoft.com/office/drawing/2014/main" id="{47F8BE92-754C-4B5C-B444-890B04090D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70330431"/>
              </p:ext>
            </p:extLst>
          </p:nvPr>
        </p:nvGraphicFramePr>
        <p:xfrm>
          <a:off x="7102158" y="2939250"/>
          <a:ext cx="8244335" cy="21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88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48867">
                  <a:extLst>
                    <a:ext uri="{9D8B030D-6E8A-4147-A177-3AD203B41FA5}">
                      <a16:colId xmlns="" xmlns:a16="http://schemas.microsoft.com/office/drawing/2014/main" val="4128841604"/>
                    </a:ext>
                  </a:extLst>
                </a:gridCol>
                <a:gridCol w="164886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8867">
                  <a:extLst>
                    <a:ext uri="{9D8B030D-6E8A-4147-A177-3AD203B41FA5}">
                      <a16:colId xmlns="" xmlns:a16="http://schemas.microsoft.com/office/drawing/2014/main" val="1154393071"/>
                    </a:ext>
                  </a:extLst>
                </a:gridCol>
                <a:gridCol w="1648867">
                  <a:extLst>
                    <a:ext uri="{9D8B030D-6E8A-4147-A177-3AD203B41FA5}">
                      <a16:colId xmlns="" xmlns:a16="http://schemas.microsoft.com/office/drawing/2014/main" val="1623538807"/>
                    </a:ext>
                  </a:extLst>
                </a:gridCol>
              </a:tblGrid>
              <a:tr h="2085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대기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미확정</a:t>
                      </a:r>
                      <a:endParaRPr lang="en-US" altLang="ko-KR" sz="8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확정</a:t>
                      </a:r>
                      <a:endParaRPr lang="en-US" altLang="ko-KR" sz="8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서손</a:t>
                      </a:r>
                      <a:r>
                        <a:rPr lang="en-US" altLang="ko-KR" sz="800" b="1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b="1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계도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과태료부과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5" name="직사각형 124">
            <a:extLst>
              <a:ext uri="{FF2B5EF4-FFF2-40B4-BE49-F238E27FC236}">
                <a16:creationId xmlns="" xmlns:a16="http://schemas.microsoft.com/office/drawing/2014/main" id="{EC8A0ED2-E4B9-4737-AB4F-3CA673634825}"/>
              </a:ext>
            </a:extLst>
          </p:cNvPr>
          <p:cNvSpPr/>
          <p:nvPr/>
        </p:nvSpPr>
        <p:spPr>
          <a:xfrm>
            <a:off x="7071866" y="3658163"/>
            <a:ext cx="2304000" cy="273151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                               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="" xmlns:a16="http://schemas.microsoft.com/office/drawing/2014/main" id="{AE1F9999-21B6-4C6C-8F9A-5F10EDF6504C}"/>
              </a:ext>
            </a:extLst>
          </p:cNvPr>
          <p:cNvSpPr txBox="1"/>
          <p:nvPr/>
        </p:nvSpPr>
        <p:spPr>
          <a:xfrm>
            <a:off x="7090367" y="3799600"/>
            <a:ext cx="6617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맑은 고딕" pitchFamily="50" charset="-127"/>
                <a:ea typeface="굴림" charset="-127"/>
                <a:cs typeface="+mn-cs"/>
              </a:rPr>
              <a:t>소속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="" xmlns:a16="http://schemas.microsoft.com/office/drawing/2014/main" id="{021210DF-A76D-445A-9394-36D9B5F03EC2}"/>
              </a:ext>
            </a:extLst>
          </p:cNvPr>
          <p:cNvSpPr txBox="1"/>
          <p:nvPr/>
        </p:nvSpPr>
        <p:spPr>
          <a:xfrm>
            <a:off x="7090367" y="4532592"/>
            <a:ext cx="6456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맑은 고딕" pitchFamily="50" charset="-127"/>
                <a:ea typeface="굴림" charset="-127"/>
                <a:cs typeface="+mn-cs"/>
              </a:rPr>
              <a:t>단속유형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="" xmlns:a16="http://schemas.microsoft.com/office/drawing/2014/main" id="{CCA0E114-E958-42C6-8C18-AE3E50135B9B}"/>
              </a:ext>
            </a:extLst>
          </p:cNvPr>
          <p:cNvSpPr txBox="1"/>
          <p:nvPr/>
        </p:nvSpPr>
        <p:spPr>
          <a:xfrm>
            <a:off x="7090367" y="5265584"/>
            <a:ext cx="6456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맑은 고딕" pitchFamily="50" charset="-127"/>
                <a:ea typeface="굴림" charset="-127"/>
                <a:cs typeface="+mn-cs"/>
              </a:rPr>
              <a:t>차량번호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="" xmlns:a16="http://schemas.microsoft.com/office/drawing/2014/main" id="{854E8ABF-2A2D-4016-AEC0-5D87EF7D1D1B}"/>
              </a:ext>
            </a:extLst>
          </p:cNvPr>
          <p:cNvSpPr txBox="1"/>
          <p:nvPr/>
        </p:nvSpPr>
        <p:spPr>
          <a:xfrm>
            <a:off x="7090367" y="5632080"/>
            <a:ext cx="7652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맑은 고딕" pitchFamily="50" charset="-127"/>
                <a:ea typeface="굴림" charset="-127"/>
                <a:cs typeface="+mn-cs"/>
              </a:rPr>
              <a:t>스티커번호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="" xmlns:a16="http://schemas.microsoft.com/office/drawing/2014/main" id="{1CD96347-9D07-4F75-BBDA-5BCE452391F0}"/>
              </a:ext>
            </a:extLst>
          </p:cNvPr>
          <p:cNvSpPr txBox="1"/>
          <p:nvPr/>
        </p:nvSpPr>
        <p:spPr>
          <a:xfrm>
            <a:off x="7083535" y="4899088"/>
            <a:ext cx="6456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맑은 고딕" pitchFamily="50" charset="-127"/>
                <a:ea typeface="굴림" charset="-127"/>
                <a:cs typeface="+mn-cs"/>
              </a:rPr>
              <a:t>단속지점</a:t>
            </a:r>
          </a:p>
        </p:txBody>
      </p:sp>
      <p:sp>
        <p:nvSpPr>
          <p:cNvPr id="132" name="직사각형 131">
            <a:extLst>
              <a:ext uri="{FF2B5EF4-FFF2-40B4-BE49-F238E27FC236}">
                <a16:creationId xmlns="" xmlns:a16="http://schemas.microsoft.com/office/drawing/2014/main" id="{08DE9309-1F88-4B52-A633-DE0E99A653D1}"/>
              </a:ext>
            </a:extLst>
          </p:cNvPr>
          <p:cNvSpPr/>
          <p:nvPr/>
        </p:nvSpPr>
        <p:spPr>
          <a:xfrm>
            <a:off x="7756465" y="3794494"/>
            <a:ext cx="1440000" cy="20865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전체                            ▼</a:t>
            </a:r>
            <a:endParaRPr kumimoji="1" lang="en-US" altLang="ko-K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3" name="직사각형 132">
            <a:extLst>
              <a:ext uri="{FF2B5EF4-FFF2-40B4-BE49-F238E27FC236}">
                <a16:creationId xmlns="" xmlns:a16="http://schemas.microsoft.com/office/drawing/2014/main" id="{B15D0E34-95E6-49C6-8374-85BC2B6B604B}"/>
              </a:ext>
            </a:extLst>
          </p:cNvPr>
          <p:cNvSpPr/>
          <p:nvPr/>
        </p:nvSpPr>
        <p:spPr>
          <a:xfrm>
            <a:off x="7756465" y="5267690"/>
            <a:ext cx="1440000" cy="216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5" name="직사각형 134">
            <a:extLst>
              <a:ext uri="{FF2B5EF4-FFF2-40B4-BE49-F238E27FC236}">
                <a16:creationId xmlns="" xmlns:a16="http://schemas.microsoft.com/office/drawing/2014/main" id="{BFD5584F-0F25-4E4C-A770-BFC10C92EA56}"/>
              </a:ext>
            </a:extLst>
          </p:cNvPr>
          <p:cNvSpPr/>
          <p:nvPr/>
        </p:nvSpPr>
        <p:spPr>
          <a:xfrm>
            <a:off x="7752140" y="4195346"/>
            <a:ext cx="525537" cy="20865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36" name="Picture 351">
            <a:extLst>
              <a:ext uri="{FF2B5EF4-FFF2-40B4-BE49-F238E27FC236}">
                <a16:creationId xmlns="" xmlns:a16="http://schemas.microsoft.com/office/drawing/2014/main" id="{3265CA90-E46A-4CE8-A8D6-F66B3CB654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0161" t="10170" b="13150"/>
          <a:stretch/>
        </p:blipFill>
        <p:spPr bwMode="auto">
          <a:xfrm>
            <a:off x="8304018" y="4225165"/>
            <a:ext cx="145551" cy="185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" name="직사각형 136">
            <a:extLst>
              <a:ext uri="{FF2B5EF4-FFF2-40B4-BE49-F238E27FC236}">
                <a16:creationId xmlns="" xmlns:a16="http://schemas.microsoft.com/office/drawing/2014/main" id="{909472CA-7551-4F1B-AAAF-9BC2BA9A2B7D}"/>
              </a:ext>
            </a:extLst>
          </p:cNvPr>
          <p:cNvSpPr/>
          <p:nvPr/>
        </p:nvSpPr>
        <p:spPr>
          <a:xfrm>
            <a:off x="8572633" y="4195345"/>
            <a:ext cx="507550" cy="21544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38" name="Picture 351">
            <a:extLst>
              <a:ext uri="{FF2B5EF4-FFF2-40B4-BE49-F238E27FC236}">
                <a16:creationId xmlns="" xmlns:a16="http://schemas.microsoft.com/office/drawing/2014/main" id="{7ED966B7-A497-4FCC-BCA6-3C0F754B28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0161" t="10170" b="13150"/>
          <a:stretch/>
        </p:blipFill>
        <p:spPr bwMode="auto">
          <a:xfrm>
            <a:off x="9120978" y="4225165"/>
            <a:ext cx="145551" cy="185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" name="직사각형 138">
            <a:extLst>
              <a:ext uri="{FF2B5EF4-FFF2-40B4-BE49-F238E27FC236}">
                <a16:creationId xmlns="" xmlns:a16="http://schemas.microsoft.com/office/drawing/2014/main" id="{86060091-0928-4C53-A8C9-A936E771B5F7}"/>
              </a:ext>
            </a:extLst>
          </p:cNvPr>
          <p:cNvSpPr/>
          <p:nvPr/>
        </p:nvSpPr>
        <p:spPr>
          <a:xfrm>
            <a:off x="8393965" y="4191949"/>
            <a:ext cx="223080" cy="215443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123983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~</a:t>
            </a:r>
            <a:endParaRPr kumimoji="1" lang="ko-KR" alt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="" xmlns:a16="http://schemas.microsoft.com/office/drawing/2014/main" id="{D172FF0A-960A-4E54-9EAD-D5A077E98783}"/>
              </a:ext>
            </a:extLst>
          </p:cNvPr>
          <p:cNvSpPr/>
          <p:nvPr/>
        </p:nvSpPr>
        <p:spPr>
          <a:xfrm>
            <a:off x="7756465" y="4530734"/>
            <a:ext cx="1440000" cy="20865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전체                            ▼</a:t>
            </a:r>
            <a:endParaRPr kumimoji="1" lang="en-US" altLang="ko-K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1" name="직사각형 140">
            <a:extLst>
              <a:ext uri="{FF2B5EF4-FFF2-40B4-BE49-F238E27FC236}">
                <a16:creationId xmlns="" xmlns:a16="http://schemas.microsoft.com/office/drawing/2014/main" id="{35EA7C54-495D-4285-AB62-4D3F4C72CF42}"/>
              </a:ext>
            </a:extLst>
          </p:cNvPr>
          <p:cNvSpPr/>
          <p:nvPr/>
        </p:nvSpPr>
        <p:spPr>
          <a:xfrm>
            <a:off x="7756465" y="5623622"/>
            <a:ext cx="1440000" cy="216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2" name="직사각형 141">
            <a:extLst>
              <a:ext uri="{FF2B5EF4-FFF2-40B4-BE49-F238E27FC236}">
                <a16:creationId xmlns="" xmlns:a16="http://schemas.microsoft.com/office/drawing/2014/main" id="{DA134A1D-14A9-46AF-B895-4E8B00998B91}"/>
              </a:ext>
            </a:extLst>
          </p:cNvPr>
          <p:cNvSpPr/>
          <p:nvPr/>
        </p:nvSpPr>
        <p:spPr>
          <a:xfrm>
            <a:off x="7749633" y="4898936"/>
            <a:ext cx="1440000" cy="216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="" xmlns:a16="http://schemas.microsoft.com/office/drawing/2014/main" id="{FD58B93B-2E92-4AA4-B2D3-8342235251C8}"/>
              </a:ext>
            </a:extLst>
          </p:cNvPr>
          <p:cNvSpPr/>
          <p:nvPr/>
        </p:nvSpPr>
        <p:spPr>
          <a:xfrm>
            <a:off x="8234488" y="6047126"/>
            <a:ext cx="961119" cy="22502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검색</a:t>
            </a:r>
          </a:p>
        </p:txBody>
      </p:sp>
      <p:sp>
        <p:nvSpPr>
          <p:cNvPr id="144" name="직사각형 143">
            <a:extLst>
              <a:ext uri="{FF2B5EF4-FFF2-40B4-BE49-F238E27FC236}">
                <a16:creationId xmlns="" xmlns:a16="http://schemas.microsoft.com/office/drawing/2014/main" id="{A3A8A445-E2CC-4493-8345-792703C55F2C}"/>
              </a:ext>
            </a:extLst>
          </p:cNvPr>
          <p:cNvSpPr/>
          <p:nvPr/>
        </p:nvSpPr>
        <p:spPr>
          <a:xfrm>
            <a:off x="7216507" y="6047126"/>
            <a:ext cx="941781" cy="22502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초기화</a:t>
            </a:r>
          </a:p>
        </p:txBody>
      </p:sp>
      <p:graphicFrame>
        <p:nvGraphicFramePr>
          <p:cNvPr id="146" name="표 145">
            <a:extLst>
              <a:ext uri="{FF2B5EF4-FFF2-40B4-BE49-F238E27FC236}">
                <a16:creationId xmlns="" xmlns:a16="http://schemas.microsoft.com/office/drawing/2014/main" id="{8219548E-1B4A-4FC3-B44F-8F800C9B1EF1}"/>
              </a:ext>
            </a:extLst>
          </p:cNvPr>
          <p:cNvGraphicFramePr>
            <a:graphicFrameLocks noGrp="1"/>
          </p:cNvGraphicFramePr>
          <p:nvPr/>
        </p:nvGraphicFramePr>
        <p:xfrm>
          <a:off x="7126719" y="2014906"/>
          <a:ext cx="8219775" cy="3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17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49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632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72952">
                  <a:extLst>
                    <a:ext uri="{9D8B030D-6E8A-4147-A177-3AD203B41FA5}">
                      <a16:colId xmlns="" xmlns:a16="http://schemas.microsoft.com/office/drawing/2014/main" val="1154393071"/>
                    </a:ext>
                  </a:extLst>
                </a:gridCol>
                <a:gridCol w="900943">
                  <a:extLst>
                    <a:ext uri="{9D8B030D-6E8A-4147-A177-3AD203B41FA5}">
                      <a16:colId xmlns="" xmlns:a16="http://schemas.microsoft.com/office/drawing/2014/main" val="781705441"/>
                    </a:ext>
                  </a:extLst>
                </a:gridCol>
                <a:gridCol w="900943">
                  <a:extLst>
                    <a:ext uri="{9D8B030D-6E8A-4147-A177-3AD203B41FA5}">
                      <a16:colId xmlns="" xmlns:a16="http://schemas.microsoft.com/office/drawing/2014/main" val="1276661847"/>
                    </a:ext>
                  </a:extLst>
                </a:gridCol>
                <a:gridCol w="1027471">
                  <a:extLst>
                    <a:ext uri="{9D8B030D-6E8A-4147-A177-3AD203B41FA5}">
                      <a16:colId xmlns="" xmlns:a16="http://schemas.microsoft.com/office/drawing/2014/main" val="577169588"/>
                    </a:ext>
                  </a:extLst>
                </a:gridCol>
                <a:gridCol w="1027471">
                  <a:extLst>
                    <a:ext uri="{9D8B030D-6E8A-4147-A177-3AD203B41FA5}">
                      <a16:colId xmlns="" xmlns:a16="http://schemas.microsoft.com/office/drawing/2014/main" val="2598848389"/>
                    </a:ext>
                  </a:extLst>
                </a:gridCol>
              </a:tblGrid>
              <a:tr h="338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대시보드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단속위치정보</a:t>
                      </a:r>
                      <a:endParaRPr lang="en-US" altLang="ko-KR" sz="8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단속관리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시설물관리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담당자관리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시스템관리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53" name="그림 152">
            <a:extLst>
              <a:ext uri="{FF2B5EF4-FFF2-40B4-BE49-F238E27FC236}">
                <a16:creationId xmlns="" xmlns:a16="http://schemas.microsoft.com/office/drawing/2014/main" id="{38AE1A83-4BC9-4AD3-9860-8A5029CA5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8260" y="4006227"/>
            <a:ext cx="193452" cy="177976"/>
          </a:xfrm>
          <a:prstGeom prst="rect">
            <a:avLst/>
          </a:prstGeom>
        </p:spPr>
      </p:pic>
      <p:pic>
        <p:nvPicPr>
          <p:cNvPr id="154" name="그림 153">
            <a:extLst>
              <a:ext uri="{FF2B5EF4-FFF2-40B4-BE49-F238E27FC236}">
                <a16:creationId xmlns="" xmlns:a16="http://schemas.microsoft.com/office/drawing/2014/main" id="{F4F2484B-E892-4A65-836A-3200E77AE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8260" y="4335213"/>
            <a:ext cx="193452" cy="177976"/>
          </a:xfrm>
          <a:prstGeom prst="rect">
            <a:avLst/>
          </a:prstGeom>
        </p:spPr>
      </p:pic>
      <p:pic>
        <p:nvPicPr>
          <p:cNvPr id="155" name="그림 154">
            <a:extLst>
              <a:ext uri="{FF2B5EF4-FFF2-40B4-BE49-F238E27FC236}">
                <a16:creationId xmlns="" xmlns:a16="http://schemas.microsoft.com/office/drawing/2014/main" id="{A15076EE-A68E-4259-89AA-14BBF04A9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8260" y="4664199"/>
            <a:ext cx="193452" cy="177976"/>
          </a:xfrm>
          <a:prstGeom prst="rect">
            <a:avLst/>
          </a:prstGeom>
        </p:spPr>
      </p:pic>
      <p:pic>
        <p:nvPicPr>
          <p:cNvPr id="156" name="그림 155">
            <a:extLst>
              <a:ext uri="{FF2B5EF4-FFF2-40B4-BE49-F238E27FC236}">
                <a16:creationId xmlns="" xmlns:a16="http://schemas.microsoft.com/office/drawing/2014/main" id="{A33FFFCC-74B1-4F42-B29A-EF2911D4B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8260" y="4993185"/>
            <a:ext cx="193452" cy="177976"/>
          </a:xfrm>
          <a:prstGeom prst="rect">
            <a:avLst/>
          </a:prstGeom>
        </p:spPr>
      </p:pic>
      <p:pic>
        <p:nvPicPr>
          <p:cNvPr id="157" name="그림 156">
            <a:extLst>
              <a:ext uri="{FF2B5EF4-FFF2-40B4-BE49-F238E27FC236}">
                <a16:creationId xmlns="" xmlns:a16="http://schemas.microsoft.com/office/drawing/2014/main" id="{41132216-3A3C-459A-973E-F8F9AC978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8260" y="5322171"/>
            <a:ext cx="193452" cy="177976"/>
          </a:xfrm>
          <a:prstGeom prst="rect">
            <a:avLst/>
          </a:prstGeom>
        </p:spPr>
      </p:pic>
      <p:pic>
        <p:nvPicPr>
          <p:cNvPr id="158" name="그림 157">
            <a:extLst>
              <a:ext uri="{FF2B5EF4-FFF2-40B4-BE49-F238E27FC236}">
                <a16:creationId xmlns="" xmlns:a16="http://schemas.microsoft.com/office/drawing/2014/main" id="{4BAC86AB-14A0-49A7-B1ED-AC776E2F2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8260" y="5651157"/>
            <a:ext cx="193452" cy="177976"/>
          </a:xfrm>
          <a:prstGeom prst="rect">
            <a:avLst/>
          </a:prstGeom>
        </p:spPr>
      </p:pic>
      <p:pic>
        <p:nvPicPr>
          <p:cNvPr id="159" name="그림 158">
            <a:extLst>
              <a:ext uri="{FF2B5EF4-FFF2-40B4-BE49-F238E27FC236}">
                <a16:creationId xmlns="" xmlns:a16="http://schemas.microsoft.com/office/drawing/2014/main" id="{E32A98D4-3172-48F1-9B3A-0C21D1F43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8260" y="5980143"/>
            <a:ext cx="193452" cy="177976"/>
          </a:xfrm>
          <a:prstGeom prst="rect">
            <a:avLst/>
          </a:prstGeom>
        </p:spPr>
      </p:pic>
      <p:pic>
        <p:nvPicPr>
          <p:cNvPr id="160" name="그림 159">
            <a:extLst>
              <a:ext uri="{FF2B5EF4-FFF2-40B4-BE49-F238E27FC236}">
                <a16:creationId xmlns="" xmlns:a16="http://schemas.microsoft.com/office/drawing/2014/main" id="{BA2F964C-F610-4BB5-9BE2-62420B167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8260" y="6309129"/>
            <a:ext cx="193452" cy="177976"/>
          </a:xfrm>
          <a:prstGeom prst="rect">
            <a:avLst/>
          </a:prstGeom>
        </p:spPr>
      </p:pic>
      <p:pic>
        <p:nvPicPr>
          <p:cNvPr id="161" name="그림 160">
            <a:extLst>
              <a:ext uri="{FF2B5EF4-FFF2-40B4-BE49-F238E27FC236}">
                <a16:creationId xmlns="" xmlns:a16="http://schemas.microsoft.com/office/drawing/2014/main" id="{598AABAD-F4CA-4FB3-A477-10871CFC2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8260" y="6638118"/>
            <a:ext cx="193452" cy="177976"/>
          </a:xfrm>
          <a:prstGeom prst="rect">
            <a:avLst/>
          </a:prstGeom>
        </p:spPr>
      </p:pic>
      <p:graphicFrame>
        <p:nvGraphicFramePr>
          <p:cNvPr id="163" name="표 162">
            <a:extLst>
              <a:ext uri="{FF2B5EF4-FFF2-40B4-BE49-F238E27FC236}">
                <a16:creationId xmlns="" xmlns:a16="http://schemas.microsoft.com/office/drawing/2014/main" id="{6F88380D-055E-4263-BFFC-8F4C07D2EC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51683977"/>
              </p:ext>
            </p:extLst>
          </p:nvPr>
        </p:nvGraphicFramePr>
        <p:xfrm>
          <a:off x="13231301" y="3699529"/>
          <a:ext cx="1058004" cy="3203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80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749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/>
                        <a:t>1</a:t>
                      </a:r>
                      <a:r>
                        <a:rPr lang="ko-KR" altLang="en-US" sz="800" dirty="0"/>
                        <a:t>차 단속사진</a:t>
                      </a:r>
                    </a:p>
                  </a:txBody>
                  <a:tcPr marL="36000" marR="36000" marT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9957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800" dirty="0"/>
                    </a:p>
                  </a:txBody>
                  <a:tcPr marL="36000" marR="36000" marT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4" name="그림 163">
            <a:extLst>
              <a:ext uri="{FF2B5EF4-FFF2-40B4-BE49-F238E27FC236}">
                <a16:creationId xmlns="" xmlns:a16="http://schemas.microsoft.com/office/drawing/2014/main" id="{6F5EA465-A1F1-49D1-9103-2CC0908FACEE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271600" y="3939995"/>
            <a:ext cx="987152" cy="699912"/>
          </a:xfrm>
          <a:prstGeom prst="rect">
            <a:avLst/>
          </a:prstGeom>
        </p:spPr>
      </p:pic>
      <p:pic>
        <p:nvPicPr>
          <p:cNvPr id="165" name="그림 164">
            <a:extLst>
              <a:ext uri="{FF2B5EF4-FFF2-40B4-BE49-F238E27FC236}">
                <a16:creationId xmlns="" xmlns:a16="http://schemas.microsoft.com/office/drawing/2014/main" id="{4CF2905D-A855-4AC7-B5F8-C9F4999587A7}"/>
              </a:ext>
            </a:extLst>
          </p:cNvPr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271600" y="4680837"/>
            <a:ext cx="987152" cy="699912"/>
          </a:xfrm>
          <a:prstGeom prst="rect">
            <a:avLst/>
          </a:prstGeom>
        </p:spPr>
      </p:pic>
      <p:pic>
        <p:nvPicPr>
          <p:cNvPr id="166" name="그림 165">
            <a:extLst>
              <a:ext uri="{FF2B5EF4-FFF2-40B4-BE49-F238E27FC236}">
                <a16:creationId xmlns="" xmlns:a16="http://schemas.microsoft.com/office/drawing/2014/main" id="{EC6FBF33-9D09-40A8-B2E5-0CDA4CFA7D80}"/>
              </a:ext>
            </a:extLst>
          </p:cNvPr>
          <p:cNvPicPr preferRelativeResize="0"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271600" y="5421679"/>
            <a:ext cx="987152" cy="699912"/>
          </a:xfrm>
          <a:prstGeom prst="rect">
            <a:avLst/>
          </a:prstGeom>
        </p:spPr>
      </p:pic>
      <p:pic>
        <p:nvPicPr>
          <p:cNvPr id="167" name="그림 166">
            <a:extLst>
              <a:ext uri="{FF2B5EF4-FFF2-40B4-BE49-F238E27FC236}">
                <a16:creationId xmlns="" xmlns:a16="http://schemas.microsoft.com/office/drawing/2014/main" id="{23434171-2DB0-4B19-8068-6B6BDFFE7E85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271600" y="6162522"/>
            <a:ext cx="987152" cy="699912"/>
          </a:xfrm>
          <a:prstGeom prst="rect">
            <a:avLst/>
          </a:prstGeom>
        </p:spPr>
      </p:pic>
      <p:graphicFrame>
        <p:nvGraphicFramePr>
          <p:cNvPr id="168" name="표 167">
            <a:extLst>
              <a:ext uri="{FF2B5EF4-FFF2-40B4-BE49-F238E27FC236}">
                <a16:creationId xmlns="" xmlns:a16="http://schemas.microsoft.com/office/drawing/2014/main" id="{9222BC5F-18D3-4B45-BE1B-3D9773C605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4938975"/>
              </p:ext>
            </p:extLst>
          </p:nvPr>
        </p:nvGraphicFramePr>
        <p:xfrm>
          <a:off x="14329641" y="3699529"/>
          <a:ext cx="1058004" cy="3203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80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749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/>
                        <a:t>2</a:t>
                      </a:r>
                      <a:r>
                        <a:rPr lang="ko-KR" altLang="en-US" sz="800" dirty="0"/>
                        <a:t>차 단속사진</a:t>
                      </a:r>
                    </a:p>
                  </a:txBody>
                  <a:tcPr marL="36000" marR="36000" marT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9957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800" dirty="0"/>
                    </a:p>
                  </a:txBody>
                  <a:tcPr marL="36000" marR="36000" marT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9" name="그림 168">
            <a:extLst>
              <a:ext uri="{FF2B5EF4-FFF2-40B4-BE49-F238E27FC236}">
                <a16:creationId xmlns="" xmlns:a16="http://schemas.microsoft.com/office/drawing/2014/main" id="{7E048F03-A0DA-4009-9F98-F813F22D2EFB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369940" y="3939995"/>
            <a:ext cx="987152" cy="699912"/>
          </a:xfrm>
          <a:prstGeom prst="rect">
            <a:avLst/>
          </a:prstGeom>
        </p:spPr>
      </p:pic>
      <p:pic>
        <p:nvPicPr>
          <p:cNvPr id="170" name="그림 169">
            <a:extLst>
              <a:ext uri="{FF2B5EF4-FFF2-40B4-BE49-F238E27FC236}">
                <a16:creationId xmlns="" xmlns:a16="http://schemas.microsoft.com/office/drawing/2014/main" id="{5503CCC8-78D9-402B-869C-C901754146E7}"/>
              </a:ext>
            </a:extLst>
          </p:cNvPr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369940" y="4680837"/>
            <a:ext cx="987152" cy="699912"/>
          </a:xfrm>
          <a:prstGeom prst="rect">
            <a:avLst/>
          </a:prstGeom>
        </p:spPr>
      </p:pic>
      <p:pic>
        <p:nvPicPr>
          <p:cNvPr id="171" name="그림 170">
            <a:extLst>
              <a:ext uri="{FF2B5EF4-FFF2-40B4-BE49-F238E27FC236}">
                <a16:creationId xmlns="" xmlns:a16="http://schemas.microsoft.com/office/drawing/2014/main" id="{61147EAA-DC14-44D1-A3B1-6840DDDA7F55}"/>
              </a:ext>
            </a:extLst>
          </p:cNvPr>
          <p:cNvPicPr preferRelativeResize="0"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369940" y="5421679"/>
            <a:ext cx="987152" cy="699912"/>
          </a:xfrm>
          <a:prstGeom prst="rect">
            <a:avLst/>
          </a:prstGeom>
        </p:spPr>
      </p:pic>
      <p:pic>
        <p:nvPicPr>
          <p:cNvPr id="172" name="그림 171">
            <a:extLst>
              <a:ext uri="{FF2B5EF4-FFF2-40B4-BE49-F238E27FC236}">
                <a16:creationId xmlns="" xmlns:a16="http://schemas.microsoft.com/office/drawing/2014/main" id="{0FC7F8CC-DE44-41F4-AC26-E9E8959C3C7A}"/>
              </a:ext>
            </a:extLst>
          </p:cNvPr>
          <p:cNvPicPr preferRelativeResize="0"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369940" y="6162522"/>
            <a:ext cx="987152" cy="699912"/>
          </a:xfrm>
          <a:prstGeom prst="rect">
            <a:avLst/>
          </a:prstGeom>
        </p:spPr>
      </p:pic>
      <p:sp>
        <p:nvSpPr>
          <p:cNvPr id="174" name="TextBox 173">
            <a:extLst>
              <a:ext uri="{FF2B5EF4-FFF2-40B4-BE49-F238E27FC236}">
                <a16:creationId xmlns="" xmlns:a16="http://schemas.microsoft.com/office/drawing/2014/main" id="{C5F13E7E-135B-4660-ADCA-CDE6204864D3}"/>
              </a:ext>
            </a:extLst>
          </p:cNvPr>
          <p:cNvSpPr txBox="1"/>
          <p:nvPr/>
        </p:nvSpPr>
        <p:spPr>
          <a:xfrm>
            <a:off x="5896085" y="1883888"/>
            <a:ext cx="1116000" cy="49690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>
            <a:defPPr>
              <a:defRPr lang="ko-KR"/>
            </a:defPPr>
            <a:lvl1pPr algn="ctr">
              <a:defRPr sz="2000" b="1">
                <a:solidFill>
                  <a:schemeClr val="bg1">
                    <a:lumMod val="50000"/>
                  </a:schemeClr>
                </a:solidFill>
                <a:ea typeface="맑은 고딕" panose="020B0503020000020004" pitchFamily="50" charset="-127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서울시 불법주정차 통합플랫폼</a:t>
            </a:r>
          </a:p>
        </p:txBody>
      </p:sp>
      <p:sp>
        <p:nvSpPr>
          <p:cNvPr id="175" name="직사각형 174"/>
          <p:cNvSpPr/>
          <p:nvPr/>
        </p:nvSpPr>
        <p:spPr>
          <a:xfrm>
            <a:off x="5783846" y="1795749"/>
            <a:ext cx="9705860" cy="57397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6" name="그룹 175"/>
          <p:cNvGrpSpPr/>
          <p:nvPr/>
        </p:nvGrpSpPr>
        <p:grpSpPr>
          <a:xfrm>
            <a:off x="1252959" y="451691"/>
            <a:ext cx="12043609" cy="526255"/>
            <a:chOff x="1374145" y="121619"/>
            <a:chExt cx="12043609" cy="526255"/>
          </a:xfrm>
        </p:grpSpPr>
        <p:sp>
          <p:nvSpPr>
            <p:cNvPr id="177" name="타원 97"/>
            <p:cNvSpPr/>
            <p:nvPr/>
          </p:nvSpPr>
          <p:spPr>
            <a:xfrm>
              <a:off x="7651223" y="121619"/>
              <a:ext cx="5766531" cy="191195"/>
            </a:xfrm>
            <a:custGeom>
              <a:avLst/>
              <a:gdLst/>
              <a:ahLst/>
              <a:cxnLst/>
              <a:rect l="l" t="t" r="r" b="b"/>
              <a:pathLst>
                <a:path w="3726105" h="134155">
                  <a:moveTo>
                    <a:pt x="0" y="0"/>
                  </a:moveTo>
                  <a:lnTo>
                    <a:pt x="3726105" y="0"/>
                  </a:lnTo>
                  <a:cubicBezTo>
                    <a:pt x="3307200" y="81537"/>
                    <a:pt x="2628739" y="134155"/>
                    <a:pt x="1863052" y="134155"/>
                  </a:cubicBezTo>
                  <a:cubicBezTo>
                    <a:pt x="1097365" y="134155"/>
                    <a:pt x="418905" y="8153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alpha val="21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B w="6350"/>
              </a:sp3d>
            </a:bodyPr>
            <a:lstStyle/>
            <a:p>
              <a:pPr algn="ctr"/>
              <a:endParaRPr lang="ko-KR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178" name="그룹 165"/>
            <p:cNvGrpSpPr/>
            <p:nvPr/>
          </p:nvGrpSpPr>
          <p:grpSpPr>
            <a:xfrm>
              <a:off x="1374145" y="138470"/>
              <a:ext cx="8331716" cy="509404"/>
              <a:chOff x="200704" y="151518"/>
              <a:chExt cx="8331716" cy="509404"/>
            </a:xfrm>
          </p:grpSpPr>
          <p:sp>
            <p:nvSpPr>
              <p:cNvPr id="179" name="직사각형 178"/>
              <p:cNvSpPr/>
              <p:nvPr/>
            </p:nvSpPr>
            <p:spPr>
              <a:xfrm flipH="1">
                <a:off x="200704" y="151575"/>
                <a:ext cx="8331716" cy="509347"/>
              </a:xfrm>
              <a:prstGeom prst="rect">
                <a:avLst/>
              </a:prstGeom>
              <a:pattFill prst="wdUpDiag">
                <a:fgClr>
                  <a:srgbClr val="0088EE"/>
                </a:fgClr>
                <a:bgClr>
                  <a:srgbClr val="0081E2"/>
                </a:bgClr>
              </a:patt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1019095"/>
                <a:endParaRPr kumimoji="1" lang="ko-KR" altLang="en-US" sz="2400" kern="0" spc="-6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80" name="직사각형 179"/>
              <p:cNvSpPr/>
              <p:nvPr/>
            </p:nvSpPr>
            <p:spPr>
              <a:xfrm>
                <a:off x="886284" y="174475"/>
                <a:ext cx="74235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  <a:scene3d>
                  <a:camera prst="orthographicFront"/>
                  <a:lightRig rig="threePt" dir="t"/>
                </a:scene3d>
                <a:sp3d>
                  <a:bevelT w="0"/>
                  <a:contourClr>
                    <a:schemeClr val="bg1"/>
                  </a:contourClr>
                </a:sp3d>
              </a:bodyPr>
              <a:lstStyle/>
              <a:p>
                <a:pPr defTabSz="1067745" latinLnBrk="0"/>
                <a:r>
                  <a:rPr lang="ko-KR" altLang="en-US" sz="2800" dirty="0" smtClean="0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서울시 </a:t>
                </a:r>
                <a:r>
                  <a:rPr lang="ko-KR" altLang="en-US" sz="2800" dirty="0" err="1" smtClean="0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불법주정차</a:t>
                </a:r>
                <a:r>
                  <a:rPr lang="ko-KR" altLang="en-US" sz="2800" dirty="0" smtClean="0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 통합플랫폼 단속 화면 구성</a:t>
                </a:r>
                <a:endParaRPr lang="ko-KR" altLang="en-US" sz="2800" dirty="0">
                  <a:solidFill>
                    <a:prstClr val="white"/>
                  </a:solidFill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pic>
            <p:nvPicPr>
              <p:cNvPr id="181" name="Picture 2" descr="D:\01_소스\아이콘\아이콘_01\KakaoTalk_20160518_005629720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 xmlns="">
                      <a14:imgLayer r:embed="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2228" y="207079"/>
                <a:ext cx="398283" cy="398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2" name="이등변 삼각형 181"/>
              <p:cNvSpPr/>
              <p:nvPr/>
            </p:nvSpPr>
            <p:spPr>
              <a:xfrm flipV="1">
                <a:off x="217843" y="151518"/>
                <a:ext cx="908710" cy="509403"/>
              </a:xfrm>
              <a:prstGeom prst="triangle">
                <a:avLst>
                  <a:gd name="adj" fmla="val 0"/>
                </a:avLst>
              </a:prstGeom>
              <a:gradFill flip="none" rotWithShape="1">
                <a:gsLst>
                  <a:gs pos="14000">
                    <a:schemeClr val="bg1">
                      <a:alpha val="0"/>
                    </a:schemeClr>
                  </a:gs>
                  <a:gs pos="100000">
                    <a:schemeClr val="bg1">
                      <a:alpha val="37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83" name="AutoShape 9"/>
          <p:cNvSpPr>
            <a:spLocks noChangeArrowheads="1"/>
          </p:cNvSpPr>
          <p:nvPr/>
        </p:nvSpPr>
        <p:spPr bwMode="auto">
          <a:xfrm>
            <a:off x="1906429" y="6194042"/>
            <a:ext cx="3347672" cy="1198277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C00000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4" name="AutoShape 9"/>
          <p:cNvSpPr>
            <a:spLocks noChangeArrowheads="1"/>
          </p:cNvSpPr>
          <p:nvPr/>
        </p:nvSpPr>
        <p:spPr bwMode="auto">
          <a:xfrm>
            <a:off x="1820280" y="4896064"/>
            <a:ext cx="3491542" cy="1008531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5" name="LcShp 28" descr="어두운 상향 대각선">
            <a:extLst>
              <a:ext uri="{FF2B5EF4-FFF2-40B4-BE49-F238E27FC236}">
                <a16:creationId xmlns:a16="http://schemas.microsoft.com/office/drawing/2014/main" xmlns="" id="{5BC093AA-4F51-427B-932B-1D0813773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3939" y="4708864"/>
            <a:ext cx="1859587" cy="3249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고정형 </a:t>
            </a:r>
            <a:r>
              <a:rPr kumimoji="1" lang="en-US" altLang="ko-KR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CCTV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6" name="AutoShape 9">
            <a:extLst>
              <a:ext uri="{FF2B5EF4-FFF2-40B4-BE49-F238E27FC236}">
                <a16:creationId xmlns:a16="http://schemas.microsoft.com/office/drawing/2014/main" xmlns="" id="{CF85A2ED-314E-4CE8-8942-18F88DCF1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8909" y="2117982"/>
            <a:ext cx="3491542" cy="1096090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7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1894" y="2335107"/>
            <a:ext cx="1301799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교통지도과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8" name="Rectangle 246" descr="o2">
            <a:extLst>
              <a:ext uri="{FF2B5EF4-FFF2-40B4-BE49-F238E27FC236}">
                <a16:creationId xmlns:a16="http://schemas.microsoft.com/office/drawing/2014/main" xmlns="" id="{181555AE-66F7-44D4-BBBA-DDC50FBA0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879" y="2752055"/>
            <a:ext cx="1260713" cy="33040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개 자치구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9" name="LcShp 28" descr="어두운 상향 대각선">
            <a:extLst>
              <a:ext uri="{FF2B5EF4-FFF2-40B4-BE49-F238E27FC236}">
                <a16:creationId xmlns:a16="http://schemas.microsoft.com/office/drawing/2014/main" xmlns="" id="{C20FBBF7-33BE-46E8-B2A4-8D91D7763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914" y="1930781"/>
            <a:ext cx="1859587" cy="3249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도보 단속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0" name="LcShp 28" descr="어두운 상향 대각선">
            <a:extLst>
              <a:ext uri="{FF2B5EF4-FFF2-40B4-BE49-F238E27FC236}">
                <a16:creationId xmlns:a16="http://schemas.microsoft.com/office/drawing/2014/main" xmlns="" id="{5BC093AA-4F51-427B-932B-1D0813773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3439" y="6006841"/>
            <a:ext cx="1859587" cy="32496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시민신고 즉시부과 단속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1" name="Rectangle 246" descr="o2">
            <a:extLst>
              <a:ext uri="{FF2B5EF4-FFF2-40B4-BE49-F238E27FC236}">
                <a16:creationId xmlns:a16="http://schemas.microsoft.com/office/drawing/2014/main" xmlns="" id="{D6C4092C-B2B6-4D76-BA79-EED891C3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1834" y="5440335"/>
            <a:ext cx="1769993" cy="407357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ko-KR" altLang="en-US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단속자료 수집변환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ko-KR" altLang="en-US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단속자료 연계제공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2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1834" y="5092078"/>
            <a:ext cx="1808316" cy="3482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단속자료 수집 </a:t>
            </a:r>
            <a:r>
              <a:rPr lang="en-US" altLang="ko-KR" sz="1000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Agent</a:t>
            </a:r>
            <a:endParaRPr lang="ko-KR" altLang="en-US" sz="10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3" name="Rectangle 246" descr="o2">
            <a:extLst>
              <a:ext uri="{FF2B5EF4-FFF2-40B4-BE49-F238E27FC236}">
                <a16:creationId xmlns:a16="http://schemas.microsoft.com/office/drawing/2014/main" xmlns="" id="{D6C4092C-B2B6-4D76-BA79-EED891C3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467" y="2681628"/>
            <a:ext cx="1769993" cy="38706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모바일전자정부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지원센터 연계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4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467" y="2350733"/>
            <a:ext cx="1785355" cy="3482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현장 단속용 스마트 </a:t>
            </a:r>
            <a:r>
              <a:rPr lang="ko-KR" altLang="en-US" sz="1000" b="1" kern="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endParaRPr lang="ko-KR" altLang="en-US" sz="10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95" name="꺾인 연결선 194"/>
          <p:cNvCxnSpPr>
            <a:cxnSpLocks/>
            <a:stCxn id="184" idx="3"/>
          </p:cNvCxnSpPr>
          <p:nvPr/>
        </p:nvCxnSpPr>
        <p:spPr>
          <a:xfrm flipV="1">
            <a:off x="5311822" y="3575638"/>
            <a:ext cx="482434" cy="1824692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꺾인 연결선 195"/>
          <p:cNvCxnSpPr>
            <a:cxnSpLocks/>
            <a:stCxn id="186" idx="3"/>
          </p:cNvCxnSpPr>
          <p:nvPr/>
        </p:nvCxnSpPr>
        <p:spPr>
          <a:xfrm>
            <a:off x="5310451" y="2666027"/>
            <a:ext cx="483805" cy="909611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직사각형 196"/>
          <p:cNvSpPr/>
          <p:nvPr/>
        </p:nvSpPr>
        <p:spPr>
          <a:xfrm>
            <a:off x="4184534" y="4880173"/>
            <a:ext cx="781698" cy="217564"/>
          </a:xfrm>
          <a:prstGeom prst="rect">
            <a:avLst/>
          </a:prstGeom>
        </p:spPr>
        <p:txBody>
          <a:bodyPr wrap="none" lIns="78300" tIns="39150" rIns="78300" bIns="3915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u-</a:t>
            </a:r>
            <a:r>
              <a:rPr lang="en-US" altLang="ko-KR" sz="90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SeoulNet</a:t>
            </a:r>
            <a:endParaRPr lang="ko-KR" altLang="en-US" sz="9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8" name="직사각형 197"/>
          <p:cNvSpPr/>
          <p:nvPr/>
        </p:nvSpPr>
        <p:spPr>
          <a:xfrm>
            <a:off x="4331460" y="2107117"/>
            <a:ext cx="477063" cy="217564"/>
          </a:xfrm>
          <a:prstGeom prst="rect">
            <a:avLst/>
          </a:prstGeom>
        </p:spPr>
        <p:txBody>
          <a:bodyPr wrap="none" lIns="78300" tIns="39150" rIns="78300" bIns="39150">
            <a:spAutoFit/>
          </a:bodyPr>
          <a:lstStyle/>
          <a:p>
            <a:r>
              <a:rPr kumimoji="1" lang="ko-KR" altLang="en-US" sz="900" spc="-7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인터넷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9" name="Rectangle 246" descr="o2"/>
          <p:cNvSpPr>
            <a:spLocks noChangeArrowheads="1"/>
          </p:cNvSpPr>
          <p:nvPr/>
        </p:nvSpPr>
        <p:spPr bwMode="auto">
          <a:xfrm>
            <a:off x="2111221" y="6907861"/>
            <a:ext cx="2886797" cy="385220"/>
          </a:xfrm>
          <a:prstGeom prst="rect">
            <a:avLst/>
          </a:prstGeom>
          <a:solidFill>
            <a:srgbClr val="FFDDDD"/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행정안전부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안전신문고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kern="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진행중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000" b="1" kern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0" name="Rectangle 246" descr="o2"/>
          <p:cNvSpPr>
            <a:spLocks noChangeArrowheads="1"/>
          </p:cNvSpPr>
          <p:nvPr/>
        </p:nvSpPr>
        <p:spPr bwMode="auto">
          <a:xfrm>
            <a:off x="2112277" y="6437281"/>
            <a:ext cx="2886797" cy="385220"/>
          </a:xfrm>
          <a:prstGeom prst="rect">
            <a:avLst/>
          </a:prstGeom>
          <a:solidFill>
            <a:srgbClr val="FFDDDD"/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응답소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스마트불편신고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연계 완료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000" b="1" kern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1" name="Text Box 357">
            <a:extLst>
              <a:ext uri="{FF2B5EF4-FFF2-40B4-BE49-F238E27FC236}">
                <a16:creationId xmlns:a16="http://schemas.microsoft.com/office/drawing/2014/main" xmlns="" id="{48773CDB-F1BC-4DC7-90DF-D1725273162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150962" y="6236094"/>
            <a:ext cx="944682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  <a:lvl2pPr marL="742950" indent="-28575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2pPr>
            <a:lvl3pPr marL="11430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3pPr>
            <a:lvl4pPr marL="16002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4pPr>
            <a:lvl5pPr marL="20574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9pPr>
          </a:lstStyle>
          <a:p>
            <a:pPr algn="ctr" eaLnBrk="1" fontAlgn="ctr" latinLnBrk="0" hangingPunct="1"/>
            <a:r>
              <a:rPr kumimoji="1" lang="ko-KR" altLang="en-US" sz="9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국가정보통신망</a:t>
            </a:r>
            <a:r>
              <a:rPr kumimoji="1" lang="en-US" altLang="ko-KR" sz="9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(API)</a:t>
            </a:r>
            <a:endParaRPr kumimoji="1" lang="ko-KR" altLang="en-US" sz="900" spc="-83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02" name="꺾인 연결선 65">
            <a:extLst>
              <a:ext uri="{FF2B5EF4-FFF2-40B4-BE49-F238E27FC236}">
                <a16:creationId xmlns:a16="http://schemas.microsoft.com/office/drawing/2014/main" xmlns="" id="{CD097C04-8A29-4391-BD85-09D6F51C0054}"/>
              </a:ext>
            </a:extLst>
          </p:cNvPr>
          <p:cNvCxnSpPr>
            <a:cxnSpLocks/>
            <a:endCxn id="183" idx="3"/>
          </p:cNvCxnSpPr>
          <p:nvPr/>
        </p:nvCxnSpPr>
        <p:spPr>
          <a:xfrm rot="10800000" flipV="1">
            <a:off x="5254102" y="3575637"/>
            <a:ext cx="540155" cy="3217543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꺾인 연결선 202"/>
          <p:cNvCxnSpPr>
            <a:cxnSpLocks/>
            <a:stCxn id="204" idx="3"/>
          </p:cNvCxnSpPr>
          <p:nvPr/>
        </p:nvCxnSpPr>
        <p:spPr>
          <a:xfrm flipV="1">
            <a:off x="5308613" y="3575638"/>
            <a:ext cx="485643" cy="454659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AutoShape 9">
            <a:extLst>
              <a:ext uri="{FF2B5EF4-FFF2-40B4-BE49-F238E27FC236}">
                <a16:creationId xmlns:a16="http://schemas.microsoft.com/office/drawing/2014/main" xmlns="" id="{CF85A2ED-314E-4CE8-8942-18F88DCF1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7071" y="3482252"/>
            <a:ext cx="3491542" cy="1096090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05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0056" y="3699377"/>
            <a:ext cx="1301799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교통지도과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6" name="Rectangle 246" descr="o2">
            <a:extLst>
              <a:ext uri="{FF2B5EF4-FFF2-40B4-BE49-F238E27FC236}">
                <a16:creationId xmlns:a16="http://schemas.microsoft.com/office/drawing/2014/main" xmlns="" id="{181555AE-66F7-44D4-BBBA-DDC50FBA0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8041" y="4138359"/>
            <a:ext cx="1260713" cy="33040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개 자치구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7" name="LcShp 28" descr="어두운 상향 대각선">
            <a:extLst>
              <a:ext uri="{FF2B5EF4-FFF2-40B4-BE49-F238E27FC236}">
                <a16:creationId xmlns:a16="http://schemas.microsoft.com/office/drawing/2014/main" xmlns="" id="{C20FBBF7-33BE-46E8-B2A4-8D91D7763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076" y="3295051"/>
            <a:ext cx="1859587" cy="3249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이동형</a:t>
            </a:r>
            <a:r>
              <a:rPr kumimoji="1" lang="en-US" altLang="ko-KR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CCTV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08" name="Rectangle 246" descr="o2">
            <a:extLst>
              <a:ext uri="{FF2B5EF4-FFF2-40B4-BE49-F238E27FC236}">
                <a16:creationId xmlns:a16="http://schemas.microsoft.com/office/drawing/2014/main" xmlns="" id="{D6C4092C-B2B6-4D76-BA79-EED891C3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8629" y="4067932"/>
            <a:ext cx="1769993" cy="38706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모바일전자정부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지원센터 연계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9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8629" y="3715003"/>
            <a:ext cx="1785355" cy="3482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현장 단속용 스마트 </a:t>
            </a:r>
            <a:r>
              <a:rPr lang="ko-KR" altLang="en-US" sz="1000" b="1" kern="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endParaRPr lang="ko-KR" altLang="en-US" sz="10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0" name="직사각형 209"/>
          <p:cNvSpPr/>
          <p:nvPr/>
        </p:nvSpPr>
        <p:spPr>
          <a:xfrm>
            <a:off x="4329622" y="3471387"/>
            <a:ext cx="477063" cy="217564"/>
          </a:xfrm>
          <a:prstGeom prst="rect">
            <a:avLst/>
          </a:prstGeom>
        </p:spPr>
        <p:txBody>
          <a:bodyPr wrap="none" lIns="78300" tIns="39150" rIns="78300" bIns="39150">
            <a:spAutoFit/>
          </a:bodyPr>
          <a:lstStyle/>
          <a:p>
            <a:r>
              <a:rPr kumimoji="1" lang="ko-KR" altLang="en-US" sz="900" spc="-7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인터넷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1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235" y="5096698"/>
            <a:ext cx="1301799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9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교통정보과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2" name="Rectangle 246" descr="o2">
            <a:extLst>
              <a:ext uri="{FF2B5EF4-FFF2-40B4-BE49-F238E27FC236}">
                <a16:creationId xmlns:a16="http://schemas.microsoft.com/office/drawing/2014/main" xmlns="" id="{181555AE-66F7-44D4-BBBA-DDC50FBA0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220" y="5535680"/>
            <a:ext cx="1260713" cy="33040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개 자치구</a:t>
            </a:r>
            <a:endParaRPr lang="ko-KR" altLang="en-US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"/>
          <p:cNvGrpSpPr/>
          <p:nvPr/>
        </p:nvGrpSpPr>
        <p:grpSpPr>
          <a:xfrm>
            <a:off x="1252959" y="451691"/>
            <a:ext cx="12043609" cy="526255"/>
            <a:chOff x="1374145" y="121619"/>
            <a:chExt cx="12043609" cy="526255"/>
          </a:xfrm>
        </p:grpSpPr>
        <p:sp>
          <p:nvSpPr>
            <p:cNvPr id="5" name="타원 97"/>
            <p:cNvSpPr/>
            <p:nvPr/>
          </p:nvSpPr>
          <p:spPr>
            <a:xfrm>
              <a:off x="7651223" y="121619"/>
              <a:ext cx="5766531" cy="191195"/>
            </a:xfrm>
            <a:custGeom>
              <a:avLst/>
              <a:gdLst/>
              <a:ahLst/>
              <a:cxnLst/>
              <a:rect l="l" t="t" r="r" b="b"/>
              <a:pathLst>
                <a:path w="3726105" h="134155">
                  <a:moveTo>
                    <a:pt x="0" y="0"/>
                  </a:moveTo>
                  <a:lnTo>
                    <a:pt x="3726105" y="0"/>
                  </a:lnTo>
                  <a:cubicBezTo>
                    <a:pt x="3307200" y="81537"/>
                    <a:pt x="2628739" y="134155"/>
                    <a:pt x="1863052" y="134155"/>
                  </a:cubicBezTo>
                  <a:cubicBezTo>
                    <a:pt x="1097365" y="134155"/>
                    <a:pt x="418905" y="8153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alpha val="21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B w="6350"/>
              </a:sp3d>
            </a:bodyPr>
            <a:lstStyle/>
            <a:p>
              <a:pPr algn="ctr"/>
              <a:endParaRPr lang="ko-KR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3" name="그룹 165"/>
            <p:cNvGrpSpPr/>
            <p:nvPr/>
          </p:nvGrpSpPr>
          <p:grpSpPr>
            <a:xfrm>
              <a:off x="1374145" y="138470"/>
              <a:ext cx="7202296" cy="509404"/>
              <a:chOff x="200704" y="151518"/>
              <a:chExt cx="7202296" cy="509404"/>
            </a:xfrm>
          </p:grpSpPr>
          <p:sp>
            <p:nvSpPr>
              <p:cNvPr id="7" name="직사각형 6"/>
              <p:cNvSpPr/>
              <p:nvPr/>
            </p:nvSpPr>
            <p:spPr>
              <a:xfrm flipH="1">
                <a:off x="200704" y="151575"/>
                <a:ext cx="7202296" cy="509347"/>
              </a:xfrm>
              <a:prstGeom prst="rect">
                <a:avLst/>
              </a:prstGeom>
              <a:pattFill prst="wdUpDiag">
                <a:fgClr>
                  <a:srgbClr val="0088EE"/>
                </a:fgClr>
                <a:bgClr>
                  <a:srgbClr val="0081E2"/>
                </a:bgClr>
              </a:patt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1019095"/>
                <a:endParaRPr kumimoji="1" lang="ko-KR" altLang="en-US" sz="2400" kern="0" spc="-6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886284" y="174475"/>
                <a:ext cx="646491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  <a:scene3d>
                  <a:camera prst="orthographicFront"/>
                  <a:lightRig rig="threePt" dir="t"/>
                </a:scene3d>
                <a:sp3d>
                  <a:bevelT w="0"/>
                  <a:contourClr>
                    <a:schemeClr val="bg1"/>
                  </a:contourClr>
                </a:sp3d>
              </a:bodyPr>
              <a:lstStyle/>
              <a:p>
                <a:pPr defTabSz="1067745" latinLnBrk="0"/>
                <a:r>
                  <a:rPr lang="ko-KR" altLang="en-US" sz="2800" dirty="0" smtClean="0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서울시 </a:t>
                </a:r>
                <a:r>
                  <a:rPr lang="ko-KR" altLang="en-US" sz="2800" dirty="0" err="1" smtClean="0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불법주정차</a:t>
                </a:r>
                <a:r>
                  <a:rPr lang="ko-KR" altLang="en-US" sz="2800" dirty="0" smtClean="0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 통합플랫폼 민원부문</a:t>
                </a:r>
                <a:endParaRPr lang="ko-KR" altLang="en-US" sz="2800" dirty="0">
                  <a:solidFill>
                    <a:prstClr val="white"/>
                  </a:solidFill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pic>
            <p:nvPicPr>
              <p:cNvPr id="9" name="Picture 2" descr="D:\01_소스\아이콘\아이콘_01\KakaoTalk_20160518_005629720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 xmlns="">
                      <a14:imgLayer r:embed="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2228" y="207079"/>
                <a:ext cx="398283" cy="398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이등변 삼각형 9"/>
              <p:cNvSpPr/>
              <p:nvPr/>
            </p:nvSpPr>
            <p:spPr>
              <a:xfrm flipV="1">
                <a:off x="217843" y="151518"/>
                <a:ext cx="908710" cy="509403"/>
              </a:xfrm>
              <a:prstGeom prst="triangle">
                <a:avLst>
                  <a:gd name="adj" fmla="val 0"/>
                </a:avLst>
              </a:prstGeom>
              <a:gradFill flip="none" rotWithShape="1">
                <a:gsLst>
                  <a:gs pos="14000">
                    <a:schemeClr val="bg1">
                      <a:alpha val="0"/>
                    </a:schemeClr>
                  </a:gs>
                  <a:gs pos="100000">
                    <a:schemeClr val="bg1">
                      <a:alpha val="37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3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3463" y="2175355"/>
            <a:ext cx="6213087" cy="4908491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243962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5324" y="2171268"/>
            <a:ext cx="2573974" cy="5287151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5" name="AutoShape 9">
            <a:extLst>
              <a:ext uri="{FF2B5EF4-FFF2-40B4-BE49-F238E27FC236}">
                <a16:creationId xmlns:a16="http://schemas.microsoft.com/office/drawing/2014/main" xmlns="" id="{78870C32-A2B5-4E03-9C07-D27DC5BC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5682" y="4822686"/>
            <a:ext cx="5871392" cy="2142499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C00000"/>
            </a:solidFill>
            <a:prstDash val="sysDash"/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9" name="Rectangle 246" descr="o2">
            <a:extLst>
              <a:ext uri="{FF2B5EF4-FFF2-40B4-BE49-F238E27FC236}">
                <a16:creationId xmlns:a16="http://schemas.microsoft.com/office/drawing/2014/main" xmlns="" id="{0FA676E7-862D-4215-9CA4-AC7819685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77003" y="2871886"/>
            <a:ext cx="1486037" cy="439512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과태료부과시스템</a:t>
            </a:r>
            <a:endParaRPr lang="en-US" altLang="ko-KR" sz="10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6" name="LcShp 28" descr="어두운 상향 대각선">
            <a:extLst>
              <a:ext uri="{FF2B5EF4-FFF2-40B4-BE49-F238E27FC236}">
                <a16:creationId xmlns:a16="http://schemas.microsoft.com/office/drawing/2014/main" xmlns="" id="{07327AD6-D66B-42EA-9726-6104D914B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3706" y="1837401"/>
            <a:ext cx="6254703" cy="441280"/>
          </a:xfrm>
          <a:prstGeom prst="rect">
            <a:avLst/>
          </a:prstGeom>
          <a:solidFill>
            <a:srgbClr val="243962"/>
          </a:solidFill>
          <a:ln>
            <a:noFill/>
          </a:ln>
          <a:effectLst>
            <a:innerShdw blurRad="38100">
              <a:prstClr val="black">
                <a:alpha val="68000"/>
              </a:prstClr>
            </a:innerShdw>
          </a:effectLst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2000" kern="0" dirty="0" err="1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불법주정차</a:t>
            </a:r>
            <a:r>
              <a:rPr kumimoji="1" lang="ko-KR" altLang="en-US" sz="2000" kern="0" dirty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kumimoji="1" lang="ko-KR" altLang="en-US" sz="20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통합플랫폼 민원</a:t>
            </a:r>
            <a:endParaRPr kumimoji="1" lang="ko-KR" altLang="en-US" sz="20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7" name="Rectangle 246" descr="o2">
            <a:extLst>
              <a:ext uri="{FF2B5EF4-FFF2-40B4-BE49-F238E27FC236}">
                <a16:creationId xmlns:a16="http://schemas.microsoft.com/office/drawing/2014/main" xmlns="" id="{0FA676E7-862D-4215-9CA4-AC7819685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77003" y="3440718"/>
            <a:ext cx="1486037" cy="439512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사전등록 결제시스템</a:t>
            </a:r>
            <a:endParaRPr lang="en-US" altLang="ko-KR" sz="10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9" name="LcShp 28" descr="어두운 상향 대각선"/>
          <p:cNvSpPr>
            <a:spLocks noChangeArrowheads="1"/>
          </p:cNvSpPr>
          <p:nvPr/>
        </p:nvSpPr>
        <p:spPr bwMode="auto">
          <a:xfrm>
            <a:off x="12439962" y="1857671"/>
            <a:ext cx="2593121" cy="3256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연계시스템 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56" name="꺾인 연결선 55"/>
          <p:cNvCxnSpPr>
            <a:cxnSpLocks/>
            <a:stCxn id="91" idx="2"/>
            <a:endCxn id="66" idx="1"/>
          </p:cNvCxnSpPr>
          <p:nvPr/>
        </p:nvCxnSpPr>
        <p:spPr>
          <a:xfrm rot="5400000" flipH="1" flipV="1">
            <a:off x="9272548" y="514152"/>
            <a:ext cx="1507887" cy="5516228"/>
          </a:xfrm>
          <a:prstGeom prst="bentConnector4">
            <a:avLst>
              <a:gd name="adj1" fmla="val -15160"/>
              <a:gd name="adj2" fmla="val 90667"/>
            </a:avLst>
          </a:prstGeom>
          <a:ln w="158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246" descr="o2"/>
          <p:cNvSpPr>
            <a:spLocks noChangeArrowheads="1"/>
          </p:cNvSpPr>
          <p:nvPr/>
        </p:nvSpPr>
        <p:spPr bwMode="auto">
          <a:xfrm>
            <a:off x="12792797" y="4360294"/>
            <a:ext cx="1798468" cy="385220"/>
          </a:xfrm>
          <a:prstGeom prst="rect">
            <a:avLst/>
          </a:prstGeom>
          <a:solidFill>
            <a:srgbClr val="FFDDDD"/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2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자동차관리정보시스템</a:t>
            </a:r>
            <a:endParaRPr lang="en-US" altLang="ko-KR" sz="12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652855" latinLnBrk="0">
              <a:defRPr/>
            </a:pPr>
            <a:r>
              <a:rPr lang="en-US" altLang="ko-KR" sz="12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국토교통부</a:t>
            </a:r>
            <a:r>
              <a:rPr lang="en-US" altLang="ko-KR" sz="12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3" name="Rectangle 246" descr="o2">
            <a:extLst>
              <a:ext uri="{FF2B5EF4-FFF2-40B4-BE49-F238E27FC236}">
                <a16:creationId xmlns:a16="http://schemas.microsoft.com/office/drawing/2014/main" xmlns="" id="{F848CCE8-63DA-4C6D-A723-1ACC84AE7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5621" y="2726788"/>
            <a:ext cx="1848799" cy="1327427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6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84606" y="2307626"/>
            <a:ext cx="1877771" cy="4213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200" b="1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교통위반</a:t>
            </a:r>
            <a:endParaRPr lang="en-US" altLang="ko-KR" sz="1200" b="1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652855" latinLnBrk="0">
              <a:defRPr/>
            </a:pPr>
            <a:r>
              <a:rPr lang="ko-KR" altLang="en-US" sz="1200" b="1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관리시스템</a:t>
            </a:r>
          </a:p>
        </p:txBody>
      </p:sp>
      <p:cxnSp>
        <p:nvCxnSpPr>
          <p:cNvPr id="67" name="꺾인 연결선 161"/>
          <p:cNvCxnSpPr>
            <a:cxnSpLocks/>
            <a:stCxn id="59" idx="1"/>
            <a:endCxn id="13" idx="3"/>
          </p:cNvCxnSpPr>
          <p:nvPr/>
        </p:nvCxnSpPr>
        <p:spPr>
          <a:xfrm rot="10800000" flipV="1">
            <a:off x="11866551" y="4552903"/>
            <a:ext cx="926247" cy="76697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>
                <a:lumMod val="60000"/>
                <a:lumOff val="4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246" descr="o2">
            <a:extLst>
              <a:ext uri="{FF2B5EF4-FFF2-40B4-BE49-F238E27FC236}">
                <a16:creationId xmlns:a16="http://schemas.microsoft.com/office/drawing/2014/main" xmlns="" id="{418A359C-A4D4-42ED-B7D3-3C9E92691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7765" y="2281606"/>
            <a:ext cx="1769993" cy="36722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민원구분</a:t>
            </a:r>
            <a:endParaRPr lang="en-US" altLang="ko-KR" sz="11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5" name="Rectangle 246" descr="o2">
            <a:extLst>
              <a:ext uri="{FF2B5EF4-FFF2-40B4-BE49-F238E27FC236}">
                <a16:creationId xmlns:a16="http://schemas.microsoft.com/office/drawing/2014/main" xmlns="" id="{418A359C-A4D4-42ED-B7D3-3C9E92691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7765" y="4404416"/>
            <a:ext cx="1769993" cy="36722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민원 업무</a:t>
            </a:r>
            <a:endParaRPr lang="en-US" altLang="ko-KR" sz="11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278881" y="986784"/>
            <a:ext cx="14269611" cy="7969932"/>
          </a:xfrm>
          <a:prstGeom prst="rect">
            <a:avLst/>
          </a:prstGeom>
          <a:noFill/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100"/>
          <p:cNvGrpSpPr/>
          <p:nvPr/>
        </p:nvGrpSpPr>
        <p:grpSpPr>
          <a:xfrm>
            <a:off x="5930851" y="4995059"/>
            <a:ext cx="5581776" cy="1846413"/>
            <a:chOff x="5364628" y="5281842"/>
            <a:chExt cx="1740756" cy="1846413"/>
          </a:xfrm>
        </p:grpSpPr>
        <p:sp>
          <p:nvSpPr>
            <p:cNvPr id="102" name="Rectangle 246" descr="o2">
              <a:extLst>
                <a:ext uri="{FF2B5EF4-FFF2-40B4-BE49-F238E27FC236}">
                  <a16:creationId xmlns:a16="http://schemas.microsoft.com/office/drawing/2014/main" xmlns="" id="{D6C4092C-B2B6-4D76-BA79-EED891C31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628" y="5625993"/>
              <a:ext cx="1726528" cy="1502262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/>
          </p:spPr>
          <p:txBody>
            <a:bodyPr lIns="78300" tIns="39150" rIns="78300" bIns="39150" rtlCol="0" anchor="t"/>
            <a:lstStyle/>
            <a:p>
              <a:pPr defTabSz="652855" latinLnBrk="0">
                <a:buFontTx/>
                <a:buChar char="-"/>
                <a:defRPr/>
              </a:pP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현장 민원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(3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시간 이내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업무 처리 자동화</a:t>
              </a:r>
              <a:endParaRPr lang="en-US" altLang="ko-KR" sz="12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buFontTx/>
                <a:buChar char="-"/>
                <a:defRPr/>
              </a:pP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현장 단속 공무원 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POI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를 이용한 지도서비스 제공</a:t>
              </a:r>
              <a:endParaRPr lang="en-US" altLang="ko-KR" sz="12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buFontTx/>
                <a:buChar char="-"/>
                <a:defRPr/>
              </a:pP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다음 지도를 이용한 위치정보 서비스 제공</a:t>
              </a:r>
              <a:endParaRPr lang="en-US" altLang="ko-KR" sz="12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buFontTx/>
                <a:buChar char="-"/>
                <a:defRPr/>
              </a:pP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민원 처리 답변 관리</a:t>
              </a:r>
              <a:endParaRPr lang="en-US" altLang="ko-KR" sz="12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buFontTx/>
                <a:buChar char="-"/>
                <a:defRPr/>
              </a:pP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문자 전송 기능을 이용한 민원 문자 서비스 제공</a:t>
              </a:r>
              <a:endParaRPr lang="en-US" altLang="ko-KR" sz="12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buFontTx/>
                <a:buChar char="-"/>
                <a:defRPr/>
              </a:pP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통계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자치구별 년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/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월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/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일 통계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민원 통계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위반 유형별 통계 등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 defTabSz="652855" latinLnBrk="0">
                <a:buFontTx/>
                <a:buChar char="-"/>
                <a:defRPr/>
              </a:pP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담당 업무별 업무 관리 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/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운영관리</a:t>
              </a:r>
              <a:endParaRPr lang="en-US" altLang="ko-KR" sz="12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buFontTx/>
                <a:buChar char="-"/>
                <a:defRPr/>
              </a:pP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시민신고 </a:t>
              </a:r>
              <a:r>
                <a:rPr lang="ko-KR" altLang="en-US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단속 정보 관리</a:t>
              </a:r>
              <a:r>
                <a:rPr lang="en-US" altLang="ko-KR" sz="12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en-US" altLang="ko-KR" sz="12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3" name="Rectangle 246" descr="o2">
              <a:extLst>
                <a:ext uri="{FF2B5EF4-FFF2-40B4-BE49-F238E27FC236}">
                  <a16:creationId xmlns:a16="http://schemas.microsoft.com/office/drawing/2014/main" xmlns="" id="{077082ED-518F-4D3E-8745-C827E51C7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632" y="5281842"/>
              <a:ext cx="1740752" cy="34825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78300" tIns="39150" rIns="78300" bIns="39150" rtlCol="0" anchor="ctr"/>
            <a:lstStyle/>
            <a:p>
              <a:pPr algn="ctr" defTabSz="652855" latinLnBrk="0">
                <a:defRPr/>
              </a:pPr>
              <a:r>
                <a:rPr lang="ko-KR" altLang="en-US" sz="1100" b="1" kern="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불법주정차단속</a:t>
              </a:r>
              <a:r>
                <a:rPr lang="ko-KR" altLang="en-US" sz="11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민원업무</a:t>
              </a:r>
              <a:endParaRPr lang="ko-KR" altLang="en-US" sz="11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69" name="AutoShape 9"/>
          <p:cNvSpPr>
            <a:spLocks noChangeArrowheads="1"/>
          </p:cNvSpPr>
          <p:nvPr/>
        </p:nvSpPr>
        <p:spPr bwMode="auto">
          <a:xfrm>
            <a:off x="1906429" y="2062667"/>
            <a:ext cx="3347672" cy="5395752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rgbClr val="C00000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2" name="LcShp 28" descr="어두운 상향 대각선">
            <a:extLst>
              <a:ext uri="{FF2B5EF4-FFF2-40B4-BE49-F238E27FC236}">
                <a16:creationId xmlns:a16="http://schemas.microsoft.com/office/drawing/2014/main" xmlns="" id="{5BC093AA-4F51-427B-932B-1D0813773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3439" y="1875466"/>
            <a:ext cx="1859587" cy="32496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민원 연계시스템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3" name="Rectangle 246" descr="o2"/>
          <p:cNvSpPr>
            <a:spLocks noChangeArrowheads="1"/>
          </p:cNvSpPr>
          <p:nvPr/>
        </p:nvSpPr>
        <p:spPr bwMode="auto">
          <a:xfrm>
            <a:off x="2111221" y="2930724"/>
            <a:ext cx="2886797" cy="385220"/>
          </a:xfrm>
          <a:prstGeom prst="rect">
            <a:avLst/>
          </a:prstGeom>
          <a:solidFill>
            <a:srgbClr val="FFDDDD"/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행정안전부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안전신문고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endParaRPr lang="en-US" altLang="ko-KR" sz="10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652855" latinLnBrk="0">
              <a:defRPr/>
            </a:pPr>
            <a:r>
              <a:rPr lang="ko-KR" altLang="en-US" sz="1000" b="1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즉시부과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kern="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진행중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000" b="1" kern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4" name="Rectangle 246" descr="o2"/>
          <p:cNvSpPr>
            <a:spLocks noChangeArrowheads="1"/>
          </p:cNvSpPr>
          <p:nvPr/>
        </p:nvSpPr>
        <p:spPr bwMode="auto">
          <a:xfrm>
            <a:off x="2112277" y="2349974"/>
            <a:ext cx="2886797" cy="385220"/>
          </a:xfrm>
          <a:prstGeom prst="rect">
            <a:avLst/>
          </a:prstGeom>
          <a:solidFill>
            <a:srgbClr val="FFDDDD"/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응답소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스마트불편신고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endParaRPr lang="en-US" altLang="ko-KR" sz="10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652855" latinLnBrk="0">
              <a:defRPr/>
            </a:pPr>
            <a:r>
              <a:rPr lang="ko-KR" altLang="en-US" sz="1000" b="1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즉시 부과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연계 완료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000" b="1" kern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6" name="Text Box 357">
            <a:extLst>
              <a:ext uri="{FF2B5EF4-FFF2-40B4-BE49-F238E27FC236}">
                <a16:creationId xmlns:a16="http://schemas.microsoft.com/office/drawing/2014/main" xmlns="" id="{48773CDB-F1BC-4DC7-90DF-D1725273162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150962" y="2104719"/>
            <a:ext cx="944682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  <a:lvl2pPr marL="742950" indent="-28575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2pPr>
            <a:lvl3pPr marL="11430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3pPr>
            <a:lvl4pPr marL="16002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4pPr>
            <a:lvl5pPr marL="2057400" indent="-228600" eaLnBrk="0" hangingPunct="0"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9pPr>
          </a:lstStyle>
          <a:p>
            <a:pPr algn="ctr" eaLnBrk="1" fontAlgn="ctr" latinLnBrk="0" hangingPunct="1"/>
            <a:r>
              <a:rPr kumimoji="1" lang="ko-KR" altLang="en-US" sz="9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국가정보통신망</a:t>
            </a:r>
            <a:r>
              <a:rPr kumimoji="1" lang="en-US" altLang="ko-KR" sz="900" spc="-83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(API)</a:t>
            </a:r>
            <a:endParaRPr kumimoji="1" lang="ko-KR" altLang="en-US" sz="900" spc="-83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77" name="꺾인 연결선 65">
            <a:extLst>
              <a:ext uri="{FF2B5EF4-FFF2-40B4-BE49-F238E27FC236}">
                <a16:creationId xmlns:a16="http://schemas.microsoft.com/office/drawing/2014/main" xmlns="" id="{CD097C04-8A29-4391-BD85-09D6F51C0054}"/>
              </a:ext>
            </a:extLst>
          </p:cNvPr>
          <p:cNvCxnSpPr>
            <a:cxnSpLocks/>
            <a:stCxn id="91" idx="1"/>
            <a:endCxn id="73" idx="3"/>
          </p:cNvCxnSpPr>
          <p:nvPr/>
        </p:nvCxnSpPr>
        <p:spPr>
          <a:xfrm rot="10800000">
            <a:off x="4998019" y="3123335"/>
            <a:ext cx="1066867" cy="491643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꺾인 연결선 65">
            <a:extLst>
              <a:ext uri="{FF2B5EF4-FFF2-40B4-BE49-F238E27FC236}">
                <a16:creationId xmlns:a16="http://schemas.microsoft.com/office/drawing/2014/main" xmlns="" id="{7775089F-2475-4C8B-9CCE-250C54CDE69D}"/>
              </a:ext>
            </a:extLst>
          </p:cNvPr>
          <p:cNvCxnSpPr>
            <a:cxnSpLocks/>
            <a:stCxn id="91" idx="1"/>
            <a:endCxn id="74" idx="3"/>
          </p:cNvCxnSpPr>
          <p:nvPr/>
        </p:nvCxnSpPr>
        <p:spPr>
          <a:xfrm rot="10800000">
            <a:off x="4999075" y="2542585"/>
            <a:ext cx="1065811" cy="1072393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246" descr="o2"/>
          <p:cNvSpPr>
            <a:spLocks noChangeArrowheads="1"/>
          </p:cNvSpPr>
          <p:nvPr/>
        </p:nvSpPr>
        <p:spPr bwMode="auto">
          <a:xfrm>
            <a:off x="2103188" y="3504061"/>
            <a:ext cx="2886797" cy="385220"/>
          </a:xfrm>
          <a:prstGeom prst="rect">
            <a:avLst/>
          </a:prstGeom>
          <a:solidFill>
            <a:srgbClr val="FFDDDD"/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</a:t>
            </a:r>
            <a:r>
              <a:rPr lang="ko-KR" altLang="en-US" sz="1000" kern="0" dirty="0" err="1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응답소</a:t>
            </a: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 현장 민원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kern="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진행중</a:t>
            </a:r>
            <a:r>
              <a:rPr lang="en-US" altLang="ko-KR" sz="1000" b="1" kern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000" b="1" kern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90" name="그룹 89"/>
          <p:cNvGrpSpPr/>
          <p:nvPr/>
        </p:nvGrpSpPr>
        <p:grpSpPr>
          <a:xfrm>
            <a:off x="6064885" y="2859593"/>
            <a:ext cx="2426822" cy="1166616"/>
            <a:chOff x="5364628" y="5281842"/>
            <a:chExt cx="1740756" cy="1166616"/>
          </a:xfrm>
        </p:grpSpPr>
        <p:sp>
          <p:nvSpPr>
            <p:cNvPr id="91" name="Rectangle 246" descr="o2">
              <a:extLst>
                <a:ext uri="{FF2B5EF4-FFF2-40B4-BE49-F238E27FC236}">
                  <a16:creationId xmlns:a16="http://schemas.microsoft.com/office/drawing/2014/main" xmlns="" id="{D6C4092C-B2B6-4D76-BA79-EED891C31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628" y="5625993"/>
              <a:ext cx="1726528" cy="822465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/>
          </p:spPr>
          <p:txBody>
            <a:bodyPr lIns="78300" tIns="39150" rIns="78300" bIns="39150" rtlCol="0" anchor="t"/>
            <a:lstStyle/>
            <a:p>
              <a:pPr defTabSz="652855" latinLnBrk="0">
                <a:defRPr/>
              </a:pPr>
              <a:r>
                <a:rPr lang="ko-KR" altLang="en-US" sz="9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서울시 스마트불편신고 즉시부과 자료</a:t>
              </a:r>
              <a:endPara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defRPr/>
              </a:pPr>
              <a:r>
                <a:rPr lang="en-US" altLang="ko-KR" sz="9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(7</a:t>
              </a:r>
              <a:r>
                <a:rPr lang="ko-KR" altLang="en-US" sz="900" kern="0" dirty="0" err="1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대법규위반</a:t>
              </a:r>
              <a:r>
                <a:rPr lang="en-US" altLang="ko-KR" sz="9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en-US" altLang="ko-KR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defRPr/>
              </a:pPr>
              <a:r>
                <a:rPr lang="ko-KR" altLang="en-US" sz="900" kern="0" dirty="0" err="1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행안부</a:t>
              </a:r>
              <a:r>
                <a:rPr lang="ko-KR" altLang="en-US" sz="9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안전신문고 즉시부과 자료</a:t>
              </a:r>
              <a:endPara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defTabSz="652855" latinLnBrk="0">
                <a:defRPr/>
              </a:pPr>
              <a:r>
                <a:rPr lang="en-US" altLang="ko-KR" sz="9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(4</a:t>
              </a:r>
              <a:r>
                <a:rPr lang="ko-KR" altLang="en-US" sz="9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 법규위반</a:t>
              </a:r>
              <a:r>
                <a:rPr lang="en-US" altLang="ko-KR" sz="9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en-US" altLang="ko-KR" sz="9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2" name="Rectangle 246" descr="o2">
              <a:extLst>
                <a:ext uri="{FF2B5EF4-FFF2-40B4-BE49-F238E27FC236}">
                  <a16:creationId xmlns:a16="http://schemas.microsoft.com/office/drawing/2014/main" xmlns="" id="{077082ED-518F-4D3E-8745-C827E51C7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632" y="5281842"/>
              <a:ext cx="1740752" cy="34825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78300" tIns="39150" rIns="78300" bIns="39150" rtlCol="0" anchor="ctr"/>
            <a:lstStyle/>
            <a:p>
              <a:pPr algn="ctr" defTabSz="652855" latinLnBrk="0">
                <a:defRPr/>
              </a:pPr>
              <a:r>
                <a:rPr lang="ko-KR" altLang="en-US" sz="11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시민신고 즉시 부과 대상</a:t>
              </a:r>
              <a:endParaRPr lang="ko-KR" altLang="en-US" sz="11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94" name="Rectangle 246" descr="o2">
            <a:extLst>
              <a:ext uri="{FF2B5EF4-FFF2-40B4-BE49-F238E27FC236}">
                <a16:creationId xmlns:a16="http://schemas.microsoft.com/office/drawing/2014/main" xmlns="" id="{D6C4092C-B2B6-4D76-BA79-EED891C3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7146" y="3175878"/>
            <a:ext cx="2265671" cy="83422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t"/>
          <a:lstStyle/>
          <a:p>
            <a:pPr defTabSz="652855" latinLnBrk="0">
              <a:defRPr/>
            </a:pP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개 자치구별 현장 민원</a:t>
            </a:r>
            <a:endParaRPr lang="en-US" altLang="ko-KR" sz="900" kern="0" dirty="0" smtClean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652855" latinLnBrk="0">
              <a:defRPr/>
            </a:pP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(3</a:t>
            </a:r>
            <a:r>
              <a:rPr lang="ko-KR" altLang="en-US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시간 이내 처리</a:t>
            </a:r>
            <a:r>
              <a:rPr lang="en-US" altLang="ko-KR" sz="9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9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5" name="Rectangle 246" descr="o2">
            <a:extLst>
              <a:ext uri="{FF2B5EF4-FFF2-40B4-BE49-F238E27FC236}">
                <a16:creationId xmlns:a16="http://schemas.microsoft.com/office/drawing/2014/main" xmlns="" id="{077082ED-518F-4D3E-8745-C827E51C7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7146" y="2831728"/>
            <a:ext cx="2286336" cy="3482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현장민원</a:t>
            </a:r>
            <a:r>
              <a:rPr lang="en-US" altLang="ko-KR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(3</a:t>
            </a:r>
            <a:r>
              <a:rPr lang="ko-KR" altLang="en-US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시간 이내 처리</a:t>
            </a:r>
            <a:r>
              <a:rPr lang="en-US" altLang="ko-KR" sz="1100" b="1" kern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1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06" name="꺾인 연결선 65">
            <a:extLst>
              <a:ext uri="{FF2B5EF4-FFF2-40B4-BE49-F238E27FC236}">
                <a16:creationId xmlns:a16="http://schemas.microsoft.com/office/drawing/2014/main" xmlns="" id="{CD097C04-8A29-4391-BD85-09D6F51C0054}"/>
              </a:ext>
            </a:extLst>
          </p:cNvPr>
          <p:cNvCxnSpPr>
            <a:cxnSpLocks/>
            <a:stCxn id="94" idx="2"/>
            <a:endCxn id="89" idx="3"/>
          </p:cNvCxnSpPr>
          <p:nvPr/>
        </p:nvCxnSpPr>
        <p:spPr>
          <a:xfrm rot="5400000" flipH="1">
            <a:off x="7393266" y="1293391"/>
            <a:ext cx="313436" cy="5119997"/>
          </a:xfrm>
          <a:prstGeom prst="bentConnector4">
            <a:avLst>
              <a:gd name="adj1" fmla="val -41300"/>
              <a:gd name="adj2" fmla="val 89681"/>
            </a:avLst>
          </a:prstGeom>
          <a:ln w="15875">
            <a:solidFill>
              <a:srgbClr val="0070C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AutoShape 9"/>
          <p:cNvSpPr>
            <a:spLocks noChangeArrowheads="1"/>
          </p:cNvSpPr>
          <p:nvPr/>
        </p:nvSpPr>
        <p:spPr bwMode="auto">
          <a:xfrm>
            <a:off x="9464140" y="7571318"/>
            <a:ext cx="3491542" cy="1008531"/>
          </a:xfrm>
          <a:prstGeom prst="roundRect">
            <a:avLst>
              <a:gd name="adj" fmla="val 500"/>
            </a:avLst>
          </a:prstGeom>
          <a:solidFill>
            <a:sysClr val="window" lastClr="FFFFFF"/>
          </a:solidFill>
          <a:ln w="158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64321" tIns="33447" rIns="7719" bIns="33447"/>
          <a:lstStyle/>
          <a:p>
            <a:pPr marL="51054" indent="-51054" defTabSz="783001" fontAlgn="base" latinLnBrk="0"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Wingdings" panose="05000000000000000000" pitchFamily="2" charset="2"/>
              <a:buChar char="§"/>
              <a:defRPr/>
            </a:pPr>
            <a:endParaRPr kumimoji="1" lang="ko-KR" altLang="en-US" sz="1000" kern="0">
              <a:solidFill>
                <a:sysClr val="windowText" lastClr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17" name="LcShp 28" descr="어두운 상향 대각선">
            <a:extLst>
              <a:ext uri="{FF2B5EF4-FFF2-40B4-BE49-F238E27FC236}">
                <a16:creationId xmlns:a16="http://schemas.microsoft.com/office/drawing/2014/main" xmlns="" id="{5BC093AA-4F51-427B-932B-1D0813773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7799" y="7384118"/>
            <a:ext cx="2330249" cy="324962"/>
          </a:xfrm>
          <a:prstGeom prst="rect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통합 단속 민원서비스</a:t>
            </a:r>
            <a:r>
              <a:rPr kumimoji="1" lang="en-US" altLang="ko-KR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kumimoji="1" lang="ko-KR" altLang="en-US" sz="1200" kern="0" dirty="0" err="1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카텍스</a:t>
            </a:r>
            <a:r>
              <a:rPr kumimoji="1" lang="en-US" altLang="ko-KR" sz="12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effectLst>
                  <a:outerShdw blurRad="127000" dist="12700" dir="5400000" algn="ctr" rotWithShape="0">
                    <a:srgbClr val="000000">
                      <a:alpha val="8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kumimoji="1" lang="ko-KR" altLang="en-US" sz="1200" kern="0" dirty="0">
              <a:gradFill>
                <a:gsLst>
                  <a:gs pos="100000">
                    <a:sysClr val="window" lastClr="FFFFFF"/>
                  </a:gs>
                  <a:gs pos="0">
                    <a:sysClr val="window" lastClr="FFFFFF"/>
                  </a:gs>
                </a:gsLst>
                <a:lin ang="5400000" scaled="0"/>
              </a:gradFill>
              <a:effectLst>
                <a:outerShdw blurRad="127000" dist="12700" dir="5400000" algn="ctr" rotWithShape="0">
                  <a:srgbClr val="000000">
                    <a:alpha val="8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9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93095" y="7771952"/>
            <a:ext cx="3043242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단속 부과 관련 통합 서비스 제공</a:t>
            </a:r>
            <a:endParaRPr lang="ko-KR" altLang="en-US" sz="10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0" name="Rectangle 246" descr="o2">
            <a:extLst>
              <a:ext uri="{FF2B5EF4-FFF2-40B4-BE49-F238E27FC236}">
                <a16:creationId xmlns:a16="http://schemas.microsoft.com/office/drawing/2014/main" xmlns="" id="{0D5E1947-2BCB-4F63-A7FB-8B4B8B4F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2274" y="8177743"/>
            <a:ext cx="3043242" cy="329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lIns="78300" tIns="39150" rIns="78300" bIns="39150" rtlCol="0" anchor="ctr"/>
          <a:lstStyle/>
          <a:p>
            <a:pPr algn="ctr" defTabSz="652855" latinLnBrk="0">
              <a:defRPr/>
            </a:pPr>
            <a:r>
              <a:rPr lang="ko-KR" altLang="en-US" sz="10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t>위반 단속 관련 업무 처리 서비스 제공</a:t>
            </a:r>
            <a:endParaRPr lang="ko-KR" altLang="en-US" sz="10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21" name="꺾인 연결선 65">
            <a:extLst>
              <a:ext uri="{FF2B5EF4-FFF2-40B4-BE49-F238E27FC236}">
                <a16:creationId xmlns:a16="http://schemas.microsoft.com/office/drawing/2014/main" xmlns="" id="{7775089F-2475-4C8B-9CCE-250C54CDE69D}"/>
              </a:ext>
            </a:extLst>
          </p:cNvPr>
          <p:cNvCxnSpPr>
            <a:cxnSpLocks/>
            <a:stCxn id="13" idx="2"/>
            <a:endCxn id="116" idx="1"/>
          </p:cNvCxnSpPr>
          <p:nvPr/>
        </p:nvCxnSpPr>
        <p:spPr>
          <a:xfrm rot="16200000" flipH="1">
            <a:off x="8616204" y="7227648"/>
            <a:ext cx="991738" cy="704133"/>
          </a:xfrm>
          <a:prstGeom prst="bentConnector2">
            <a:avLst/>
          </a:prstGeom>
          <a:ln w="158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727</TotalTime>
  <Words>926</Words>
  <Application>Microsoft Office PowerPoint</Application>
  <PresentationFormat>사용자 지정</PresentationFormat>
  <Paragraphs>330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슬라이드 2</vt:lpstr>
      <vt:lpstr>슬라이드 3</vt:lpstr>
      <vt:lpstr>슬라이드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hyunho</dc:creator>
  <cp:lastModifiedBy>user</cp:lastModifiedBy>
  <cp:revision>60</cp:revision>
  <dcterms:created xsi:type="dcterms:W3CDTF">2019-09-24T07:04:16Z</dcterms:created>
  <dcterms:modified xsi:type="dcterms:W3CDTF">2019-10-24T02:19:49Z</dcterms:modified>
</cp:coreProperties>
</file>