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50" r:id="rId1"/>
  </p:sldMasterIdLst>
  <p:notesMasterIdLst>
    <p:notesMasterId r:id="rId18"/>
  </p:notesMasterIdLst>
  <p:handoutMasterIdLst>
    <p:handoutMasterId r:id="rId19"/>
  </p:handoutMasterIdLst>
  <p:sldIdLst>
    <p:sldId id="531" r:id="rId2"/>
    <p:sldId id="530" r:id="rId3"/>
    <p:sldId id="520" r:id="rId4"/>
    <p:sldId id="522" r:id="rId5"/>
    <p:sldId id="524" r:id="rId6"/>
    <p:sldId id="525" r:id="rId7"/>
    <p:sldId id="526" r:id="rId8"/>
    <p:sldId id="528" r:id="rId9"/>
    <p:sldId id="529" r:id="rId10"/>
    <p:sldId id="532" r:id="rId11"/>
    <p:sldId id="527" r:id="rId12"/>
    <p:sldId id="432" r:id="rId13"/>
    <p:sldId id="537" r:id="rId14"/>
    <p:sldId id="538" r:id="rId15"/>
    <p:sldId id="534" r:id="rId16"/>
    <p:sldId id="535" r:id="rId17"/>
  </p:sldIdLst>
  <p:sldSz cx="12192000" cy="6858000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8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8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8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8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512CCB87-0F08-4B0B-8648-24C3C05E2743}">
          <p14:sldIdLst>
            <p14:sldId id="531"/>
            <p14:sldId id="530"/>
            <p14:sldId id="520"/>
            <p14:sldId id="522"/>
            <p14:sldId id="524"/>
            <p14:sldId id="525"/>
            <p14:sldId id="526"/>
            <p14:sldId id="528"/>
            <p14:sldId id="529"/>
            <p14:sldId id="532"/>
            <p14:sldId id="527"/>
            <p14:sldId id="432"/>
            <p14:sldId id="537"/>
            <p14:sldId id="538"/>
          </p14:sldIdLst>
        </p14:section>
        <p14:section name="불법주정차 민원 연계" id="{8B3AF84E-37F9-4DE1-9F3C-D6E0F1D1C516}">
          <p14:sldIdLst>
            <p14:sldId id="534"/>
            <p14:sldId id="53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657" userDrawn="1">
          <p15:clr>
            <a:srgbClr val="A4A3A4"/>
          </p15:clr>
        </p15:guide>
        <p15:guide id="2" orient="horz" pos="576" userDrawn="1">
          <p15:clr>
            <a:srgbClr val="A4A3A4"/>
          </p15:clr>
        </p15:guide>
        <p15:guide id="3" orient="horz" pos="391" userDrawn="1">
          <p15:clr>
            <a:srgbClr val="A4A3A4"/>
          </p15:clr>
        </p15:guide>
        <p15:guide id="4" orient="horz" pos="482" userDrawn="1">
          <p15:clr>
            <a:srgbClr val="A4A3A4"/>
          </p15:clr>
        </p15:guide>
        <p15:guide id="5" pos="3863" userDrawn="1">
          <p15:clr>
            <a:srgbClr val="A4A3A4"/>
          </p15:clr>
        </p15:guide>
        <p15:guide id="6" pos="155" userDrawn="1">
          <p15:clr>
            <a:srgbClr val="A4A3A4"/>
          </p15:clr>
        </p15:guide>
        <p15:guide id="7" pos="7525" userDrawn="1">
          <p15:clr>
            <a:srgbClr val="A4A3A4"/>
          </p15:clr>
        </p15:guide>
        <p15:guide id="8" pos="1969" userDrawn="1">
          <p15:clr>
            <a:srgbClr val="A4A3A4"/>
          </p15:clr>
        </p15:guide>
        <p15:guide id="9" pos="5487" userDrawn="1">
          <p15:clr>
            <a:srgbClr val="A4A3A4"/>
          </p15:clr>
        </p15:guide>
        <p15:guide id="10" pos="351" userDrawn="1">
          <p15:clr>
            <a:srgbClr val="A4A3A4"/>
          </p15:clr>
        </p15:guide>
        <p15:guide id="11" pos="7329" userDrawn="1">
          <p15:clr>
            <a:srgbClr val="A4A3A4"/>
          </p15:clr>
        </p15:guide>
        <p15:guide id="12" orient="horz" pos="2863" userDrawn="1">
          <p15:clr>
            <a:srgbClr val="A4A3A4"/>
          </p15:clr>
        </p15:guide>
        <p15:guide id="13" orient="horz" pos="2364" userDrawn="1">
          <p15:clr>
            <a:srgbClr val="A4A3A4"/>
          </p15:clr>
        </p15:guide>
        <p15:guide id="14" orient="horz" pos="2614" userDrawn="1">
          <p15:clr>
            <a:srgbClr val="A4A3A4"/>
          </p15:clr>
        </p15:guide>
        <p15:guide id="15" orient="horz" pos="3838" userDrawn="1">
          <p15:clr>
            <a:srgbClr val="A4A3A4"/>
          </p15:clr>
        </p15:guide>
        <p15:guide id="16" pos="10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사용자" initials="W사" lastIdx="1" clrIdx="0">
    <p:extLst>
      <p:ext uri="{19B8F6BF-5375-455C-9EA6-DF929625EA0E}">
        <p15:presenceInfo xmlns:p15="http://schemas.microsoft.com/office/powerpoint/2012/main" userId="Windows 사용자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8200"/>
    <a:srgbClr val="FF9900"/>
    <a:srgbClr val="1D9BE6"/>
    <a:srgbClr val="ABD2A4"/>
    <a:srgbClr val="054790"/>
    <a:srgbClr val="E6E6E6"/>
    <a:srgbClr val="FF4747"/>
    <a:srgbClr val="4070DA"/>
    <a:srgbClr val="FFCC99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93" autoAdjust="0"/>
    <p:restoredTop sz="96224" autoAdjust="0"/>
  </p:normalViewPr>
  <p:slideViewPr>
    <p:cSldViewPr snapToGrid="0">
      <p:cViewPr varScale="1">
        <p:scale>
          <a:sx n="116" d="100"/>
          <a:sy n="116" d="100"/>
        </p:scale>
        <p:origin x="636" y="108"/>
      </p:cViewPr>
      <p:guideLst>
        <p:guide orient="horz" pos="3657"/>
        <p:guide orient="horz" pos="576"/>
        <p:guide orient="horz" pos="391"/>
        <p:guide orient="horz" pos="482"/>
        <p:guide pos="3863"/>
        <p:guide pos="155"/>
        <p:guide pos="7525"/>
        <p:guide pos="1969"/>
        <p:guide pos="5487"/>
        <p:guide pos="351"/>
        <p:guide pos="7329"/>
        <p:guide orient="horz" pos="2863"/>
        <p:guide orient="horz" pos="2364"/>
        <p:guide orient="horz" pos="2614"/>
        <p:guide orient="horz" pos="3838"/>
        <p:guide pos="1077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-3444" y="-126"/>
      </p:cViewPr>
      <p:guideLst>
        <p:guide orient="horz" pos="3126"/>
        <p:guide pos="214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37" tIns="45568" rIns="91137" bIns="45568" numCol="1" anchor="t" anchorCtr="0" compatLnSpc="1">
            <a:prstTxWarp prst="textNoShape">
              <a:avLst/>
            </a:prstTxWarp>
          </a:bodyPr>
          <a:lstStyle>
            <a:lvl1pPr algn="l" defTabSz="911225">
              <a:defRPr sz="12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37" tIns="45568" rIns="91137" bIns="45568" numCol="1" anchor="t" anchorCtr="0" compatLnSpc="1">
            <a:prstTxWarp prst="textNoShape">
              <a:avLst/>
            </a:prstTxWarp>
          </a:bodyPr>
          <a:lstStyle>
            <a:lvl1pPr algn="r" defTabSz="911225">
              <a:defRPr sz="12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37" tIns="45568" rIns="91137" bIns="45568" numCol="1" anchor="b" anchorCtr="0" compatLnSpc="1">
            <a:prstTxWarp prst="textNoShape">
              <a:avLst/>
            </a:prstTxWarp>
          </a:bodyPr>
          <a:lstStyle>
            <a:lvl1pPr algn="l" defTabSz="911225">
              <a:defRPr sz="12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37" tIns="45568" rIns="91137" bIns="45568" numCol="1" anchor="b" anchorCtr="0" compatLnSpc="1">
            <a:prstTxWarp prst="textNoShape">
              <a:avLst/>
            </a:prstTxWarp>
          </a:bodyPr>
          <a:lstStyle>
            <a:lvl1pPr algn="r" defTabSz="911225">
              <a:defRPr sz="12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ADF06E79-8BAE-4F8C-AEDD-8D177E3D654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167917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37" tIns="45568" rIns="91137" bIns="45568" numCol="1" anchor="t" anchorCtr="0" compatLnSpc="1">
            <a:prstTxWarp prst="textNoShape">
              <a:avLst/>
            </a:prstTxWarp>
          </a:bodyPr>
          <a:lstStyle>
            <a:lvl1pPr algn="l" defTabSz="911225">
              <a:defRPr sz="12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37" tIns="45568" rIns="91137" bIns="45568" numCol="1" anchor="t" anchorCtr="0" compatLnSpc="1">
            <a:prstTxWarp prst="textNoShape">
              <a:avLst/>
            </a:prstTxWarp>
          </a:bodyPr>
          <a:lstStyle>
            <a:lvl1pPr algn="r" defTabSz="911225">
              <a:defRPr sz="12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6125"/>
            <a:ext cx="6616700" cy="3722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8050"/>
            <a:ext cx="4984750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37" tIns="45568" rIns="91137" bIns="455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37" tIns="45568" rIns="91137" bIns="45568" numCol="1" anchor="b" anchorCtr="0" compatLnSpc="1">
            <a:prstTxWarp prst="textNoShape">
              <a:avLst/>
            </a:prstTxWarp>
          </a:bodyPr>
          <a:lstStyle>
            <a:lvl1pPr algn="l" defTabSz="911225">
              <a:defRPr sz="12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37" tIns="45568" rIns="91137" bIns="45568" numCol="1" anchor="b" anchorCtr="0" compatLnSpc="1">
            <a:prstTxWarp prst="textNoShape">
              <a:avLst/>
            </a:prstTxWarp>
          </a:bodyPr>
          <a:lstStyle>
            <a:lvl1pPr algn="r" defTabSz="911225">
              <a:defRPr sz="12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145CDBE7-E6B0-465A-B9D0-ADFB2044D8B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94958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70329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06365A-7DB2-440C-952C-F6FD6A97DE0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030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06365A-7DB2-440C-952C-F6FD6A97DE0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2341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06365A-7DB2-440C-952C-F6FD6A97DE0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61084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06365A-7DB2-440C-952C-F6FD6A97DE0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0105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06365A-7DB2-440C-952C-F6FD6A97DE0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23952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06365A-7DB2-440C-952C-F6FD6A97DE0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86300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06365A-7DB2-440C-952C-F6FD6A97DE0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96229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06365A-7DB2-440C-952C-F6FD6A97DE0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76567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06365A-7DB2-440C-952C-F6FD6A97DE0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81941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06365A-7DB2-440C-952C-F6FD6A97DE0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65894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06365A-7DB2-440C-952C-F6FD6A97DE0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43728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06365A-7DB2-440C-952C-F6FD6A97DE0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56684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06365A-7DB2-440C-952C-F6FD6A97DE0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079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06365A-7DB2-440C-952C-F6FD6A97DE0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9403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ko-KR"/>
              <a:t>Click to edit Master subtitle style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247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247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9261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9785" y="1600201"/>
            <a:ext cx="539261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75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4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693" y="1535113"/>
            <a:ext cx="538870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693" y="2174875"/>
            <a:ext cx="538870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738059" y="6613115"/>
            <a:ext cx="568147" cy="197587"/>
          </a:xfrm>
          <a:prstGeom prst="rect">
            <a:avLst/>
          </a:prstGeom>
          <a:solidFill>
            <a:schemeClr val="bg1"/>
          </a:solidFill>
          <a:ln w="6350" algn="ctr">
            <a:solidFill>
              <a:srgbClr val="0B87DB"/>
            </a:solidFill>
            <a:round/>
            <a:headEnd/>
            <a:tailEnd/>
          </a:ln>
          <a:effectLst/>
        </p:spPr>
        <p:txBody>
          <a:bodyPr wrap="square" lIns="0" tIns="0" rIns="0" bIns="0" anchor="ctr"/>
          <a:lstStyle/>
          <a:p>
            <a:pPr algn="ctr" eaLnBrk="1" latinLnBrk="1" hangingPunct="1">
              <a:lnSpc>
                <a:spcPct val="90000"/>
              </a:lnSpc>
            </a:pPr>
            <a:endParaRPr lang="ko-KR" altLang="en-US" sz="140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itchFamily="34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5718111" y="6578081"/>
            <a:ext cx="619628" cy="27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F87F530B-C5F8-41A6-8354-B3E0BDC0C595}" type="slidenum">
              <a:rPr lang="en-US" altLang="ko-KR" sz="1200" smtClean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pPr algn="ctr"/>
              <a:t>‹#›</a:t>
            </a:fld>
            <a:r>
              <a:rPr lang="en-US" altLang="ko-KR" sz="1200" dirty="0" smtClean="0"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rPr>
              <a:t>/11</a:t>
            </a:r>
            <a:endParaRPr lang="ko-KR" altLang="en-US" sz="1200" dirty="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247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385" y="273051"/>
            <a:ext cx="6815015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1"/>
            <a:ext cx="4011247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554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554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554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42031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17372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0967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32"/>
          <p:cNvSpPr txBox="1">
            <a:spLocks noChangeArrowheads="1"/>
          </p:cNvSpPr>
          <p:nvPr userDrawn="1"/>
        </p:nvSpPr>
        <p:spPr bwMode="auto">
          <a:xfrm>
            <a:off x="154355" y="6496050"/>
            <a:ext cx="63500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 eaLnBrk="0" latinLnBrk="0" hangingPunct="0">
              <a:defRPr/>
            </a:pPr>
            <a:endParaRPr lang="en-US" altLang="ko-KR" sz="800" b="1" dirty="0"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  <p:sldLayoutId id="2147483674" r:id="rId12"/>
    <p:sldLayoutId id="2147483675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hyperlink" Target="http://data.gwanak.go.kr/" TargetMode="External"/><Relationship Id="rId21" Type="http://schemas.openxmlformats.org/officeDocument/2006/relationships/image" Target="../media/image15.png"/><Relationship Id="rId34" Type="http://schemas.openxmlformats.org/officeDocument/2006/relationships/hyperlink" Target="http://data.nowon.go.kr/" TargetMode="External"/><Relationship Id="rId42" Type="http://schemas.openxmlformats.org/officeDocument/2006/relationships/hyperlink" Target="http://data.mapo.go.kr/" TargetMode="External"/><Relationship Id="rId47" Type="http://schemas.openxmlformats.org/officeDocument/2006/relationships/image" Target="../media/image28.png"/><Relationship Id="rId50" Type="http://schemas.openxmlformats.org/officeDocument/2006/relationships/hyperlink" Target="http://data.sb.go.kr/" TargetMode="External"/><Relationship Id="rId55" Type="http://schemas.openxmlformats.org/officeDocument/2006/relationships/image" Target="../media/image32.png"/><Relationship Id="rId63" Type="http://schemas.openxmlformats.org/officeDocument/2006/relationships/image" Target="../media/image36.png"/><Relationship Id="rId68" Type="http://schemas.openxmlformats.org/officeDocument/2006/relationships/image" Target="../media/image39.png"/><Relationship Id="rId7" Type="http://schemas.microsoft.com/office/2007/relationships/hdphoto" Target="../media/hdphoto1.wdp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2.png"/><Relationship Id="rId29" Type="http://schemas.openxmlformats.org/officeDocument/2006/relationships/image" Target="../media/image19.png"/><Relationship Id="rId11" Type="http://schemas.openxmlformats.org/officeDocument/2006/relationships/image" Target="../media/image8.png"/><Relationship Id="rId24" Type="http://schemas.openxmlformats.org/officeDocument/2006/relationships/hyperlink" Target="http://data.gangseo.seoul.kr/" TargetMode="External"/><Relationship Id="rId32" Type="http://schemas.openxmlformats.org/officeDocument/2006/relationships/hyperlink" Target="http://data.geumcheon.go.kr/" TargetMode="External"/><Relationship Id="rId37" Type="http://schemas.openxmlformats.org/officeDocument/2006/relationships/image" Target="../media/image23.png"/><Relationship Id="rId40" Type="http://schemas.openxmlformats.org/officeDocument/2006/relationships/hyperlink" Target="http://data.dongjak.go.kr/" TargetMode="External"/><Relationship Id="rId45" Type="http://schemas.openxmlformats.org/officeDocument/2006/relationships/image" Target="../media/image27.png"/><Relationship Id="rId53" Type="http://schemas.openxmlformats.org/officeDocument/2006/relationships/image" Target="../media/image31.png"/><Relationship Id="rId58" Type="http://schemas.openxmlformats.org/officeDocument/2006/relationships/hyperlink" Target="http://data.yongsan.go.kr/" TargetMode="External"/><Relationship Id="rId66" Type="http://schemas.openxmlformats.org/officeDocument/2006/relationships/hyperlink" Target="http://data.jungnang.seoul.kr/" TargetMode="External"/><Relationship Id="rId5" Type="http://schemas.openxmlformats.org/officeDocument/2006/relationships/image" Target="../media/image4.png"/><Relationship Id="rId61" Type="http://schemas.openxmlformats.org/officeDocument/2006/relationships/image" Target="../media/image35.png"/><Relationship Id="rId19" Type="http://schemas.openxmlformats.org/officeDocument/2006/relationships/image" Target="../media/image14.png"/><Relationship Id="rId14" Type="http://schemas.openxmlformats.org/officeDocument/2006/relationships/image" Target="../media/image10.png"/><Relationship Id="rId22" Type="http://schemas.openxmlformats.org/officeDocument/2006/relationships/hyperlink" Target="http://data.gangbuk.go.kr/" TargetMode="External"/><Relationship Id="rId27" Type="http://schemas.openxmlformats.org/officeDocument/2006/relationships/image" Target="../media/image18.png"/><Relationship Id="rId30" Type="http://schemas.openxmlformats.org/officeDocument/2006/relationships/hyperlink" Target="http://data.guro.go.kr/" TargetMode="External"/><Relationship Id="rId35" Type="http://schemas.openxmlformats.org/officeDocument/2006/relationships/image" Target="../media/image22.png"/><Relationship Id="rId43" Type="http://schemas.openxmlformats.org/officeDocument/2006/relationships/image" Target="../media/image26.png"/><Relationship Id="rId48" Type="http://schemas.openxmlformats.org/officeDocument/2006/relationships/hyperlink" Target="http://data.sd.go.kr/" TargetMode="External"/><Relationship Id="rId56" Type="http://schemas.openxmlformats.org/officeDocument/2006/relationships/hyperlink" Target="http://data.ydp.go.kr/" TargetMode="External"/><Relationship Id="rId64" Type="http://schemas.openxmlformats.org/officeDocument/2006/relationships/hyperlink" Target="http://data.junggu.seoul.kr/" TargetMode="External"/><Relationship Id="rId8" Type="http://schemas.openxmlformats.org/officeDocument/2006/relationships/image" Target="../media/image6.png"/><Relationship Id="rId51" Type="http://schemas.openxmlformats.org/officeDocument/2006/relationships/image" Target="../media/image30.png"/><Relationship Id="rId3" Type="http://schemas.openxmlformats.org/officeDocument/2006/relationships/notesSlide" Target="../notesSlides/notesSlide2.xml"/><Relationship Id="rId12" Type="http://schemas.microsoft.com/office/2007/relationships/hdphoto" Target="../media/hdphoto3.wdp"/><Relationship Id="rId17" Type="http://schemas.openxmlformats.org/officeDocument/2006/relationships/image" Target="../media/image13.png"/><Relationship Id="rId25" Type="http://schemas.openxmlformats.org/officeDocument/2006/relationships/image" Target="../media/image17.png"/><Relationship Id="rId33" Type="http://schemas.openxmlformats.org/officeDocument/2006/relationships/image" Target="../media/image21.png"/><Relationship Id="rId38" Type="http://schemas.openxmlformats.org/officeDocument/2006/relationships/hyperlink" Target="http://data.ddm.go.kr/" TargetMode="External"/><Relationship Id="rId46" Type="http://schemas.openxmlformats.org/officeDocument/2006/relationships/hyperlink" Target="http://data.seocho.go.kr/" TargetMode="External"/><Relationship Id="rId59" Type="http://schemas.openxmlformats.org/officeDocument/2006/relationships/image" Target="../media/image34.png"/><Relationship Id="rId67" Type="http://schemas.openxmlformats.org/officeDocument/2006/relationships/image" Target="../media/image38.png"/><Relationship Id="rId20" Type="http://schemas.openxmlformats.org/officeDocument/2006/relationships/hyperlink" Target="http://data.gd.go.kr/" TargetMode="External"/><Relationship Id="rId41" Type="http://schemas.openxmlformats.org/officeDocument/2006/relationships/image" Target="../media/image25.png"/><Relationship Id="rId54" Type="http://schemas.openxmlformats.org/officeDocument/2006/relationships/hyperlink" Target="http://data.yangcheon.go.kr/" TargetMode="External"/><Relationship Id="rId62" Type="http://schemas.openxmlformats.org/officeDocument/2006/relationships/hyperlink" Target="http://data.jongno.go.kr/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15" Type="http://schemas.openxmlformats.org/officeDocument/2006/relationships/image" Target="../media/image11.png"/><Relationship Id="rId23" Type="http://schemas.openxmlformats.org/officeDocument/2006/relationships/image" Target="../media/image16.png"/><Relationship Id="rId28" Type="http://schemas.openxmlformats.org/officeDocument/2006/relationships/hyperlink" Target="http://data.gwangjin.go.kr/" TargetMode="External"/><Relationship Id="rId36" Type="http://schemas.openxmlformats.org/officeDocument/2006/relationships/hyperlink" Target="http://data.dobong.go.kr/" TargetMode="External"/><Relationship Id="rId49" Type="http://schemas.openxmlformats.org/officeDocument/2006/relationships/image" Target="../media/image29.png"/><Relationship Id="rId57" Type="http://schemas.openxmlformats.org/officeDocument/2006/relationships/image" Target="../media/image33.png"/><Relationship Id="rId10" Type="http://schemas.microsoft.com/office/2007/relationships/hdphoto" Target="../media/hdphoto2.wdp"/><Relationship Id="rId31" Type="http://schemas.openxmlformats.org/officeDocument/2006/relationships/image" Target="../media/image20.png"/><Relationship Id="rId44" Type="http://schemas.openxmlformats.org/officeDocument/2006/relationships/hyperlink" Target="http://data.sdm.go.kr/" TargetMode="External"/><Relationship Id="rId52" Type="http://schemas.openxmlformats.org/officeDocument/2006/relationships/hyperlink" Target="http://data.songpa.seoul.kr/" TargetMode="External"/><Relationship Id="rId60" Type="http://schemas.openxmlformats.org/officeDocument/2006/relationships/hyperlink" Target="http://data.ep.go.kr/" TargetMode="External"/><Relationship Id="rId65" Type="http://schemas.openxmlformats.org/officeDocument/2006/relationships/image" Target="../media/image37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3" Type="http://schemas.openxmlformats.org/officeDocument/2006/relationships/image" Target="../media/image9.png"/><Relationship Id="rId18" Type="http://schemas.openxmlformats.org/officeDocument/2006/relationships/hyperlink" Target="http://data.gangnam.go.kr/" TargetMode="External"/><Relationship Id="rId3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0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2.png"/><Relationship Id="rId4" Type="http://schemas.openxmlformats.org/officeDocument/2006/relationships/image" Target="../media/image41.jpeg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microsoft.com/office/2007/relationships/hdphoto" Target="../media/hdphoto1.wdp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6.png"/><Relationship Id="rId5" Type="http://schemas.openxmlformats.org/officeDocument/2006/relationships/image" Target="../media/image4.png"/><Relationship Id="rId15" Type="http://schemas.openxmlformats.org/officeDocument/2006/relationships/image" Target="../media/image50.png"/><Relationship Id="rId10" Type="http://schemas.openxmlformats.org/officeDocument/2006/relationships/image" Target="../media/image45.jpeg"/><Relationship Id="rId4" Type="http://schemas.openxmlformats.org/officeDocument/2006/relationships/image" Target="../media/image3.png"/><Relationship Id="rId9" Type="http://schemas.openxmlformats.org/officeDocument/2006/relationships/image" Target="../media/image44.jpeg"/><Relationship Id="rId14" Type="http://schemas.openxmlformats.org/officeDocument/2006/relationships/image" Target="../media/image4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6.png"/><Relationship Id="rId18" Type="http://schemas.openxmlformats.org/officeDocument/2006/relationships/image" Target="../media/image61.png"/><Relationship Id="rId3" Type="http://schemas.openxmlformats.org/officeDocument/2006/relationships/image" Target="../media/image3.png"/><Relationship Id="rId21" Type="http://schemas.openxmlformats.org/officeDocument/2006/relationships/image" Target="../media/image64.png"/><Relationship Id="rId7" Type="http://schemas.openxmlformats.org/officeDocument/2006/relationships/image" Target="../media/image42.png"/><Relationship Id="rId12" Type="http://schemas.openxmlformats.org/officeDocument/2006/relationships/image" Target="../media/image11.png"/><Relationship Id="rId17" Type="http://schemas.openxmlformats.org/officeDocument/2006/relationships/image" Target="../media/image6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9.png"/><Relationship Id="rId20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55.png"/><Relationship Id="rId24" Type="http://schemas.openxmlformats.org/officeDocument/2006/relationships/image" Target="../media/image67.png"/><Relationship Id="rId5" Type="http://schemas.openxmlformats.org/officeDocument/2006/relationships/image" Target="../media/image5.png"/><Relationship Id="rId15" Type="http://schemas.openxmlformats.org/officeDocument/2006/relationships/image" Target="../media/image58.png"/><Relationship Id="rId23" Type="http://schemas.openxmlformats.org/officeDocument/2006/relationships/image" Target="../media/image66.jpeg"/><Relationship Id="rId10" Type="http://schemas.openxmlformats.org/officeDocument/2006/relationships/image" Target="../media/image9.png"/><Relationship Id="rId19" Type="http://schemas.openxmlformats.org/officeDocument/2006/relationships/image" Target="../media/image62.png"/><Relationship Id="rId4" Type="http://schemas.openxmlformats.org/officeDocument/2006/relationships/image" Target="../media/image4.png"/><Relationship Id="rId9" Type="http://schemas.openxmlformats.org/officeDocument/2006/relationships/image" Target="../media/image54.png"/><Relationship Id="rId14" Type="http://schemas.openxmlformats.org/officeDocument/2006/relationships/image" Target="../media/image57.png"/><Relationship Id="rId22" Type="http://schemas.openxmlformats.org/officeDocument/2006/relationships/image" Target="../media/image6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10" Type="http://schemas.openxmlformats.org/officeDocument/2006/relationships/image" Target="../media/image68.png"/><Relationship Id="rId4" Type="http://schemas.openxmlformats.org/officeDocument/2006/relationships/image" Target="../media/image4.png"/><Relationship Id="rId9" Type="http://schemas.openxmlformats.org/officeDocument/2006/relationships/image" Target="../media/image4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microsoft.com/office/2007/relationships/hdphoto" Target="../media/hdphoto4.wdp"/><Relationship Id="rId5" Type="http://schemas.openxmlformats.org/officeDocument/2006/relationships/image" Target="../media/image5.png"/><Relationship Id="rId10" Type="http://schemas.openxmlformats.org/officeDocument/2006/relationships/image" Target="../media/image71.png"/><Relationship Id="rId4" Type="http://schemas.openxmlformats.org/officeDocument/2006/relationships/image" Target="../media/image4.png"/><Relationship Id="rId9" Type="http://schemas.openxmlformats.org/officeDocument/2006/relationships/image" Target="../media/image7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7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3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78.png"/><Relationship Id="rId3" Type="http://schemas.openxmlformats.org/officeDocument/2006/relationships/tags" Target="../tags/tag4.xml"/><Relationship Id="rId7" Type="http://schemas.openxmlformats.org/officeDocument/2006/relationships/image" Target="../media/image4.png"/><Relationship Id="rId12" Type="http://schemas.openxmlformats.org/officeDocument/2006/relationships/image" Target="../media/image77.png"/><Relationship Id="rId2" Type="http://schemas.openxmlformats.org/officeDocument/2006/relationships/tags" Target="../tags/tag3.xml"/><Relationship Id="rId16" Type="http://schemas.openxmlformats.org/officeDocument/2006/relationships/image" Target="../media/image81.png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11" Type="http://schemas.openxmlformats.org/officeDocument/2006/relationships/image" Target="../media/image76.png"/><Relationship Id="rId5" Type="http://schemas.openxmlformats.org/officeDocument/2006/relationships/notesSlide" Target="../notesSlides/notesSlide10.xml"/><Relationship Id="rId15" Type="http://schemas.openxmlformats.org/officeDocument/2006/relationships/image" Target="../media/image80.png"/><Relationship Id="rId10" Type="http://schemas.openxmlformats.org/officeDocument/2006/relationships/image" Target="../media/image75.png"/><Relationship Id="rId4" Type="http://schemas.openxmlformats.org/officeDocument/2006/relationships/slideLayout" Target="../slideLayouts/slideLayout7.xml"/><Relationship Id="rId9" Type="http://schemas.microsoft.com/office/2007/relationships/hdphoto" Target="../media/hdphoto1.wdp"/><Relationship Id="rId14" Type="http://schemas.openxmlformats.org/officeDocument/2006/relationships/image" Target="../media/image7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0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2.png"/><Relationship Id="rId4" Type="http://schemas.openxmlformats.org/officeDocument/2006/relationships/image" Target="../media/image41.jpeg"/><Relationship Id="rId9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4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10" Type="http://schemas.microsoft.com/office/2007/relationships/hdphoto" Target="../media/hdphoto1.wdp"/><Relationship Id="rId4" Type="http://schemas.openxmlformats.org/officeDocument/2006/relationships/image" Target="../media/image74.png"/><Relationship Id="rId9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Relationship Id="rId9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3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8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3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365"/>
            <a:ext cx="12192000" cy="6857270"/>
            <a:chOff x="1530500" y="365"/>
            <a:chExt cx="9137500" cy="6857270"/>
          </a:xfrm>
        </p:grpSpPr>
        <p:pic>
          <p:nvPicPr>
            <p:cNvPr id="19" name="car_ppt.png" descr="car_ppt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530500" y="365"/>
              <a:ext cx="9137500" cy="685727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9" name="TextBox 32"/>
            <p:cNvSpPr txBox="1"/>
            <p:nvPr/>
          </p:nvSpPr>
          <p:spPr>
            <a:xfrm>
              <a:off x="1983806" y="1363336"/>
              <a:ext cx="4031890" cy="703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 contourW="1270">
                <a:bevelT w="0" h="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 indent="0" algn="ctr" defTabSz="1043056" latinLnBrk="0">
                <a:spcBef>
                  <a:spcPct val="0"/>
                </a:spcBef>
                <a:buClr>
                  <a:prstClr val="white"/>
                </a:buClr>
                <a:buSzPct val="100000"/>
                <a:defRPr kumimoji="0" sz="2400" baseline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latin typeface="Rix모던고딕 B" panose="02020603020101020101" pitchFamily="18" charset="-127"/>
                  <a:ea typeface="Rix모던고딕 B" panose="02020603020101020101" pitchFamily="18" charset="-127"/>
                  <a:cs typeface="Arial" charset="0"/>
                </a:defRPr>
              </a:lvl1pPr>
              <a:lvl2pPr marL="742950" indent="-285750" defTabSz="1043056" eaLnBrk="0" hangingPunct="0">
                <a:spcBef>
                  <a:spcPct val="50000"/>
                </a:spcBef>
                <a:defRPr kumimoji="1" baseline="-25000">
                  <a:solidFill>
                    <a:schemeClr val="accent2"/>
                  </a:solidFill>
                  <a:latin typeface="나눔고딕 ExtraBold" pitchFamily="50" charset="-127"/>
                  <a:ea typeface="나눔고딕 ExtraBold" pitchFamily="50" charset="-127"/>
                </a:defRPr>
              </a:lvl2pPr>
              <a:lvl3pPr marL="1143000" indent="-228600" defTabSz="1043056" eaLnBrk="0" hangingPunct="0">
                <a:spcBef>
                  <a:spcPct val="50000"/>
                </a:spcBef>
                <a:defRPr kumimoji="1" baseline="-25000">
                  <a:solidFill>
                    <a:schemeClr val="accent2"/>
                  </a:solidFill>
                  <a:latin typeface="나눔고딕 ExtraBold" pitchFamily="50" charset="-127"/>
                  <a:ea typeface="나눔고딕 ExtraBold" pitchFamily="50" charset="-127"/>
                </a:defRPr>
              </a:lvl3pPr>
              <a:lvl4pPr marL="1600200" indent="-228600" defTabSz="1043056" eaLnBrk="0" hangingPunct="0">
                <a:spcBef>
                  <a:spcPct val="50000"/>
                </a:spcBef>
                <a:defRPr kumimoji="1" baseline="-25000">
                  <a:solidFill>
                    <a:schemeClr val="accent2"/>
                  </a:solidFill>
                  <a:latin typeface="나눔고딕 ExtraBold" pitchFamily="50" charset="-127"/>
                  <a:ea typeface="나눔고딕 ExtraBold" pitchFamily="50" charset="-127"/>
                </a:defRPr>
              </a:lvl4pPr>
              <a:lvl5pPr marL="2057400" indent="-228600" defTabSz="1043056" eaLnBrk="0" hangingPunct="0">
                <a:spcBef>
                  <a:spcPct val="50000"/>
                </a:spcBef>
                <a:defRPr kumimoji="1" baseline="-25000">
                  <a:solidFill>
                    <a:schemeClr val="accent2"/>
                  </a:solidFill>
                  <a:latin typeface="나눔고딕 ExtraBold" pitchFamily="50" charset="-127"/>
                  <a:ea typeface="나눔고딕 ExtraBold" pitchFamily="50" charset="-127"/>
                </a:defRPr>
              </a:lvl5pPr>
              <a:lvl6pPr marL="2514600" indent="-228600" algn="ctr" defTabSz="1043056" eaLnBrk="0" fontAlgn="base" hangingPunct="0">
                <a:spcBef>
                  <a:spcPct val="50000"/>
                </a:spcBef>
                <a:spcAft>
                  <a:spcPct val="0"/>
                </a:spcAft>
                <a:defRPr kumimoji="1" baseline="-25000">
                  <a:solidFill>
                    <a:schemeClr val="accent2"/>
                  </a:solidFill>
                  <a:latin typeface="나눔고딕 ExtraBold" pitchFamily="50" charset="-127"/>
                  <a:ea typeface="나눔고딕 ExtraBold" pitchFamily="50" charset="-127"/>
                </a:defRPr>
              </a:lvl6pPr>
              <a:lvl7pPr marL="2971800" indent="-228600" algn="ctr" defTabSz="1043056" eaLnBrk="0" fontAlgn="base" hangingPunct="0">
                <a:spcBef>
                  <a:spcPct val="50000"/>
                </a:spcBef>
                <a:spcAft>
                  <a:spcPct val="0"/>
                </a:spcAft>
                <a:defRPr kumimoji="1" baseline="-25000">
                  <a:solidFill>
                    <a:schemeClr val="accent2"/>
                  </a:solidFill>
                  <a:latin typeface="나눔고딕 ExtraBold" pitchFamily="50" charset="-127"/>
                  <a:ea typeface="나눔고딕 ExtraBold" pitchFamily="50" charset="-127"/>
                </a:defRPr>
              </a:lvl7pPr>
              <a:lvl8pPr marL="3429000" indent="-228600" algn="ctr" defTabSz="1043056" eaLnBrk="0" fontAlgn="base" hangingPunct="0">
                <a:spcBef>
                  <a:spcPct val="50000"/>
                </a:spcBef>
                <a:spcAft>
                  <a:spcPct val="0"/>
                </a:spcAft>
                <a:defRPr kumimoji="1" baseline="-25000">
                  <a:solidFill>
                    <a:schemeClr val="accent2"/>
                  </a:solidFill>
                  <a:latin typeface="나눔고딕 ExtraBold" pitchFamily="50" charset="-127"/>
                  <a:ea typeface="나눔고딕 ExtraBold" pitchFamily="50" charset="-127"/>
                </a:defRPr>
              </a:lvl8pPr>
              <a:lvl9pPr marL="3886200" indent="-228600" algn="ctr" defTabSz="1043056" eaLnBrk="0" fontAlgn="base" hangingPunct="0">
                <a:spcBef>
                  <a:spcPct val="50000"/>
                </a:spcBef>
                <a:spcAft>
                  <a:spcPct val="0"/>
                </a:spcAft>
                <a:defRPr kumimoji="1" baseline="-25000">
                  <a:solidFill>
                    <a:schemeClr val="accent2"/>
                  </a:solidFill>
                  <a:latin typeface="나눔고딕 ExtraBold" pitchFamily="50" charset="-127"/>
                  <a:ea typeface="나눔고딕 ExtraBold" pitchFamily="50" charset="-127"/>
                </a:defRPr>
              </a:lvl9pPr>
            </a:lstStyle>
            <a:p>
              <a:pPr algn="l" defTabSz="1043077">
                <a:lnSpc>
                  <a:spcPct val="130000"/>
                </a:lnSpc>
              </a:pPr>
              <a:r>
                <a:rPr lang="ko-KR" altLang="en-US" sz="3800" noProof="1">
                  <a:solidFill>
                    <a:prstClr val="white"/>
                  </a:solidFill>
                  <a:latin typeface="KoPub돋움체 Bold" pitchFamily="18" charset="-127"/>
                  <a:ea typeface="KoPub돋움체 Bold" pitchFamily="18" charset="-127"/>
                </a:rPr>
                <a:t>불법주정차 통합플랫폼</a:t>
              </a:r>
              <a:r>
                <a:rPr lang="en-US" altLang="ko-KR" sz="3800" noProof="1">
                  <a:solidFill>
                    <a:prstClr val="white"/>
                  </a:solidFill>
                  <a:latin typeface="KoPub돋움체 Bold" pitchFamily="18" charset="-127"/>
                  <a:ea typeface="KoPub돋움체 Bold" pitchFamily="18" charset="-127"/>
                </a:rPr>
                <a:t> </a:t>
              </a:r>
              <a:r>
                <a:rPr lang="ko-KR" altLang="en-US" sz="3800" noProof="1">
                  <a:solidFill>
                    <a:prstClr val="white"/>
                  </a:solidFill>
                  <a:latin typeface="KoPub돋움체 Bold" pitchFamily="18" charset="-127"/>
                  <a:ea typeface="KoPub돋움체 Bold" pitchFamily="18" charset="-127"/>
                </a:rPr>
                <a:t>구축</a:t>
              </a:r>
            </a:p>
          </p:txBody>
        </p:sp>
        <p:sp>
          <p:nvSpPr>
            <p:cNvPr id="11" name="TextBox 32"/>
            <p:cNvSpPr txBox="1"/>
            <p:nvPr/>
          </p:nvSpPr>
          <p:spPr>
            <a:xfrm>
              <a:off x="2007324" y="5406446"/>
              <a:ext cx="1877281" cy="56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 contourW="1270">
                <a:bevelT w="0" h="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 indent="0" algn="ctr" defTabSz="1043056" latinLnBrk="0">
                <a:spcBef>
                  <a:spcPct val="0"/>
                </a:spcBef>
                <a:buClr>
                  <a:prstClr val="white"/>
                </a:buClr>
                <a:buSzPct val="100000"/>
                <a:defRPr kumimoji="0" sz="2400" baseline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latin typeface="Rix모던고딕 B" panose="02020603020101020101" pitchFamily="18" charset="-127"/>
                  <a:ea typeface="Rix모던고딕 B" panose="02020603020101020101" pitchFamily="18" charset="-127"/>
                  <a:cs typeface="Arial" charset="0"/>
                </a:defRPr>
              </a:lvl1pPr>
              <a:lvl2pPr marL="742950" indent="-285750" defTabSz="1043056" eaLnBrk="0" hangingPunct="0">
                <a:spcBef>
                  <a:spcPct val="50000"/>
                </a:spcBef>
                <a:defRPr kumimoji="1" baseline="-25000">
                  <a:solidFill>
                    <a:schemeClr val="accent2"/>
                  </a:solidFill>
                  <a:latin typeface="나눔고딕 ExtraBold" pitchFamily="50" charset="-127"/>
                  <a:ea typeface="나눔고딕 ExtraBold" pitchFamily="50" charset="-127"/>
                </a:defRPr>
              </a:lvl2pPr>
              <a:lvl3pPr marL="1143000" indent="-228600" defTabSz="1043056" eaLnBrk="0" hangingPunct="0">
                <a:spcBef>
                  <a:spcPct val="50000"/>
                </a:spcBef>
                <a:defRPr kumimoji="1" baseline="-25000">
                  <a:solidFill>
                    <a:schemeClr val="accent2"/>
                  </a:solidFill>
                  <a:latin typeface="나눔고딕 ExtraBold" pitchFamily="50" charset="-127"/>
                  <a:ea typeface="나눔고딕 ExtraBold" pitchFamily="50" charset="-127"/>
                </a:defRPr>
              </a:lvl3pPr>
              <a:lvl4pPr marL="1600200" indent="-228600" defTabSz="1043056" eaLnBrk="0" hangingPunct="0">
                <a:spcBef>
                  <a:spcPct val="50000"/>
                </a:spcBef>
                <a:defRPr kumimoji="1" baseline="-25000">
                  <a:solidFill>
                    <a:schemeClr val="accent2"/>
                  </a:solidFill>
                  <a:latin typeface="나눔고딕 ExtraBold" pitchFamily="50" charset="-127"/>
                  <a:ea typeface="나눔고딕 ExtraBold" pitchFamily="50" charset="-127"/>
                </a:defRPr>
              </a:lvl4pPr>
              <a:lvl5pPr marL="2057400" indent="-228600" defTabSz="1043056" eaLnBrk="0" hangingPunct="0">
                <a:spcBef>
                  <a:spcPct val="50000"/>
                </a:spcBef>
                <a:defRPr kumimoji="1" baseline="-25000">
                  <a:solidFill>
                    <a:schemeClr val="accent2"/>
                  </a:solidFill>
                  <a:latin typeface="나눔고딕 ExtraBold" pitchFamily="50" charset="-127"/>
                  <a:ea typeface="나눔고딕 ExtraBold" pitchFamily="50" charset="-127"/>
                </a:defRPr>
              </a:lvl5pPr>
              <a:lvl6pPr marL="2514600" indent="-228600" algn="ctr" defTabSz="1043056" eaLnBrk="0" fontAlgn="base" hangingPunct="0">
                <a:spcBef>
                  <a:spcPct val="50000"/>
                </a:spcBef>
                <a:spcAft>
                  <a:spcPct val="0"/>
                </a:spcAft>
                <a:defRPr kumimoji="1" baseline="-25000">
                  <a:solidFill>
                    <a:schemeClr val="accent2"/>
                  </a:solidFill>
                  <a:latin typeface="나눔고딕 ExtraBold" pitchFamily="50" charset="-127"/>
                  <a:ea typeface="나눔고딕 ExtraBold" pitchFamily="50" charset="-127"/>
                </a:defRPr>
              </a:lvl6pPr>
              <a:lvl7pPr marL="2971800" indent="-228600" algn="ctr" defTabSz="1043056" eaLnBrk="0" fontAlgn="base" hangingPunct="0">
                <a:spcBef>
                  <a:spcPct val="50000"/>
                </a:spcBef>
                <a:spcAft>
                  <a:spcPct val="0"/>
                </a:spcAft>
                <a:defRPr kumimoji="1" baseline="-25000">
                  <a:solidFill>
                    <a:schemeClr val="accent2"/>
                  </a:solidFill>
                  <a:latin typeface="나눔고딕 ExtraBold" pitchFamily="50" charset="-127"/>
                  <a:ea typeface="나눔고딕 ExtraBold" pitchFamily="50" charset="-127"/>
                </a:defRPr>
              </a:lvl7pPr>
              <a:lvl8pPr marL="3429000" indent="-228600" algn="ctr" defTabSz="1043056" eaLnBrk="0" fontAlgn="base" hangingPunct="0">
                <a:spcBef>
                  <a:spcPct val="50000"/>
                </a:spcBef>
                <a:spcAft>
                  <a:spcPct val="0"/>
                </a:spcAft>
                <a:defRPr kumimoji="1" baseline="-25000">
                  <a:solidFill>
                    <a:schemeClr val="accent2"/>
                  </a:solidFill>
                  <a:latin typeface="나눔고딕 ExtraBold" pitchFamily="50" charset="-127"/>
                  <a:ea typeface="나눔고딕 ExtraBold" pitchFamily="50" charset="-127"/>
                </a:defRPr>
              </a:lvl8pPr>
              <a:lvl9pPr marL="3886200" indent="-228600" algn="ctr" defTabSz="1043056" eaLnBrk="0" fontAlgn="base" hangingPunct="0">
                <a:spcBef>
                  <a:spcPct val="50000"/>
                </a:spcBef>
                <a:spcAft>
                  <a:spcPct val="0"/>
                </a:spcAft>
                <a:defRPr kumimoji="1" baseline="-25000">
                  <a:solidFill>
                    <a:schemeClr val="accent2"/>
                  </a:solidFill>
                  <a:latin typeface="나눔고딕 ExtraBold" pitchFamily="50" charset="-127"/>
                  <a:ea typeface="나눔고딕 ExtraBold" pitchFamily="50" charset="-127"/>
                </a:defRPr>
              </a:lvl9pPr>
            </a:lstStyle>
            <a:p>
              <a:pPr defTabSz="1043077">
                <a:lnSpc>
                  <a:spcPct val="130000"/>
                </a:lnSpc>
              </a:pPr>
              <a:r>
                <a:rPr lang="ko-KR" altLang="en-US" sz="2800" noProof="1" smtClean="0">
                  <a:solidFill>
                    <a:prstClr val="white"/>
                  </a:solidFill>
                  <a:latin typeface="KoPub돋움체 Bold" pitchFamily="18" charset="-127"/>
                  <a:ea typeface="KoPub돋움체 Bold" pitchFamily="18" charset="-127"/>
                </a:rPr>
                <a:t>교통정보과</a:t>
              </a:r>
              <a:endParaRPr lang="ko-KR" altLang="en-US" sz="2800" noProof="1">
                <a:solidFill>
                  <a:prstClr val="white"/>
                </a:solidFill>
                <a:latin typeface="KoPub돋움체 Bold" pitchFamily="18" charset="-127"/>
                <a:ea typeface="KoPub돋움체 Bold" pitchFamily="18" charset="-127"/>
              </a:endParaRPr>
            </a:p>
          </p:txBody>
        </p:sp>
        <p:grpSp>
          <p:nvGrpSpPr>
            <p:cNvPr id="16" name="그룹 15"/>
            <p:cNvGrpSpPr/>
            <p:nvPr/>
          </p:nvGrpSpPr>
          <p:grpSpPr>
            <a:xfrm>
              <a:off x="1993438" y="3313662"/>
              <a:ext cx="1891166" cy="881987"/>
              <a:chOff x="761148" y="2889498"/>
              <a:chExt cx="1512168" cy="881987"/>
            </a:xfrm>
          </p:grpSpPr>
          <p:sp>
            <p:nvSpPr>
              <p:cNvPr id="10" name="TextBox 32"/>
              <p:cNvSpPr txBox="1"/>
              <p:nvPr/>
            </p:nvSpPr>
            <p:spPr>
              <a:xfrm>
                <a:off x="761148" y="2893694"/>
                <a:ext cx="1512168" cy="840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 contourW="1270">
                  <a:bevelT w="0" h="0"/>
                  <a:contourClr>
                    <a:schemeClr val="bg1"/>
                  </a:contourClr>
                </a:sp3d>
              </a:bodyPr>
              <a:lstStyle>
                <a:defPPr>
                  <a:defRPr lang="ko-KR"/>
                </a:defPPr>
                <a:lvl1pPr indent="0" algn="ctr" defTabSz="1043056" latinLnBrk="0">
                  <a:spcBef>
                    <a:spcPct val="0"/>
                  </a:spcBef>
                  <a:buClr>
                    <a:prstClr val="white"/>
                  </a:buClr>
                  <a:buSzPct val="100000"/>
                  <a:defRPr kumimoji="0" sz="2400" baseline="0">
                    <a:gradFill>
                      <a:gsLst>
                        <a:gs pos="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5400000" scaled="0"/>
                    </a:gradFill>
                    <a:latin typeface="Rix모던고딕 B" panose="02020603020101020101" pitchFamily="18" charset="-127"/>
                    <a:ea typeface="Rix모던고딕 B" panose="02020603020101020101" pitchFamily="18" charset="-127"/>
                    <a:cs typeface="Arial" charset="0"/>
                  </a:defRPr>
                </a:lvl1pPr>
                <a:lvl2pPr marL="742950" indent="-285750" defTabSz="1043056" eaLnBrk="0" hangingPunct="0">
                  <a:spcBef>
                    <a:spcPct val="50000"/>
                  </a:spcBef>
                  <a:defRPr kumimoji="1" baseline="-25000">
                    <a:solidFill>
                      <a:schemeClr val="accent2"/>
                    </a:solidFill>
                    <a:latin typeface="나눔고딕 ExtraBold" pitchFamily="50" charset="-127"/>
                    <a:ea typeface="나눔고딕 ExtraBold" pitchFamily="50" charset="-127"/>
                  </a:defRPr>
                </a:lvl2pPr>
                <a:lvl3pPr marL="1143000" indent="-228600" defTabSz="1043056" eaLnBrk="0" hangingPunct="0">
                  <a:spcBef>
                    <a:spcPct val="50000"/>
                  </a:spcBef>
                  <a:defRPr kumimoji="1" baseline="-25000">
                    <a:solidFill>
                      <a:schemeClr val="accent2"/>
                    </a:solidFill>
                    <a:latin typeface="나눔고딕 ExtraBold" pitchFamily="50" charset="-127"/>
                    <a:ea typeface="나눔고딕 ExtraBold" pitchFamily="50" charset="-127"/>
                  </a:defRPr>
                </a:lvl3pPr>
                <a:lvl4pPr marL="1600200" indent="-228600" defTabSz="1043056" eaLnBrk="0" hangingPunct="0">
                  <a:spcBef>
                    <a:spcPct val="50000"/>
                  </a:spcBef>
                  <a:defRPr kumimoji="1" baseline="-25000">
                    <a:solidFill>
                      <a:schemeClr val="accent2"/>
                    </a:solidFill>
                    <a:latin typeface="나눔고딕 ExtraBold" pitchFamily="50" charset="-127"/>
                    <a:ea typeface="나눔고딕 ExtraBold" pitchFamily="50" charset="-127"/>
                  </a:defRPr>
                </a:lvl4pPr>
                <a:lvl5pPr marL="2057400" indent="-228600" defTabSz="1043056" eaLnBrk="0" hangingPunct="0">
                  <a:spcBef>
                    <a:spcPct val="50000"/>
                  </a:spcBef>
                  <a:defRPr kumimoji="1" baseline="-25000">
                    <a:solidFill>
                      <a:schemeClr val="accent2"/>
                    </a:solidFill>
                    <a:latin typeface="나눔고딕 ExtraBold" pitchFamily="50" charset="-127"/>
                    <a:ea typeface="나눔고딕 ExtraBold" pitchFamily="50" charset="-127"/>
                  </a:defRPr>
                </a:lvl5pPr>
                <a:lvl6pPr marL="2514600" indent="-228600" algn="ctr" defTabSz="1043056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baseline="-25000">
                    <a:solidFill>
                      <a:schemeClr val="accent2"/>
                    </a:solidFill>
                    <a:latin typeface="나눔고딕 ExtraBold" pitchFamily="50" charset="-127"/>
                    <a:ea typeface="나눔고딕 ExtraBold" pitchFamily="50" charset="-127"/>
                  </a:defRPr>
                </a:lvl6pPr>
                <a:lvl7pPr marL="2971800" indent="-228600" algn="ctr" defTabSz="1043056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baseline="-25000">
                    <a:solidFill>
                      <a:schemeClr val="accent2"/>
                    </a:solidFill>
                    <a:latin typeface="나눔고딕 ExtraBold" pitchFamily="50" charset="-127"/>
                    <a:ea typeface="나눔고딕 ExtraBold" pitchFamily="50" charset="-127"/>
                  </a:defRPr>
                </a:lvl7pPr>
                <a:lvl8pPr marL="3429000" indent="-228600" algn="ctr" defTabSz="1043056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baseline="-25000">
                    <a:solidFill>
                      <a:schemeClr val="accent2"/>
                    </a:solidFill>
                    <a:latin typeface="나눔고딕 ExtraBold" pitchFamily="50" charset="-127"/>
                    <a:ea typeface="나눔고딕 ExtraBold" pitchFamily="50" charset="-127"/>
                  </a:defRPr>
                </a:lvl8pPr>
                <a:lvl9pPr marL="3886200" indent="-228600" algn="ctr" defTabSz="1043056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baseline="-25000">
                    <a:solidFill>
                      <a:schemeClr val="accent2"/>
                    </a:solidFill>
                    <a:latin typeface="나눔고딕 ExtraBold" pitchFamily="50" charset="-127"/>
                    <a:ea typeface="나눔고딕 ExtraBold" pitchFamily="50" charset="-127"/>
                  </a:defRPr>
                </a:lvl9pPr>
              </a:lstStyle>
              <a:p>
                <a:pPr defTabSz="1043077">
                  <a:lnSpc>
                    <a:spcPct val="130000"/>
                  </a:lnSpc>
                </a:pPr>
                <a:r>
                  <a:rPr lang="ko-KR" altLang="en-US" noProof="1" smtClean="0">
                    <a:solidFill>
                      <a:prstClr val="white"/>
                    </a:solidFill>
                    <a:latin typeface="KoPub돋움체 Bold" pitchFamily="18" charset="-127"/>
                    <a:ea typeface="KoPub돋움체 Bold" pitchFamily="18" charset="-127"/>
                  </a:rPr>
                  <a:t>시연 및 소개</a:t>
                </a:r>
                <a:endParaRPr lang="en-US" altLang="ko-KR" noProof="1">
                  <a:solidFill>
                    <a:prstClr val="white"/>
                  </a:solidFill>
                  <a:latin typeface="KoPub돋움체 Bold" pitchFamily="18" charset="-127"/>
                  <a:ea typeface="KoPub돋움체 Bold" pitchFamily="18" charset="-127"/>
                </a:endParaRPr>
              </a:p>
              <a:p>
                <a:pPr defTabSz="1043077">
                  <a:lnSpc>
                    <a:spcPct val="130000"/>
                  </a:lnSpc>
                </a:pPr>
                <a:r>
                  <a:rPr lang="en-US" altLang="ko-KR" sz="1800" noProof="1">
                    <a:solidFill>
                      <a:prstClr val="white"/>
                    </a:solidFill>
                    <a:latin typeface="KoPub돋움체 Bold" pitchFamily="18" charset="-127"/>
                    <a:ea typeface="KoPub돋움체 Bold" pitchFamily="18" charset="-127"/>
                  </a:rPr>
                  <a:t>Date </a:t>
                </a:r>
                <a:r>
                  <a:rPr lang="en-US" altLang="ko-KR" sz="1800" noProof="1" smtClean="0">
                    <a:solidFill>
                      <a:prstClr val="white"/>
                    </a:solidFill>
                    <a:latin typeface="KoPub돋움체 Bold" pitchFamily="18" charset="-127"/>
                    <a:ea typeface="KoPub돋움체 Bold" pitchFamily="18" charset="-127"/>
                  </a:rPr>
                  <a:t>2020.02.20. </a:t>
                </a:r>
                <a:endParaRPr lang="ko-KR" altLang="en-US" sz="1800" noProof="1">
                  <a:solidFill>
                    <a:prstClr val="white"/>
                  </a:solidFill>
                  <a:latin typeface="KoPub돋움체 Bold" pitchFamily="18" charset="-127"/>
                  <a:ea typeface="KoPub돋움체 Bold" pitchFamily="18" charset="-127"/>
                </a:endParaRPr>
              </a:p>
            </p:txBody>
          </p:sp>
          <p:cxnSp>
            <p:nvCxnSpPr>
              <p:cNvPr id="13" name="직선 연결선 12"/>
              <p:cNvCxnSpPr/>
              <p:nvPr/>
            </p:nvCxnSpPr>
            <p:spPr>
              <a:xfrm flipV="1">
                <a:off x="797152" y="2889498"/>
                <a:ext cx="1440160" cy="59"/>
              </a:xfrm>
              <a:prstGeom prst="line">
                <a:avLst/>
              </a:prstGeom>
              <a:ln w="12700">
                <a:solidFill>
                  <a:srgbClr val="93BDD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직선 연결선 14"/>
              <p:cNvCxnSpPr/>
              <p:nvPr/>
            </p:nvCxnSpPr>
            <p:spPr>
              <a:xfrm flipV="1">
                <a:off x="797152" y="3771426"/>
                <a:ext cx="1440160" cy="59"/>
              </a:xfrm>
              <a:prstGeom prst="line">
                <a:avLst/>
              </a:prstGeom>
              <a:ln w="12700">
                <a:solidFill>
                  <a:srgbClr val="BDD6E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42316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오른쪽 화살표 83">
            <a:extLst>
              <a:ext uri="{FF2B5EF4-FFF2-40B4-BE49-F238E27FC236}">
                <a16:creationId xmlns:a16="http://schemas.microsoft.com/office/drawing/2014/main" xmlns="" id="{0ABDEE79-63C1-4FEC-9EED-ED7C7DB80721}"/>
              </a:ext>
            </a:extLst>
          </p:cNvPr>
          <p:cNvSpPr/>
          <p:nvPr/>
        </p:nvSpPr>
        <p:spPr>
          <a:xfrm>
            <a:off x="2293810" y="1942065"/>
            <a:ext cx="1917365" cy="3693811"/>
          </a:xfrm>
          <a:prstGeom prst="rightArrow">
            <a:avLst>
              <a:gd name="adj1" fmla="val 87448"/>
              <a:gd name="adj2" fmla="val 38316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lumMod val="6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683" y="2"/>
            <a:ext cx="1458360" cy="689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0" name="그룹 89"/>
          <p:cNvGrpSpPr/>
          <p:nvPr/>
        </p:nvGrpSpPr>
        <p:grpSpPr>
          <a:xfrm>
            <a:off x="0" y="-12607"/>
            <a:ext cx="10741682" cy="895105"/>
            <a:chOff x="0" y="-12607"/>
            <a:chExt cx="10741682" cy="895105"/>
          </a:xfrm>
        </p:grpSpPr>
        <p:grpSp>
          <p:nvGrpSpPr>
            <p:cNvPr id="91" name="그룹 90"/>
            <p:cNvGrpSpPr/>
            <p:nvPr/>
          </p:nvGrpSpPr>
          <p:grpSpPr>
            <a:xfrm>
              <a:off x="0" y="1"/>
              <a:ext cx="10741682" cy="692467"/>
              <a:chOff x="725208" y="1"/>
              <a:chExt cx="10741682" cy="692467"/>
            </a:xfrm>
          </p:grpSpPr>
          <p:grpSp>
            <p:nvGrpSpPr>
              <p:cNvPr id="96" name="그룹 95"/>
              <p:cNvGrpSpPr/>
              <p:nvPr/>
            </p:nvGrpSpPr>
            <p:grpSpPr>
              <a:xfrm>
                <a:off x="725208" y="1"/>
                <a:ext cx="10741682" cy="692467"/>
                <a:chOff x="803725" y="205012"/>
                <a:chExt cx="6850448" cy="519350"/>
              </a:xfrm>
            </p:grpSpPr>
            <p:sp>
              <p:nvSpPr>
                <p:cNvPr id="98" name="자유형 97"/>
                <p:cNvSpPr/>
                <p:nvPr/>
              </p:nvSpPr>
              <p:spPr>
                <a:xfrm>
                  <a:off x="918192" y="222218"/>
                  <a:ext cx="3232249" cy="481629"/>
                </a:xfrm>
                <a:custGeom>
                  <a:avLst/>
                  <a:gdLst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0 w 6600056"/>
                    <a:gd name="connsiteY3" fmla="*/ 970488 h 970488"/>
                    <a:gd name="connsiteX4" fmla="*/ 0 w 6600056"/>
                    <a:gd name="connsiteY4" fmla="*/ 0 h 970488"/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432048 w 6600056"/>
                    <a:gd name="connsiteY3" fmla="*/ 970488 h 970488"/>
                    <a:gd name="connsiteX4" fmla="*/ 0 w 6600056"/>
                    <a:gd name="connsiteY4" fmla="*/ 0 h 97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00056" h="970488">
                      <a:moveTo>
                        <a:pt x="0" y="0"/>
                      </a:moveTo>
                      <a:lnTo>
                        <a:pt x="6600056" y="0"/>
                      </a:lnTo>
                      <a:lnTo>
                        <a:pt x="6600056" y="970488"/>
                      </a:lnTo>
                      <a:lnTo>
                        <a:pt x="432048" y="9704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>
                  <a:outerShdw blurRad="76200" dist="25400" dir="9600000" algn="r" rotWithShape="0">
                    <a:prstClr val="black">
                      <a:alpha val="22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2400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endParaRPr>
                </a:p>
              </p:txBody>
            </p:sp>
            <p:sp>
              <p:nvSpPr>
                <p:cNvPr id="99" name="자유형 98"/>
                <p:cNvSpPr/>
                <p:nvPr/>
              </p:nvSpPr>
              <p:spPr>
                <a:xfrm>
                  <a:off x="803725" y="205012"/>
                  <a:ext cx="6850448" cy="519350"/>
                </a:xfrm>
                <a:custGeom>
                  <a:avLst/>
                  <a:gdLst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0 w 6600056"/>
                    <a:gd name="connsiteY3" fmla="*/ 970488 h 970488"/>
                    <a:gd name="connsiteX4" fmla="*/ 0 w 6600056"/>
                    <a:gd name="connsiteY4" fmla="*/ 0 h 970488"/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432048 w 6600056"/>
                    <a:gd name="connsiteY3" fmla="*/ 970488 h 970488"/>
                    <a:gd name="connsiteX4" fmla="*/ 0 w 6600056"/>
                    <a:gd name="connsiteY4" fmla="*/ 0 h 97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00056" h="970488">
                      <a:moveTo>
                        <a:pt x="0" y="0"/>
                      </a:moveTo>
                      <a:lnTo>
                        <a:pt x="6600056" y="0"/>
                      </a:lnTo>
                      <a:lnTo>
                        <a:pt x="6600056" y="970488"/>
                      </a:lnTo>
                      <a:lnTo>
                        <a:pt x="432048" y="9704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CAF4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2400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endParaRPr>
                </a:p>
              </p:txBody>
            </p:sp>
          </p:grpSp>
          <p:sp>
            <p:nvSpPr>
              <p:cNvPr id="97" name="직사각형 96"/>
              <p:cNvSpPr/>
              <p:nvPr/>
            </p:nvSpPr>
            <p:spPr>
              <a:xfrm>
                <a:off x="1979211" y="68628"/>
                <a:ext cx="517286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121917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ko-KR" altLang="en-US" sz="3200" b="1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 </a:t>
                </a:r>
                <a:r>
                  <a:rPr kumimoji="0" lang="ko-KR" altLang="en-US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사업개요</a:t>
                </a:r>
                <a:endParaRPr kumimoji="0" lang="en-US" altLang="ko-KR" sz="3200" b="1" dirty="0"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Calibri" pitchFamily="34" charset="0"/>
                </a:endParaRPr>
              </a:p>
            </p:txBody>
          </p:sp>
        </p:grpSp>
        <p:grpSp>
          <p:nvGrpSpPr>
            <p:cNvPr id="92" name="그룹 91"/>
            <p:cNvGrpSpPr/>
            <p:nvPr/>
          </p:nvGrpSpPr>
          <p:grpSpPr>
            <a:xfrm>
              <a:off x="1" y="-12607"/>
              <a:ext cx="1199456" cy="895105"/>
              <a:chOff x="1" y="-12607"/>
              <a:chExt cx="1397564" cy="1042945"/>
            </a:xfrm>
          </p:grpSpPr>
          <p:pic>
            <p:nvPicPr>
              <p:cNvPr id="94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rcRect l="4444"/>
              <a:stretch>
                <a:fillRect/>
              </a:stretch>
            </p:blipFill>
            <p:spPr bwMode="auto">
              <a:xfrm>
                <a:off x="145577" y="-12607"/>
                <a:ext cx="1251988" cy="1042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95" name="Picture 2"/>
              <p:cNvPicPr>
                <a:picLocks noChangeAspect="1" noChangeArrowheads="1"/>
              </p:cNvPicPr>
              <p:nvPr/>
            </p:nvPicPr>
            <p:blipFill>
              <a:blip r:embed="rId6" cstate="print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 l="2114" t="488"/>
              <a:stretch>
                <a:fillRect/>
              </a:stretch>
            </p:blipFill>
            <p:spPr bwMode="auto">
              <a:xfrm>
                <a:off x="1" y="1"/>
                <a:ext cx="1064432" cy="10227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93" name="직사각형 92"/>
            <p:cNvSpPr/>
            <p:nvPr/>
          </p:nvSpPr>
          <p:spPr>
            <a:xfrm>
              <a:off x="139896" y="214850"/>
              <a:ext cx="444352" cy="390995"/>
            </a:xfrm>
            <a:prstGeom prst="rect">
              <a:avLst/>
            </a:prstGeom>
          </p:spPr>
          <p:txBody>
            <a:bodyPr wrap="none" tIns="36000" bIns="36000" anchor="ctr" anchorCtr="1">
              <a:spAutoFit/>
            </a:bodyPr>
            <a:lstStyle/>
            <a:p>
              <a:pPr algn="ctr" defTabSz="121917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3600" b="1" dirty="0" smtClean="0">
                  <a:latin typeface="KoPub돋움체 Bold" panose="02020603020101020101" pitchFamily="18" charset="-127"/>
                  <a:ea typeface="KoPub돋움체 Bold" panose="02020603020101020101" pitchFamily="18" charset="-127"/>
                  <a:cs typeface="Calibri" pitchFamily="34" charset="0"/>
                </a:rPr>
                <a:t>1</a:t>
              </a:r>
              <a:endParaRPr kumimoji="0" lang="en-US" altLang="ko-KR" sz="3600" b="1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Calibri" pitchFamily="34" charset="0"/>
              </a:endParaRPr>
            </a:p>
          </p:txBody>
        </p:sp>
      </p:grpSp>
      <p:cxnSp>
        <p:nvCxnSpPr>
          <p:cNvPr id="212" name="직선 화살표 연결선 211">
            <a:extLst>
              <a:ext uri="{FF2B5EF4-FFF2-40B4-BE49-F238E27FC236}">
                <a16:creationId xmlns:a16="http://schemas.microsoft.com/office/drawing/2014/main" xmlns="" id="{8BB52EFB-28BE-488A-8B42-3C33E4D218F3}"/>
              </a:ext>
            </a:extLst>
          </p:cNvPr>
          <p:cNvCxnSpPr>
            <a:cxnSpLocks/>
          </p:cNvCxnSpPr>
          <p:nvPr/>
        </p:nvCxnSpPr>
        <p:spPr bwMode="auto">
          <a:xfrm>
            <a:off x="8086691" y="4901106"/>
            <a:ext cx="1670204" cy="692430"/>
          </a:xfrm>
          <a:prstGeom prst="straightConnector1">
            <a:avLst/>
          </a:prstGeom>
          <a:solidFill>
            <a:srgbClr val="4F81BD"/>
          </a:solidFill>
          <a:ln w="44450" cap="flat" cmpd="sng" algn="ctr">
            <a:solidFill>
              <a:schemeClr val="bg1">
                <a:lumMod val="75000"/>
                <a:alpha val="63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13" name="직선 화살표 연결선 212">
            <a:extLst>
              <a:ext uri="{FF2B5EF4-FFF2-40B4-BE49-F238E27FC236}">
                <a16:creationId xmlns:a16="http://schemas.microsoft.com/office/drawing/2014/main" xmlns="" id="{7FCE79B2-12C4-41BC-B9D6-05F92296A348}"/>
              </a:ext>
            </a:extLst>
          </p:cNvPr>
          <p:cNvCxnSpPr/>
          <p:nvPr/>
        </p:nvCxnSpPr>
        <p:spPr bwMode="auto">
          <a:xfrm>
            <a:off x="8239760" y="3752850"/>
            <a:ext cx="1517135" cy="4722"/>
          </a:xfrm>
          <a:prstGeom prst="straightConnector1">
            <a:avLst/>
          </a:prstGeom>
          <a:solidFill>
            <a:srgbClr val="4F81BD"/>
          </a:solidFill>
          <a:ln w="44450" cap="flat" cmpd="sng" algn="ctr">
            <a:solidFill>
              <a:schemeClr val="bg1">
                <a:lumMod val="75000"/>
                <a:alpha val="63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grpSp>
        <p:nvGrpSpPr>
          <p:cNvPr id="3" name="그룹 2"/>
          <p:cNvGrpSpPr/>
          <p:nvPr/>
        </p:nvGrpSpPr>
        <p:grpSpPr>
          <a:xfrm>
            <a:off x="9619359" y="1043427"/>
            <a:ext cx="2229209" cy="1855203"/>
            <a:chOff x="9619359" y="1043427"/>
            <a:chExt cx="2229209" cy="1855203"/>
          </a:xfrm>
        </p:grpSpPr>
        <p:grpSp>
          <p:nvGrpSpPr>
            <p:cNvPr id="48" name="그룹 47"/>
            <p:cNvGrpSpPr/>
            <p:nvPr/>
          </p:nvGrpSpPr>
          <p:grpSpPr>
            <a:xfrm>
              <a:off x="9861662" y="1043427"/>
              <a:ext cx="1745832" cy="1538527"/>
              <a:chOff x="2004471" y="3168767"/>
              <a:chExt cx="2034515" cy="1792934"/>
            </a:xfrm>
          </p:grpSpPr>
          <p:sp>
            <p:nvSpPr>
              <p:cNvPr id="86" name="Freeform 7"/>
              <p:cNvSpPr>
                <a:spLocks/>
              </p:cNvSpPr>
              <p:nvPr/>
            </p:nvSpPr>
            <p:spPr bwMode="auto">
              <a:xfrm>
                <a:off x="2004471" y="3168767"/>
                <a:ext cx="2034515" cy="1792934"/>
              </a:xfrm>
              <a:custGeom>
                <a:avLst/>
                <a:gdLst>
                  <a:gd name="T0" fmla="*/ 1484 w 5390"/>
                  <a:gd name="T1" fmla="*/ 0 h 4750"/>
                  <a:gd name="T2" fmla="*/ 3907 w 5390"/>
                  <a:gd name="T3" fmla="*/ 0 h 4750"/>
                  <a:gd name="T4" fmla="*/ 3944 w 5390"/>
                  <a:gd name="T5" fmla="*/ 3 h 4750"/>
                  <a:gd name="T6" fmla="*/ 3985 w 5390"/>
                  <a:gd name="T7" fmla="*/ 14 h 4750"/>
                  <a:gd name="T8" fmla="*/ 4024 w 5390"/>
                  <a:gd name="T9" fmla="*/ 31 h 4750"/>
                  <a:gd name="T10" fmla="*/ 4060 w 5390"/>
                  <a:gd name="T11" fmla="*/ 52 h 4750"/>
                  <a:gd name="T12" fmla="*/ 4095 w 5390"/>
                  <a:gd name="T13" fmla="*/ 78 h 4750"/>
                  <a:gd name="T14" fmla="*/ 4124 w 5390"/>
                  <a:gd name="T15" fmla="*/ 107 h 4750"/>
                  <a:gd name="T16" fmla="*/ 4147 w 5390"/>
                  <a:gd name="T17" fmla="*/ 139 h 4750"/>
                  <a:gd name="T18" fmla="*/ 5358 w 5390"/>
                  <a:gd name="T19" fmla="*/ 2237 h 4750"/>
                  <a:gd name="T20" fmla="*/ 5374 w 5390"/>
                  <a:gd name="T21" fmla="*/ 2271 h 4750"/>
                  <a:gd name="T22" fmla="*/ 5384 w 5390"/>
                  <a:gd name="T23" fmla="*/ 2312 h 4750"/>
                  <a:gd name="T24" fmla="*/ 5390 w 5390"/>
                  <a:gd name="T25" fmla="*/ 2354 h 4750"/>
                  <a:gd name="T26" fmla="*/ 5390 w 5390"/>
                  <a:gd name="T27" fmla="*/ 2397 h 4750"/>
                  <a:gd name="T28" fmla="*/ 5384 w 5390"/>
                  <a:gd name="T29" fmla="*/ 2439 h 4750"/>
                  <a:gd name="T30" fmla="*/ 5374 w 5390"/>
                  <a:gd name="T31" fmla="*/ 2479 h 4750"/>
                  <a:gd name="T32" fmla="*/ 5358 w 5390"/>
                  <a:gd name="T33" fmla="*/ 2513 h 4750"/>
                  <a:gd name="T34" fmla="*/ 4147 w 5390"/>
                  <a:gd name="T35" fmla="*/ 4611 h 4750"/>
                  <a:gd name="T36" fmla="*/ 4124 w 5390"/>
                  <a:gd name="T37" fmla="*/ 4644 h 4750"/>
                  <a:gd name="T38" fmla="*/ 4095 w 5390"/>
                  <a:gd name="T39" fmla="*/ 4673 h 4750"/>
                  <a:gd name="T40" fmla="*/ 4060 w 5390"/>
                  <a:gd name="T41" fmla="*/ 4698 h 4750"/>
                  <a:gd name="T42" fmla="*/ 4024 w 5390"/>
                  <a:gd name="T43" fmla="*/ 4719 h 4750"/>
                  <a:gd name="T44" fmla="*/ 3985 w 5390"/>
                  <a:gd name="T45" fmla="*/ 4737 h 4750"/>
                  <a:gd name="T46" fmla="*/ 3944 w 5390"/>
                  <a:gd name="T47" fmla="*/ 4747 h 4750"/>
                  <a:gd name="T48" fmla="*/ 3907 w 5390"/>
                  <a:gd name="T49" fmla="*/ 4750 h 4750"/>
                  <a:gd name="T50" fmla="*/ 1484 w 5390"/>
                  <a:gd name="T51" fmla="*/ 4750 h 4750"/>
                  <a:gd name="T52" fmla="*/ 1446 w 5390"/>
                  <a:gd name="T53" fmla="*/ 4747 h 4750"/>
                  <a:gd name="T54" fmla="*/ 1405 w 5390"/>
                  <a:gd name="T55" fmla="*/ 4737 h 4750"/>
                  <a:gd name="T56" fmla="*/ 1366 w 5390"/>
                  <a:gd name="T57" fmla="*/ 4719 h 4750"/>
                  <a:gd name="T58" fmla="*/ 1330 w 5390"/>
                  <a:gd name="T59" fmla="*/ 4698 h 4750"/>
                  <a:gd name="T60" fmla="*/ 1296 w 5390"/>
                  <a:gd name="T61" fmla="*/ 4673 h 4750"/>
                  <a:gd name="T62" fmla="*/ 1266 w 5390"/>
                  <a:gd name="T63" fmla="*/ 4644 h 4750"/>
                  <a:gd name="T64" fmla="*/ 1245 w 5390"/>
                  <a:gd name="T65" fmla="*/ 4611 h 4750"/>
                  <a:gd name="T66" fmla="*/ 33 w 5390"/>
                  <a:gd name="T67" fmla="*/ 2513 h 4750"/>
                  <a:gd name="T68" fmla="*/ 16 w 5390"/>
                  <a:gd name="T69" fmla="*/ 2479 h 4750"/>
                  <a:gd name="T70" fmla="*/ 7 w 5390"/>
                  <a:gd name="T71" fmla="*/ 2439 h 4750"/>
                  <a:gd name="T72" fmla="*/ 0 w 5390"/>
                  <a:gd name="T73" fmla="*/ 2397 h 4750"/>
                  <a:gd name="T74" fmla="*/ 0 w 5390"/>
                  <a:gd name="T75" fmla="*/ 2354 h 4750"/>
                  <a:gd name="T76" fmla="*/ 7 w 5390"/>
                  <a:gd name="T77" fmla="*/ 2312 h 4750"/>
                  <a:gd name="T78" fmla="*/ 16 w 5390"/>
                  <a:gd name="T79" fmla="*/ 2271 h 4750"/>
                  <a:gd name="T80" fmla="*/ 33 w 5390"/>
                  <a:gd name="T81" fmla="*/ 2237 h 4750"/>
                  <a:gd name="T82" fmla="*/ 1245 w 5390"/>
                  <a:gd name="T83" fmla="*/ 139 h 4750"/>
                  <a:gd name="T84" fmla="*/ 1266 w 5390"/>
                  <a:gd name="T85" fmla="*/ 107 h 4750"/>
                  <a:gd name="T86" fmla="*/ 1296 w 5390"/>
                  <a:gd name="T87" fmla="*/ 78 h 4750"/>
                  <a:gd name="T88" fmla="*/ 1330 w 5390"/>
                  <a:gd name="T89" fmla="*/ 52 h 4750"/>
                  <a:gd name="T90" fmla="*/ 1366 w 5390"/>
                  <a:gd name="T91" fmla="*/ 31 h 4750"/>
                  <a:gd name="T92" fmla="*/ 1405 w 5390"/>
                  <a:gd name="T93" fmla="*/ 14 h 4750"/>
                  <a:gd name="T94" fmla="*/ 1446 w 5390"/>
                  <a:gd name="T95" fmla="*/ 3 h 4750"/>
                  <a:gd name="T96" fmla="*/ 1484 w 5390"/>
                  <a:gd name="T97" fmla="*/ 0 h 4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390" h="4750">
                    <a:moveTo>
                      <a:pt x="1484" y="0"/>
                    </a:moveTo>
                    <a:lnTo>
                      <a:pt x="3907" y="0"/>
                    </a:lnTo>
                    <a:lnTo>
                      <a:pt x="3944" y="3"/>
                    </a:lnTo>
                    <a:lnTo>
                      <a:pt x="3985" y="14"/>
                    </a:lnTo>
                    <a:lnTo>
                      <a:pt x="4024" y="31"/>
                    </a:lnTo>
                    <a:lnTo>
                      <a:pt x="4060" y="52"/>
                    </a:lnTo>
                    <a:lnTo>
                      <a:pt x="4095" y="78"/>
                    </a:lnTo>
                    <a:lnTo>
                      <a:pt x="4124" y="107"/>
                    </a:lnTo>
                    <a:lnTo>
                      <a:pt x="4147" y="139"/>
                    </a:lnTo>
                    <a:lnTo>
                      <a:pt x="5358" y="2237"/>
                    </a:lnTo>
                    <a:lnTo>
                      <a:pt x="5374" y="2271"/>
                    </a:lnTo>
                    <a:lnTo>
                      <a:pt x="5384" y="2312"/>
                    </a:lnTo>
                    <a:lnTo>
                      <a:pt x="5390" y="2354"/>
                    </a:lnTo>
                    <a:lnTo>
                      <a:pt x="5390" y="2397"/>
                    </a:lnTo>
                    <a:lnTo>
                      <a:pt x="5384" y="2439"/>
                    </a:lnTo>
                    <a:lnTo>
                      <a:pt x="5374" y="2479"/>
                    </a:lnTo>
                    <a:lnTo>
                      <a:pt x="5358" y="2513"/>
                    </a:lnTo>
                    <a:lnTo>
                      <a:pt x="4147" y="4611"/>
                    </a:lnTo>
                    <a:lnTo>
                      <a:pt x="4124" y="4644"/>
                    </a:lnTo>
                    <a:lnTo>
                      <a:pt x="4095" y="4673"/>
                    </a:lnTo>
                    <a:lnTo>
                      <a:pt x="4060" y="4698"/>
                    </a:lnTo>
                    <a:lnTo>
                      <a:pt x="4024" y="4719"/>
                    </a:lnTo>
                    <a:lnTo>
                      <a:pt x="3985" y="4737"/>
                    </a:lnTo>
                    <a:lnTo>
                      <a:pt x="3944" y="4747"/>
                    </a:lnTo>
                    <a:lnTo>
                      <a:pt x="3907" y="4750"/>
                    </a:lnTo>
                    <a:lnTo>
                      <a:pt x="1484" y="4750"/>
                    </a:lnTo>
                    <a:lnTo>
                      <a:pt x="1446" y="4747"/>
                    </a:lnTo>
                    <a:lnTo>
                      <a:pt x="1405" y="4737"/>
                    </a:lnTo>
                    <a:lnTo>
                      <a:pt x="1366" y="4719"/>
                    </a:lnTo>
                    <a:lnTo>
                      <a:pt x="1330" y="4698"/>
                    </a:lnTo>
                    <a:lnTo>
                      <a:pt x="1296" y="4673"/>
                    </a:lnTo>
                    <a:lnTo>
                      <a:pt x="1266" y="4644"/>
                    </a:lnTo>
                    <a:lnTo>
                      <a:pt x="1245" y="4611"/>
                    </a:lnTo>
                    <a:lnTo>
                      <a:pt x="33" y="2513"/>
                    </a:lnTo>
                    <a:lnTo>
                      <a:pt x="16" y="2479"/>
                    </a:lnTo>
                    <a:lnTo>
                      <a:pt x="7" y="2439"/>
                    </a:lnTo>
                    <a:lnTo>
                      <a:pt x="0" y="2397"/>
                    </a:lnTo>
                    <a:lnTo>
                      <a:pt x="0" y="2354"/>
                    </a:lnTo>
                    <a:lnTo>
                      <a:pt x="7" y="2312"/>
                    </a:lnTo>
                    <a:lnTo>
                      <a:pt x="16" y="2271"/>
                    </a:lnTo>
                    <a:lnTo>
                      <a:pt x="33" y="2237"/>
                    </a:lnTo>
                    <a:lnTo>
                      <a:pt x="1245" y="139"/>
                    </a:lnTo>
                    <a:lnTo>
                      <a:pt x="1266" y="107"/>
                    </a:lnTo>
                    <a:lnTo>
                      <a:pt x="1296" y="78"/>
                    </a:lnTo>
                    <a:lnTo>
                      <a:pt x="1330" y="52"/>
                    </a:lnTo>
                    <a:lnTo>
                      <a:pt x="1366" y="31"/>
                    </a:lnTo>
                    <a:lnTo>
                      <a:pt x="1405" y="14"/>
                    </a:lnTo>
                    <a:lnTo>
                      <a:pt x="1446" y="3"/>
                    </a:lnTo>
                    <a:lnTo>
                      <a:pt x="1484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6000" tIns="0" rIns="0" bIns="0" rtlCol="0" anchor="ctr">
                <a:sp3d>
                  <a:bevelT w="1270"/>
                  <a:contourClr>
                    <a:schemeClr val="bg1"/>
                  </a:contourClr>
                </a:sp3d>
              </a:bodyPr>
              <a:lstStyle/>
              <a:p>
                <a:pPr algn="ctr" defTabSz="1067745" latinLnBrk="0">
                  <a:spcBef>
                    <a:spcPts val="300"/>
                  </a:spcBef>
                  <a:spcAft>
                    <a:spcPts val="300"/>
                  </a:spcAft>
                  <a:buClr>
                    <a:prstClr val="black"/>
                  </a:buClr>
                  <a:buSzPct val="120000"/>
                  <a:defRPr/>
                </a:pPr>
                <a:endParaRPr lang="ko-KR" altLang="en-US" sz="1100" dirty="0">
                  <a:solidFill>
                    <a:srgbClr val="333333"/>
                  </a:solidFill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grpSp>
            <p:nvGrpSpPr>
              <p:cNvPr id="87" name="그룹 86"/>
              <p:cNvGrpSpPr/>
              <p:nvPr/>
            </p:nvGrpSpPr>
            <p:grpSpPr>
              <a:xfrm>
                <a:off x="2118400" y="3179764"/>
                <a:ext cx="1806656" cy="1681000"/>
                <a:chOff x="2128490" y="3179764"/>
                <a:chExt cx="1806656" cy="1681000"/>
              </a:xfrm>
            </p:grpSpPr>
            <p:grpSp>
              <p:nvGrpSpPr>
                <p:cNvPr id="88" name="그룹 87"/>
                <p:cNvGrpSpPr/>
                <p:nvPr/>
              </p:nvGrpSpPr>
              <p:grpSpPr>
                <a:xfrm>
                  <a:off x="2128490" y="3179764"/>
                  <a:ext cx="1806656" cy="1681000"/>
                  <a:chOff x="-6331539" y="2226528"/>
                  <a:chExt cx="4588666" cy="4269522"/>
                </a:xfrm>
              </p:grpSpPr>
              <p:sp>
                <p:nvSpPr>
                  <p:cNvPr id="101" name="Freeform 7"/>
                  <p:cNvSpPr>
                    <a:spLocks/>
                  </p:cNvSpPr>
                  <p:nvPr/>
                </p:nvSpPr>
                <p:spPr bwMode="auto">
                  <a:xfrm>
                    <a:off x="-6331539" y="2452236"/>
                    <a:ext cx="4588666" cy="4043814"/>
                  </a:xfrm>
                  <a:custGeom>
                    <a:avLst/>
                    <a:gdLst>
                      <a:gd name="T0" fmla="*/ 1484 w 5390"/>
                      <a:gd name="T1" fmla="*/ 0 h 4750"/>
                      <a:gd name="T2" fmla="*/ 3907 w 5390"/>
                      <a:gd name="T3" fmla="*/ 0 h 4750"/>
                      <a:gd name="T4" fmla="*/ 3944 w 5390"/>
                      <a:gd name="T5" fmla="*/ 3 h 4750"/>
                      <a:gd name="T6" fmla="*/ 3985 w 5390"/>
                      <a:gd name="T7" fmla="*/ 14 h 4750"/>
                      <a:gd name="T8" fmla="*/ 4024 w 5390"/>
                      <a:gd name="T9" fmla="*/ 31 h 4750"/>
                      <a:gd name="T10" fmla="*/ 4060 w 5390"/>
                      <a:gd name="T11" fmla="*/ 52 h 4750"/>
                      <a:gd name="T12" fmla="*/ 4095 w 5390"/>
                      <a:gd name="T13" fmla="*/ 78 h 4750"/>
                      <a:gd name="T14" fmla="*/ 4124 w 5390"/>
                      <a:gd name="T15" fmla="*/ 107 h 4750"/>
                      <a:gd name="T16" fmla="*/ 4147 w 5390"/>
                      <a:gd name="T17" fmla="*/ 139 h 4750"/>
                      <a:gd name="T18" fmla="*/ 5358 w 5390"/>
                      <a:gd name="T19" fmla="*/ 2237 h 4750"/>
                      <a:gd name="T20" fmla="*/ 5374 w 5390"/>
                      <a:gd name="T21" fmla="*/ 2271 h 4750"/>
                      <a:gd name="T22" fmla="*/ 5384 w 5390"/>
                      <a:gd name="T23" fmla="*/ 2312 h 4750"/>
                      <a:gd name="T24" fmla="*/ 5390 w 5390"/>
                      <a:gd name="T25" fmla="*/ 2354 h 4750"/>
                      <a:gd name="T26" fmla="*/ 5390 w 5390"/>
                      <a:gd name="T27" fmla="*/ 2397 h 4750"/>
                      <a:gd name="T28" fmla="*/ 5384 w 5390"/>
                      <a:gd name="T29" fmla="*/ 2439 h 4750"/>
                      <a:gd name="T30" fmla="*/ 5374 w 5390"/>
                      <a:gd name="T31" fmla="*/ 2479 h 4750"/>
                      <a:gd name="T32" fmla="*/ 5358 w 5390"/>
                      <a:gd name="T33" fmla="*/ 2513 h 4750"/>
                      <a:gd name="T34" fmla="*/ 4147 w 5390"/>
                      <a:gd name="T35" fmla="*/ 4611 h 4750"/>
                      <a:gd name="T36" fmla="*/ 4124 w 5390"/>
                      <a:gd name="T37" fmla="*/ 4644 h 4750"/>
                      <a:gd name="T38" fmla="*/ 4095 w 5390"/>
                      <a:gd name="T39" fmla="*/ 4673 h 4750"/>
                      <a:gd name="T40" fmla="*/ 4060 w 5390"/>
                      <a:gd name="T41" fmla="*/ 4698 h 4750"/>
                      <a:gd name="T42" fmla="*/ 4024 w 5390"/>
                      <a:gd name="T43" fmla="*/ 4719 h 4750"/>
                      <a:gd name="T44" fmla="*/ 3985 w 5390"/>
                      <a:gd name="T45" fmla="*/ 4737 h 4750"/>
                      <a:gd name="T46" fmla="*/ 3944 w 5390"/>
                      <a:gd name="T47" fmla="*/ 4747 h 4750"/>
                      <a:gd name="T48" fmla="*/ 3907 w 5390"/>
                      <a:gd name="T49" fmla="*/ 4750 h 4750"/>
                      <a:gd name="T50" fmla="*/ 1484 w 5390"/>
                      <a:gd name="T51" fmla="*/ 4750 h 4750"/>
                      <a:gd name="T52" fmla="*/ 1446 w 5390"/>
                      <a:gd name="T53" fmla="*/ 4747 h 4750"/>
                      <a:gd name="T54" fmla="*/ 1405 w 5390"/>
                      <a:gd name="T55" fmla="*/ 4737 h 4750"/>
                      <a:gd name="T56" fmla="*/ 1366 w 5390"/>
                      <a:gd name="T57" fmla="*/ 4719 h 4750"/>
                      <a:gd name="T58" fmla="*/ 1330 w 5390"/>
                      <a:gd name="T59" fmla="*/ 4698 h 4750"/>
                      <a:gd name="T60" fmla="*/ 1296 w 5390"/>
                      <a:gd name="T61" fmla="*/ 4673 h 4750"/>
                      <a:gd name="T62" fmla="*/ 1266 w 5390"/>
                      <a:gd name="T63" fmla="*/ 4644 h 4750"/>
                      <a:gd name="T64" fmla="*/ 1245 w 5390"/>
                      <a:gd name="T65" fmla="*/ 4611 h 4750"/>
                      <a:gd name="T66" fmla="*/ 33 w 5390"/>
                      <a:gd name="T67" fmla="*/ 2513 h 4750"/>
                      <a:gd name="T68" fmla="*/ 16 w 5390"/>
                      <a:gd name="T69" fmla="*/ 2479 h 4750"/>
                      <a:gd name="T70" fmla="*/ 7 w 5390"/>
                      <a:gd name="T71" fmla="*/ 2439 h 4750"/>
                      <a:gd name="T72" fmla="*/ 0 w 5390"/>
                      <a:gd name="T73" fmla="*/ 2397 h 4750"/>
                      <a:gd name="T74" fmla="*/ 0 w 5390"/>
                      <a:gd name="T75" fmla="*/ 2354 h 4750"/>
                      <a:gd name="T76" fmla="*/ 7 w 5390"/>
                      <a:gd name="T77" fmla="*/ 2312 h 4750"/>
                      <a:gd name="T78" fmla="*/ 16 w 5390"/>
                      <a:gd name="T79" fmla="*/ 2271 h 4750"/>
                      <a:gd name="T80" fmla="*/ 33 w 5390"/>
                      <a:gd name="T81" fmla="*/ 2237 h 4750"/>
                      <a:gd name="T82" fmla="*/ 1245 w 5390"/>
                      <a:gd name="T83" fmla="*/ 139 h 4750"/>
                      <a:gd name="T84" fmla="*/ 1266 w 5390"/>
                      <a:gd name="T85" fmla="*/ 107 h 4750"/>
                      <a:gd name="T86" fmla="*/ 1296 w 5390"/>
                      <a:gd name="T87" fmla="*/ 78 h 4750"/>
                      <a:gd name="T88" fmla="*/ 1330 w 5390"/>
                      <a:gd name="T89" fmla="*/ 52 h 4750"/>
                      <a:gd name="T90" fmla="*/ 1366 w 5390"/>
                      <a:gd name="T91" fmla="*/ 31 h 4750"/>
                      <a:gd name="T92" fmla="*/ 1405 w 5390"/>
                      <a:gd name="T93" fmla="*/ 14 h 4750"/>
                      <a:gd name="T94" fmla="*/ 1446 w 5390"/>
                      <a:gd name="T95" fmla="*/ 3 h 4750"/>
                      <a:gd name="T96" fmla="*/ 1484 w 5390"/>
                      <a:gd name="T97" fmla="*/ 0 h 47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5390" h="4750">
                        <a:moveTo>
                          <a:pt x="1484" y="0"/>
                        </a:moveTo>
                        <a:lnTo>
                          <a:pt x="3907" y="0"/>
                        </a:lnTo>
                        <a:lnTo>
                          <a:pt x="3944" y="3"/>
                        </a:lnTo>
                        <a:lnTo>
                          <a:pt x="3985" y="14"/>
                        </a:lnTo>
                        <a:lnTo>
                          <a:pt x="4024" y="31"/>
                        </a:lnTo>
                        <a:lnTo>
                          <a:pt x="4060" y="52"/>
                        </a:lnTo>
                        <a:lnTo>
                          <a:pt x="4095" y="78"/>
                        </a:lnTo>
                        <a:lnTo>
                          <a:pt x="4124" y="107"/>
                        </a:lnTo>
                        <a:lnTo>
                          <a:pt x="4147" y="139"/>
                        </a:lnTo>
                        <a:lnTo>
                          <a:pt x="5358" y="2237"/>
                        </a:lnTo>
                        <a:lnTo>
                          <a:pt x="5374" y="2271"/>
                        </a:lnTo>
                        <a:lnTo>
                          <a:pt x="5384" y="2312"/>
                        </a:lnTo>
                        <a:lnTo>
                          <a:pt x="5390" y="2354"/>
                        </a:lnTo>
                        <a:lnTo>
                          <a:pt x="5390" y="2397"/>
                        </a:lnTo>
                        <a:lnTo>
                          <a:pt x="5384" y="2439"/>
                        </a:lnTo>
                        <a:lnTo>
                          <a:pt x="5374" y="2479"/>
                        </a:lnTo>
                        <a:lnTo>
                          <a:pt x="5358" y="2513"/>
                        </a:lnTo>
                        <a:lnTo>
                          <a:pt x="4147" y="4611"/>
                        </a:lnTo>
                        <a:lnTo>
                          <a:pt x="4124" y="4644"/>
                        </a:lnTo>
                        <a:lnTo>
                          <a:pt x="4095" y="4673"/>
                        </a:lnTo>
                        <a:lnTo>
                          <a:pt x="4060" y="4698"/>
                        </a:lnTo>
                        <a:lnTo>
                          <a:pt x="4024" y="4719"/>
                        </a:lnTo>
                        <a:lnTo>
                          <a:pt x="3985" y="4737"/>
                        </a:lnTo>
                        <a:lnTo>
                          <a:pt x="3944" y="4747"/>
                        </a:lnTo>
                        <a:lnTo>
                          <a:pt x="3907" y="4750"/>
                        </a:lnTo>
                        <a:lnTo>
                          <a:pt x="1484" y="4750"/>
                        </a:lnTo>
                        <a:lnTo>
                          <a:pt x="1446" y="4747"/>
                        </a:lnTo>
                        <a:lnTo>
                          <a:pt x="1405" y="4737"/>
                        </a:lnTo>
                        <a:lnTo>
                          <a:pt x="1366" y="4719"/>
                        </a:lnTo>
                        <a:lnTo>
                          <a:pt x="1330" y="4698"/>
                        </a:lnTo>
                        <a:lnTo>
                          <a:pt x="1296" y="4673"/>
                        </a:lnTo>
                        <a:lnTo>
                          <a:pt x="1266" y="4644"/>
                        </a:lnTo>
                        <a:lnTo>
                          <a:pt x="1245" y="4611"/>
                        </a:lnTo>
                        <a:lnTo>
                          <a:pt x="33" y="2513"/>
                        </a:lnTo>
                        <a:lnTo>
                          <a:pt x="16" y="2479"/>
                        </a:lnTo>
                        <a:lnTo>
                          <a:pt x="7" y="2439"/>
                        </a:lnTo>
                        <a:lnTo>
                          <a:pt x="0" y="2397"/>
                        </a:lnTo>
                        <a:lnTo>
                          <a:pt x="0" y="2354"/>
                        </a:lnTo>
                        <a:lnTo>
                          <a:pt x="7" y="2312"/>
                        </a:lnTo>
                        <a:lnTo>
                          <a:pt x="16" y="2271"/>
                        </a:lnTo>
                        <a:lnTo>
                          <a:pt x="33" y="2237"/>
                        </a:lnTo>
                        <a:lnTo>
                          <a:pt x="1245" y="139"/>
                        </a:lnTo>
                        <a:lnTo>
                          <a:pt x="1266" y="107"/>
                        </a:lnTo>
                        <a:lnTo>
                          <a:pt x="1296" y="78"/>
                        </a:lnTo>
                        <a:lnTo>
                          <a:pt x="1330" y="52"/>
                        </a:lnTo>
                        <a:lnTo>
                          <a:pt x="1366" y="31"/>
                        </a:lnTo>
                        <a:lnTo>
                          <a:pt x="1405" y="14"/>
                        </a:lnTo>
                        <a:lnTo>
                          <a:pt x="1446" y="3"/>
                        </a:lnTo>
                        <a:lnTo>
                          <a:pt x="1484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19050" cmpd="sng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216000" tIns="0" rIns="0" bIns="0" rtlCol="0" anchor="ctr">
                    <a:sp3d>
                      <a:bevelT w="1270"/>
                      <a:contourClr>
                        <a:schemeClr val="bg1"/>
                      </a:contourClr>
                    </a:sp3d>
                  </a:bodyPr>
                  <a:lstStyle/>
                  <a:p>
                    <a:pPr algn="ctr" defTabSz="1067745" latinLnBrk="0">
                      <a:spcBef>
                        <a:spcPts val="300"/>
                      </a:spcBef>
                      <a:spcAft>
                        <a:spcPts val="300"/>
                      </a:spcAft>
                      <a:buClr>
                        <a:prstClr val="black"/>
                      </a:buClr>
                      <a:buSzPct val="120000"/>
                      <a:defRPr/>
                    </a:pPr>
                    <a:endParaRPr lang="ko-KR" altLang="en-US" sz="1100" dirty="0">
                      <a:solidFill>
                        <a:srgbClr val="333333"/>
                      </a:solidFill>
                      <a:latin typeface="KoPub돋움체 Medium" pitchFamily="18" charset="-127"/>
                      <a:ea typeface="KoPub돋움체 Medium" pitchFamily="18" charset="-127"/>
                    </a:endParaRPr>
                  </a:p>
                </p:txBody>
              </p:sp>
              <p:sp>
                <p:nvSpPr>
                  <p:cNvPr id="102" name="Freeform 7"/>
                  <p:cNvSpPr>
                    <a:spLocks/>
                  </p:cNvSpPr>
                  <p:nvPr/>
                </p:nvSpPr>
                <p:spPr bwMode="auto">
                  <a:xfrm>
                    <a:off x="-6176366" y="2588988"/>
                    <a:ext cx="4278312" cy="3770313"/>
                  </a:xfrm>
                  <a:custGeom>
                    <a:avLst/>
                    <a:gdLst>
                      <a:gd name="T0" fmla="*/ 1484 w 5390"/>
                      <a:gd name="T1" fmla="*/ 0 h 4750"/>
                      <a:gd name="T2" fmla="*/ 3907 w 5390"/>
                      <a:gd name="T3" fmla="*/ 0 h 4750"/>
                      <a:gd name="T4" fmla="*/ 3944 w 5390"/>
                      <a:gd name="T5" fmla="*/ 3 h 4750"/>
                      <a:gd name="T6" fmla="*/ 3985 w 5390"/>
                      <a:gd name="T7" fmla="*/ 14 h 4750"/>
                      <a:gd name="T8" fmla="*/ 4024 w 5390"/>
                      <a:gd name="T9" fmla="*/ 31 h 4750"/>
                      <a:gd name="T10" fmla="*/ 4060 w 5390"/>
                      <a:gd name="T11" fmla="*/ 52 h 4750"/>
                      <a:gd name="T12" fmla="*/ 4095 w 5390"/>
                      <a:gd name="T13" fmla="*/ 78 h 4750"/>
                      <a:gd name="T14" fmla="*/ 4124 w 5390"/>
                      <a:gd name="T15" fmla="*/ 107 h 4750"/>
                      <a:gd name="T16" fmla="*/ 4147 w 5390"/>
                      <a:gd name="T17" fmla="*/ 139 h 4750"/>
                      <a:gd name="T18" fmla="*/ 5358 w 5390"/>
                      <a:gd name="T19" fmla="*/ 2237 h 4750"/>
                      <a:gd name="T20" fmla="*/ 5374 w 5390"/>
                      <a:gd name="T21" fmla="*/ 2271 h 4750"/>
                      <a:gd name="T22" fmla="*/ 5384 w 5390"/>
                      <a:gd name="T23" fmla="*/ 2312 h 4750"/>
                      <a:gd name="T24" fmla="*/ 5390 w 5390"/>
                      <a:gd name="T25" fmla="*/ 2354 h 4750"/>
                      <a:gd name="T26" fmla="*/ 5390 w 5390"/>
                      <a:gd name="T27" fmla="*/ 2397 h 4750"/>
                      <a:gd name="T28" fmla="*/ 5384 w 5390"/>
                      <a:gd name="T29" fmla="*/ 2439 h 4750"/>
                      <a:gd name="T30" fmla="*/ 5374 w 5390"/>
                      <a:gd name="T31" fmla="*/ 2479 h 4750"/>
                      <a:gd name="T32" fmla="*/ 5358 w 5390"/>
                      <a:gd name="T33" fmla="*/ 2513 h 4750"/>
                      <a:gd name="T34" fmla="*/ 4147 w 5390"/>
                      <a:gd name="T35" fmla="*/ 4611 h 4750"/>
                      <a:gd name="T36" fmla="*/ 4124 w 5390"/>
                      <a:gd name="T37" fmla="*/ 4644 h 4750"/>
                      <a:gd name="T38" fmla="*/ 4095 w 5390"/>
                      <a:gd name="T39" fmla="*/ 4673 h 4750"/>
                      <a:gd name="T40" fmla="*/ 4060 w 5390"/>
                      <a:gd name="T41" fmla="*/ 4698 h 4750"/>
                      <a:gd name="T42" fmla="*/ 4024 w 5390"/>
                      <a:gd name="T43" fmla="*/ 4719 h 4750"/>
                      <a:gd name="T44" fmla="*/ 3985 w 5390"/>
                      <a:gd name="T45" fmla="*/ 4737 h 4750"/>
                      <a:gd name="T46" fmla="*/ 3944 w 5390"/>
                      <a:gd name="T47" fmla="*/ 4747 h 4750"/>
                      <a:gd name="T48" fmla="*/ 3907 w 5390"/>
                      <a:gd name="T49" fmla="*/ 4750 h 4750"/>
                      <a:gd name="T50" fmla="*/ 1484 w 5390"/>
                      <a:gd name="T51" fmla="*/ 4750 h 4750"/>
                      <a:gd name="T52" fmla="*/ 1446 w 5390"/>
                      <a:gd name="T53" fmla="*/ 4747 h 4750"/>
                      <a:gd name="T54" fmla="*/ 1405 w 5390"/>
                      <a:gd name="T55" fmla="*/ 4737 h 4750"/>
                      <a:gd name="T56" fmla="*/ 1366 w 5390"/>
                      <a:gd name="T57" fmla="*/ 4719 h 4750"/>
                      <a:gd name="T58" fmla="*/ 1330 w 5390"/>
                      <a:gd name="T59" fmla="*/ 4698 h 4750"/>
                      <a:gd name="T60" fmla="*/ 1296 w 5390"/>
                      <a:gd name="T61" fmla="*/ 4673 h 4750"/>
                      <a:gd name="T62" fmla="*/ 1266 w 5390"/>
                      <a:gd name="T63" fmla="*/ 4644 h 4750"/>
                      <a:gd name="T64" fmla="*/ 1245 w 5390"/>
                      <a:gd name="T65" fmla="*/ 4611 h 4750"/>
                      <a:gd name="T66" fmla="*/ 33 w 5390"/>
                      <a:gd name="T67" fmla="*/ 2513 h 4750"/>
                      <a:gd name="T68" fmla="*/ 16 w 5390"/>
                      <a:gd name="T69" fmla="*/ 2479 h 4750"/>
                      <a:gd name="T70" fmla="*/ 7 w 5390"/>
                      <a:gd name="T71" fmla="*/ 2439 h 4750"/>
                      <a:gd name="T72" fmla="*/ 0 w 5390"/>
                      <a:gd name="T73" fmla="*/ 2397 h 4750"/>
                      <a:gd name="T74" fmla="*/ 0 w 5390"/>
                      <a:gd name="T75" fmla="*/ 2354 h 4750"/>
                      <a:gd name="T76" fmla="*/ 7 w 5390"/>
                      <a:gd name="T77" fmla="*/ 2312 h 4750"/>
                      <a:gd name="T78" fmla="*/ 16 w 5390"/>
                      <a:gd name="T79" fmla="*/ 2271 h 4750"/>
                      <a:gd name="T80" fmla="*/ 33 w 5390"/>
                      <a:gd name="T81" fmla="*/ 2237 h 4750"/>
                      <a:gd name="T82" fmla="*/ 1245 w 5390"/>
                      <a:gd name="T83" fmla="*/ 139 h 4750"/>
                      <a:gd name="T84" fmla="*/ 1266 w 5390"/>
                      <a:gd name="T85" fmla="*/ 107 h 4750"/>
                      <a:gd name="T86" fmla="*/ 1296 w 5390"/>
                      <a:gd name="T87" fmla="*/ 78 h 4750"/>
                      <a:gd name="T88" fmla="*/ 1330 w 5390"/>
                      <a:gd name="T89" fmla="*/ 52 h 4750"/>
                      <a:gd name="T90" fmla="*/ 1366 w 5390"/>
                      <a:gd name="T91" fmla="*/ 31 h 4750"/>
                      <a:gd name="T92" fmla="*/ 1405 w 5390"/>
                      <a:gd name="T93" fmla="*/ 14 h 4750"/>
                      <a:gd name="T94" fmla="*/ 1446 w 5390"/>
                      <a:gd name="T95" fmla="*/ 3 h 4750"/>
                      <a:gd name="T96" fmla="*/ 1484 w 5390"/>
                      <a:gd name="T97" fmla="*/ 0 h 47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5390" h="4750">
                        <a:moveTo>
                          <a:pt x="1484" y="0"/>
                        </a:moveTo>
                        <a:lnTo>
                          <a:pt x="3907" y="0"/>
                        </a:lnTo>
                        <a:lnTo>
                          <a:pt x="3944" y="3"/>
                        </a:lnTo>
                        <a:lnTo>
                          <a:pt x="3985" y="14"/>
                        </a:lnTo>
                        <a:lnTo>
                          <a:pt x="4024" y="31"/>
                        </a:lnTo>
                        <a:lnTo>
                          <a:pt x="4060" y="52"/>
                        </a:lnTo>
                        <a:lnTo>
                          <a:pt x="4095" y="78"/>
                        </a:lnTo>
                        <a:lnTo>
                          <a:pt x="4124" y="107"/>
                        </a:lnTo>
                        <a:lnTo>
                          <a:pt x="4147" y="139"/>
                        </a:lnTo>
                        <a:lnTo>
                          <a:pt x="5358" y="2237"/>
                        </a:lnTo>
                        <a:lnTo>
                          <a:pt x="5374" y="2271"/>
                        </a:lnTo>
                        <a:lnTo>
                          <a:pt x="5384" y="2312"/>
                        </a:lnTo>
                        <a:lnTo>
                          <a:pt x="5390" y="2354"/>
                        </a:lnTo>
                        <a:lnTo>
                          <a:pt x="5390" y="2397"/>
                        </a:lnTo>
                        <a:lnTo>
                          <a:pt x="5384" y="2439"/>
                        </a:lnTo>
                        <a:lnTo>
                          <a:pt x="5374" y="2479"/>
                        </a:lnTo>
                        <a:lnTo>
                          <a:pt x="5358" y="2513"/>
                        </a:lnTo>
                        <a:lnTo>
                          <a:pt x="4147" y="4611"/>
                        </a:lnTo>
                        <a:lnTo>
                          <a:pt x="4124" y="4644"/>
                        </a:lnTo>
                        <a:lnTo>
                          <a:pt x="4095" y="4673"/>
                        </a:lnTo>
                        <a:lnTo>
                          <a:pt x="4060" y="4698"/>
                        </a:lnTo>
                        <a:lnTo>
                          <a:pt x="4024" y="4719"/>
                        </a:lnTo>
                        <a:lnTo>
                          <a:pt x="3985" y="4737"/>
                        </a:lnTo>
                        <a:lnTo>
                          <a:pt x="3944" y="4747"/>
                        </a:lnTo>
                        <a:lnTo>
                          <a:pt x="3907" y="4750"/>
                        </a:lnTo>
                        <a:lnTo>
                          <a:pt x="1484" y="4750"/>
                        </a:lnTo>
                        <a:lnTo>
                          <a:pt x="1446" y="4747"/>
                        </a:lnTo>
                        <a:lnTo>
                          <a:pt x="1405" y="4737"/>
                        </a:lnTo>
                        <a:lnTo>
                          <a:pt x="1366" y="4719"/>
                        </a:lnTo>
                        <a:lnTo>
                          <a:pt x="1330" y="4698"/>
                        </a:lnTo>
                        <a:lnTo>
                          <a:pt x="1296" y="4673"/>
                        </a:lnTo>
                        <a:lnTo>
                          <a:pt x="1266" y="4644"/>
                        </a:lnTo>
                        <a:lnTo>
                          <a:pt x="1245" y="4611"/>
                        </a:lnTo>
                        <a:lnTo>
                          <a:pt x="33" y="2513"/>
                        </a:lnTo>
                        <a:lnTo>
                          <a:pt x="16" y="2479"/>
                        </a:lnTo>
                        <a:lnTo>
                          <a:pt x="7" y="2439"/>
                        </a:lnTo>
                        <a:lnTo>
                          <a:pt x="0" y="2397"/>
                        </a:lnTo>
                        <a:lnTo>
                          <a:pt x="0" y="2354"/>
                        </a:lnTo>
                        <a:lnTo>
                          <a:pt x="7" y="2312"/>
                        </a:lnTo>
                        <a:lnTo>
                          <a:pt x="16" y="2271"/>
                        </a:lnTo>
                        <a:lnTo>
                          <a:pt x="33" y="2237"/>
                        </a:lnTo>
                        <a:lnTo>
                          <a:pt x="1245" y="139"/>
                        </a:lnTo>
                        <a:lnTo>
                          <a:pt x="1266" y="107"/>
                        </a:lnTo>
                        <a:lnTo>
                          <a:pt x="1296" y="78"/>
                        </a:lnTo>
                        <a:lnTo>
                          <a:pt x="1330" y="52"/>
                        </a:lnTo>
                        <a:lnTo>
                          <a:pt x="1366" y="31"/>
                        </a:lnTo>
                        <a:lnTo>
                          <a:pt x="1405" y="14"/>
                        </a:lnTo>
                        <a:lnTo>
                          <a:pt x="1446" y="3"/>
                        </a:lnTo>
                        <a:lnTo>
                          <a:pt x="1484" y="0"/>
                        </a:lnTo>
                        <a:close/>
                      </a:path>
                    </a:pathLst>
                  </a:custGeom>
                  <a:solidFill>
                    <a:srgbClr val="4070DA"/>
                  </a:solidFill>
                  <a:ln w="19050" cmpd="sng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216000" tIns="0" rIns="0" bIns="0" rtlCol="0" anchor="ctr">
                    <a:sp3d>
                      <a:bevelT w="1270"/>
                      <a:contourClr>
                        <a:schemeClr val="bg1"/>
                      </a:contourClr>
                    </a:sp3d>
                  </a:bodyPr>
                  <a:lstStyle/>
                  <a:p>
                    <a:pPr algn="ctr" defTabSz="1067745" latinLnBrk="0">
                      <a:spcBef>
                        <a:spcPts val="300"/>
                      </a:spcBef>
                      <a:spcAft>
                        <a:spcPts val="300"/>
                      </a:spcAft>
                      <a:buClr>
                        <a:prstClr val="black"/>
                      </a:buClr>
                      <a:buSzPct val="120000"/>
                      <a:defRPr/>
                    </a:pPr>
                    <a:endParaRPr lang="ko-KR" altLang="en-US" sz="1100">
                      <a:solidFill>
                        <a:srgbClr val="333333"/>
                      </a:solidFill>
                      <a:latin typeface="KoPub돋움체 Medium" pitchFamily="18" charset="-127"/>
                      <a:ea typeface="KoPub돋움체 Medium" pitchFamily="18" charset="-127"/>
                    </a:endParaRPr>
                  </a:p>
                </p:txBody>
              </p:sp>
              <p:sp>
                <p:nvSpPr>
                  <p:cNvPr id="103" name="Freeform 7"/>
                  <p:cNvSpPr>
                    <a:spLocks/>
                  </p:cNvSpPr>
                  <p:nvPr/>
                </p:nvSpPr>
                <p:spPr bwMode="auto">
                  <a:xfrm>
                    <a:off x="-4928547" y="4478214"/>
                    <a:ext cx="2794948" cy="167350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94948" h="1673504">
                        <a:moveTo>
                          <a:pt x="2794948" y="0"/>
                        </a:moveTo>
                        <a:lnTo>
                          <a:pt x="2794948" y="11469"/>
                        </a:lnTo>
                        <a:lnTo>
                          <a:pt x="2790710" y="41135"/>
                        </a:lnTo>
                        <a:lnTo>
                          <a:pt x="2783646" y="69389"/>
                        </a:lnTo>
                        <a:lnTo>
                          <a:pt x="2772345" y="93405"/>
                        </a:lnTo>
                        <a:lnTo>
                          <a:pt x="1916958" y="1575322"/>
                        </a:lnTo>
                        <a:lnTo>
                          <a:pt x="1900712" y="1598631"/>
                        </a:lnTo>
                        <a:lnTo>
                          <a:pt x="1880228" y="1619115"/>
                        </a:lnTo>
                        <a:lnTo>
                          <a:pt x="1855506" y="1636774"/>
                        </a:lnTo>
                        <a:lnTo>
                          <a:pt x="1830078" y="1651607"/>
                        </a:lnTo>
                        <a:lnTo>
                          <a:pt x="1802530" y="1664322"/>
                        </a:lnTo>
                        <a:lnTo>
                          <a:pt x="1773570" y="1671385"/>
                        </a:lnTo>
                        <a:lnTo>
                          <a:pt x="1747435" y="1673504"/>
                        </a:lnTo>
                        <a:lnTo>
                          <a:pt x="35956" y="1673504"/>
                        </a:lnTo>
                        <a:lnTo>
                          <a:pt x="9114" y="1671385"/>
                        </a:lnTo>
                        <a:lnTo>
                          <a:pt x="0" y="1669162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  <a:alpha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1067745">
                      <a:defRPr/>
                    </a:pPr>
                    <a:endParaRPr lang="ko-KR" altLang="en-US" sz="1800" dirty="0">
                      <a:solidFill>
                        <a:prstClr val="white"/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endParaRPr>
                  </a:p>
                </p:txBody>
              </p:sp>
              <p:sp>
                <p:nvSpPr>
                  <p:cNvPr id="104" name="Freeform 7"/>
                  <p:cNvSpPr>
                    <a:spLocks/>
                  </p:cNvSpPr>
                  <p:nvPr/>
                </p:nvSpPr>
                <p:spPr bwMode="auto">
                  <a:xfrm rot="14400000">
                    <a:off x="-4980334" y="2787251"/>
                    <a:ext cx="2794949" cy="167350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94948" h="1673504">
                        <a:moveTo>
                          <a:pt x="2794948" y="0"/>
                        </a:moveTo>
                        <a:lnTo>
                          <a:pt x="2794948" y="11469"/>
                        </a:lnTo>
                        <a:lnTo>
                          <a:pt x="2790710" y="41135"/>
                        </a:lnTo>
                        <a:lnTo>
                          <a:pt x="2783646" y="69389"/>
                        </a:lnTo>
                        <a:lnTo>
                          <a:pt x="2772345" y="93405"/>
                        </a:lnTo>
                        <a:lnTo>
                          <a:pt x="1916958" y="1575322"/>
                        </a:lnTo>
                        <a:lnTo>
                          <a:pt x="1900712" y="1598631"/>
                        </a:lnTo>
                        <a:lnTo>
                          <a:pt x="1880228" y="1619115"/>
                        </a:lnTo>
                        <a:lnTo>
                          <a:pt x="1855506" y="1636774"/>
                        </a:lnTo>
                        <a:lnTo>
                          <a:pt x="1830078" y="1651607"/>
                        </a:lnTo>
                        <a:lnTo>
                          <a:pt x="1802530" y="1664322"/>
                        </a:lnTo>
                        <a:lnTo>
                          <a:pt x="1773570" y="1671385"/>
                        </a:lnTo>
                        <a:lnTo>
                          <a:pt x="1747435" y="1673504"/>
                        </a:lnTo>
                        <a:lnTo>
                          <a:pt x="35956" y="1673504"/>
                        </a:lnTo>
                        <a:lnTo>
                          <a:pt x="9114" y="1671385"/>
                        </a:lnTo>
                        <a:lnTo>
                          <a:pt x="0" y="1669162"/>
                        </a:lnTo>
                        <a:close/>
                      </a:path>
                    </a:pathLst>
                  </a:custGeom>
                  <a:solidFill>
                    <a:srgbClr val="D8D8D8">
                      <a:alpha val="8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1067745">
                      <a:defRPr/>
                    </a:pPr>
                    <a:endParaRPr lang="ko-KR" altLang="en-US" sz="1800" dirty="0">
                      <a:solidFill>
                        <a:prstClr val="white"/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endParaRPr>
                  </a:p>
                </p:txBody>
              </p:sp>
            </p:grpSp>
            <p:sp>
              <p:nvSpPr>
                <p:cNvPr id="100" name="직사각형 99"/>
                <p:cNvSpPr/>
                <p:nvPr/>
              </p:nvSpPr>
              <p:spPr>
                <a:xfrm>
                  <a:off x="2747590" y="4311057"/>
                  <a:ext cx="581344" cy="394536"/>
                </a:xfrm>
                <a:prstGeom prst="rect">
                  <a:avLst/>
                </a:prstGeom>
              </p:spPr>
              <p:txBody>
                <a:bodyPr wrap="none">
                  <a:spAutoFit/>
                  <a:scene3d>
                    <a:camera prst="orthographicFront"/>
                    <a:lightRig rig="threePt" dir="t"/>
                  </a:scene3d>
                  <a:sp3d>
                    <a:contourClr>
                      <a:schemeClr val="bg1"/>
                    </a:contourClr>
                  </a:sp3d>
                </a:bodyPr>
                <a:lstStyle/>
                <a:p>
                  <a:pPr lvl="0" algn="ctr">
                    <a:defRPr/>
                  </a:pPr>
                  <a:r>
                    <a:rPr lang="ko-KR" altLang="en-US" sz="1600" b="1" spc="-150" dirty="0" smtClean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시민</a:t>
                  </a:r>
                  <a:endParaRPr lang="ko-KR" altLang="en-US" sz="1600" b="1" spc="-15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</p:grpSp>
        </p:grpSp>
        <p:pic>
          <p:nvPicPr>
            <p:cNvPr id="219" name="그림 218"/>
            <p:cNvPicPr>
              <a:picLocks noChangeAspect="1"/>
            </p:cNvPicPr>
            <p:nvPr/>
          </p:nvPicPr>
          <p:blipFill rotWithShape="1">
            <a:blip r:embed="rId8">
              <a:lum bright="70000" contrast="-70000"/>
            </a:blip>
            <a:srcRect r="418" b="47289"/>
            <a:stretch/>
          </p:blipFill>
          <p:spPr>
            <a:xfrm>
              <a:off x="10492045" y="1296439"/>
              <a:ext cx="499805" cy="617305"/>
            </a:xfrm>
            <a:prstGeom prst="rect">
              <a:avLst/>
            </a:prstGeom>
          </p:spPr>
        </p:pic>
        <p:sp>
          <p:nvSpPr>
            <p:cNvPr id="223" name="Rectangle 246" descr="o2">
              <a:extLst>
                <a:ext uri="{FF2B5EF4-FFF2-40B4-BE49-F238E27FC236}">
                  <a16:creationId xmlns:a16="http://schemas.microsoft.com/office/drawing/2014/main" xmlns="" id="{9C62F465-F17F-4640-BF13-454B18458C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19359" y="2588733"/>
              <a:ext cx="2229209" cy="309897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</p:spPr>
          <p:txBody>
            <a:bodyPr wrap="none" lIns="78300" tIns="39150" rIns="78300" bIns="39150" rtlCol="0" anchor="ctr">
              <a:spAutoFit/>
            </a:bodyPr>
            <a:lstStyle/>
            <a:p>
              <a:pPr algn="ctr" defTabSz="652855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5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정확하고 신속한 정보 제공</a:t>
              </a:r>
              <a:endParaRPr kumimoji="0" lang="ko-KR" altLang="en-US" sz="15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9625064" y="4869576"/>
            <a:ext cx="2216385" cy="1857610"/>
            <a:chOff x="9625064" y="4869576"/>
            <a:chExt cx="2216385" cy="1857610"/>
          </a:xfrm>
        </p:grpSpPr>
        <p:grpSp>
          <p:nvGrpSpPr>
            <p:cNvPr id="50" name="그룹 49"/>
            <p:cNvGrpSpPr/>
            <p:nvPr/>
          </p:nvGrpSpPr>
          <p:grpSpPr>
            <a:xfrm>
              <a:off x="9861662" y="4869576"/>
              <a:ext cx="1745832" cy="1538527"/>
              <a:chOff x="2004471" y="3168767"/>
              <a:chExt cx="2034515" cy="1792934"/>
            </a:xfrm>
          </p:grpSpPr>
          <p:sp>
            <p:nvSpPr>
              <p:cNvPr id="51" name="Freeform 7"/>
              <p:cNvSpPr>
                <a:spLocks/>
              </p:cNvSpPr>
              <p:nvPr/>
            </p:nvSpPr>
            <p:spPr bwMode="auto">
              <a:xfrm>
                <a:off x="2004471" y="3168767"/>
                <a:ext cx="2034515" cy="1792934"/>
              </a:xfrm>
              <a:custGeom>
                <a:avLst/>
                <a:gdLst>
                  <a:gd name="T0" fmla="*/ 1484 w 5390"/>
                  <a:gd name="T1" fmla="*/ 0 h 4750"/>
                  <a:gd name="T2" fmla="*/ 3907 w 5390"/>
                  <a:gd name="T3" fmla="*/ 0 h 4750"/>
                  <a:gd name="T4" fmla="*/ 3944 w 5390"/>
                  <a:gd name="T5" fmla="*/ 3 h 4750"/>
                  <a:gd name="T6" fmla="*/ 3985 w 5390"/>
                  <a:gd name="T7" fmla="*/ 14 h 4750"/>
                  <a:gd name="T8" fmla="*/ 4024 w 5390"/>
                  <a:gd name="T9" fmla="*/ 31 h 4750"/>
                  <a:gd name="T10" fmla="*/ 4060 w 5390"/>
                  <a:gd name="T11" fmla="*/ 52 h 4750"/>
                  <a:gd name="T12" fmla="*/ 4095 w 5390"/>
                  <a:gd name="T13" fmla="*/ 78 h 4750"/>
                  <a:gd name="T14" fmla="*/ 4124 w 5390"/>
                  <a:gd name="T15" fmla="*/ 107 h 4750"/>
                  <a:gd name="T16" fmla="*/ 4147 w 5390"/>
                  <a:gd name="T17" fmla="*/ 139 h 4750"/>
                  <a:gd name="T18" fmla="*/ 5358 w 5390"/>
                  <a:gd name="T19" fmla="*/ 2237 h 4750"/>
                  <a:gd name="T20" fmla="*/ 5374 w 5390"/>
                  <a:gd name="T21" fmla="*/ 2271 h 4750"/>
                  <a:gd name="T22" fmla="*/ 5384 w 5390"/>
                  <a:gd name="T23" fmla="*/ 2312 h 4750"/>
                  <a:gd name="T24" fmla="*/ 5390 w 5390"/>
                  <a:gd name="T25" fmla="*/ 2354 h 4750"/>
                  <a:gd name="T26" fmla="*/ 5390 w 5390"/>
                  <a:gd name="T27" fmla="*/ 2397 h 4750"/>
                  <a:gd name="T28" fmla="*/ 5384 w 5390"/>
                  <a:gd name="T29" fmla="*/ 2439 h 4750"/>
                  <a:gd name="T30" fmla="*/ 5374 w 5390"/>
                  <a:gd name="T31" fmla="*/ 2479 h 4750"/>
                  <a:gd name="T32" fmla="*/ 5358 w 5390"/>
                  <a:gd name="T33" fmla="*/ 2513 h 4750"/>
                  <a:gd name="T34" fmla="*/ 4147 w 5390"/>
                  <a:gd name="T35" fmla="*/ 4611 h 4750"/>
                  <a:gd name="T36" fmla="*/ 4124 w 5390"/>
                  <a:gd name="T37" fmla="*/ 4644 h 4750"/>
                  <a:gd name="T38" fmla="*/ 4095 w 5390"/>
                  <a:gd name="T39" fmla="*/ 4673 h 4750"/>
                  <a:gd name="T40" fmla="*/ 4060 w 5390"/>
                  <a:gd name="T41" fmla="*/ 4698 h 4750"/>
                  <a:gd name="T42" fmla="*/ 4024 w 5390"/>
                  <a:gd name="T43" fmla="*/ 4719 h 4750"/>
                  <a:gd name="T44" fmla="*/ 3985 w 5390"/>
                  <a:gd name="T45" fmla="*/ 4737 h 4750"/>
                  <a:gd name="T46" fmla="*/ 3944 w 5390"/>
                  <a:gd name="T47" fmla="*/ 4747 h 4750"/>
                  <a:gd name="T48" fmla="*/ 3907 w 5390"/>
                  <a:gd name="T49" fmla="*/ 4750 h 4750"/>
                  <a:gd name="T50" fmla="*/ 1484 w 5390"/>
                  <a:gd name="T51" fmla="*/ 4750 h 4750"/>
                  <a:gd name="T52" fmla="*/ 1446 w 5390"/>
                  <a:gd name="T53" fmla="*/ 4747 h 4750"/>
                  <a:gd name="T54" fmla="*/ 1405 w 5390"/>
                  <a:gd name="T55" fmla="*/ 4737 h 4750"/>
                  <a:gd name="T56" fmla="*/ 1366 w 5390"/>
                  <a:gd name="T57" fmla="*/ 4719 h 4750"/>
                  <a:gd name="T58" fmla="*/ 1330 w 5390"/>
                  <a:gd name="T59" fmla="*/ 4698 h 4750"/>
                  <a:gd name="T60" fmla="*/ 1296 w 5390"/>
                  <a:gd name="T61" fmla="*/ 4673 h 4750"/>
                  <a:gd name="T62" fmla="*/ 1266 w 5390"/>
                  <a:gd name="T63" fmla="*/ 4644 h 4750"/>
                  <a:gd name="T64" fmla="*/ 1245 w 5390"/>
                  <a:gd name="T65" fmla="*/ 4611 h 4750"/>
                  <a:gd name="T66" fmla="*/ 33 w 5390"/>
                  <a:gd name="T67" fmla="*/ 2513 h 4750"/>
                  <a:gd name="T68" fmla="*/ 16 w 5390"/>
                  <a:gd name="T69" fmla="*/ 2479 h 4750"/>
                  <a:gd name="T70" fmla="*/ 7 w 5390"/>
                  <a:gd name="T71" fmla="*/ 2439 h 4750"/>
                  <a:gd name="T72" fmla="*/ 0 w 5390"/>
                  <a:gd name="T73" fmla="*/ 2397 h 4750"/>
                  <a:gd name="T74" fmla="*/ 0 w 5390"/>
                  <a:gd name="T75" fmla="*/ 2354 h 4750"/>
                  <a:gd name="T76" fmla="*/ 7 w 5390"/>
                  <a:gd name="T77" fmla="*/ 2312 h 4750"/>
                  <a:gd name="T78" fmla="*/ 16 w 5390"/>
                  <a:gd name="T79" fmla="*/ 2271 h 4750"/>
                  <a:gd name="T80" fmla="*/ 33 w 5390"/>
                  <a:gd name="T81" fmla="*/ 2237 h 4750"/>
                  <a:gd name="T82" fmla="*/ 1245 w 5390"/>
                  <a:gd name="T83" fmla="*/ 139 h 4750"/>
                  <a:gd name="T84" fmla="*/ 1266 w 5390"/>
                  <a:gd name="T85" fmla="*/ 107 h 4750"/>
                  <a:gd name="T86" fmla="*/ 1296 w 5390"/>
                  <a:gd name="T87" fmla="*/ 78 h 4750"/>
                  <a:gd name="T88" fmla="*/ 1330 w 5390"/>
                  <a:gd name="T89" fmla="*/ 52 h 4750"/>
                  <a:gd name="T90" fmla="*/ 1366 w 5390"/>
                  <a:gd name="T91" fmla="*/ 31 h 4750"/>
                  <a:gd name="T92" fmla="*/ 1405 w 5390"/>
                  <a:gd name="T93" fmla="*/ 14 h 4750"/>
                  <a:gd name="T94" fmla="*/ 1446 w 5390"/>
                  <a:gd name="T95" fmla="*/ 3 h 4750"/>
                  <a:gd name="T96" fmla="*/ 1484 w 5390"/>
                  <a:gd name="T97" fmla="*/ 0 h 4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390" h="4750">
                    <a:moveTo>
                      <a:pt x="1484" y="0"/>
                    </a:moveTo>
                    <a:lnTo>
                      <a:pt x="3907" y="0"/>
                    </a:lnTo>
                    <a:lnTo>
                      <a:pt x="3944" y="3"/>
                    </a:lnTo>
                    <a:lnTo>
                      <a:pt x="3985" y="14"/>
                    </a:lnTo>
                    <a:lnTo>
                      <a:pt x="4024" y="31"/>
                    </a:lnTo>
                    <a:lnTo>
                      <a:pt x="4060" y="52"/>
                    </a:lnTo>
                    <a:lnTo>
                      <a:pt x="4095" y="78"/>
                    </a:lnTo>
                    <a:lnTo>
                      <a:pt x="4124" y="107"/>
                    </a:lnTo>
                    <a:lnTo>
                      <a:pt x="4147" y="139"/>
                    </a:lnTo>
                    <a:lnTo>
                      <a:pt x="5358" y="2237"/>
                    </a:lnTo>
                    <a:lnTo>
                      <a:pt x="5374" y="2271"/>
                    </a:lnTo>
                    <a:lnTo>
                      <a:pt x="5384" y="2312"/>
                    </a:lnTo>
                    <a:lnTo>
                      <a:pt x="5390" y="2354"/>
                    </a:lnTo>
                    <a:lnTo>
                      <a:pt x="5390" y="2397"/>
                    </a:lnTo>
                    <a:lnTo>
                      <a:pt x="5384" y="2439"/>
                    </a:lnTo>
                    <a:lnTo>
                      <a:pt x="5374" y="2479"/>
                    </a:lnTo>
                    <a:lnTo>
                      <a:pt x="5358" y="2513"/>
                    </a:lnTo>
                    <a:lnTo>
                      <a:pt x="4147" y="4611"/>
                    </a:lnTo>
                    <a:lnTo>
                      <a:pt x="4124" y="4644"/>
                    </a:lnTo>
                    <a:lnTo>
                      <a:pt x="4095" y="4673"/>
                    </a:lnTo>
                    <a:lnTo>
                      <a:pt x="4060" y="4698"/>
                    </a:lnTo>
                    <a:lnTo>
                      <a:pt x="4024" y="4719"/>
                    </a:lnTo>
                    <a:lnTo>
                      <a:pt x="3985" y="4737"/>
                    </a:lnTo>
                    <a:lnTo>
                      <a:pt x="3944" y="4747"/>
                    </a:lnTo>
                    <a:lnTo>
                      <a:pt x="3907" y="4750"/>
                    </a:lnTo>
                    <a:lnTo>
                      <a:pt x="1484" y="4750"/>
                    </a:lnTo>
                    <a:lnTo>
                      <a:pt x="1446" y="4747"/>
                    </a:lnTo>
                    <a:lnTo>
                      <a:pt x="1405" y="4737"/>
                    </a:lnTo>
                    <a:lnTo>
                      <a:pt x="1366" y="4719"/>
                    </a:lnTo>
                    <a:lnTo>
                      <a:pt x="1330" y="4698"/>
                    </a:lnTo>
                    <a:lnTo>
                      <a:pt x="1296" y="4673"/>
                    </a:lnTo>
                    <a:lnTo>
                      <a:pt x="1266" y="4644"/>
                    </a:lnTo>
                    <a:lnTo>
                      <a:pt x="1245" y="4611"/>
                    </a:lnTo>
                    <a:lnTo>
                      <a:pt x="33" y="2513"/>
                    </a:lnTo>
                    <a:lnTo>
                      <a:pt x="16" y="2479"/>
                    </a:lnTo>
                    <a:lnTo>
                      <a:pt x="7" y="2439"/>
                    </a:lnTo>
                    <a:lnTo>
                      <a:pt x="0" y="2397"/>
                    </a:lnTo>
                    <a:lnTo>
                      <a:pt x="0" y="2354"/>
                    </a:lnTo>
                    <a:lnTo>
                      <a:pt x="7" y="2312"/>
                    </a:lnTo>
                    <a:lnTo>
                      <a:pt x="16" y="2271"/>
                    </a:lnTo>
                    <a:lnTo>
                      <a:pt x="33" y="2237"/>
                    </a:lnTo>
                    <a:lnTo>
                      <a:pt x="1245" y="139"/>
                    </a:lnTo>
                    <a:lnTo>
                      <a:pt x="1266" y="107"/>
                    </a:lnTo>
                    <a:lnTo>
                      <a:pt x="1296" y="78"/>
                    </a:lnTo>
                    <a:lnTo>
                      <a:pt x="1330" y="52"/>
                    </a:lnTo>
                    <a:lnTo>
                      <a:pt x="1366" y="31"/>
                    </a:lnTo>
                    <a:lnTo>
                      <a:pt x="1405" y="14"/>
                    </a:lnTo>
                    <a:lnTo>
                      <a:pt x="1446" y="3"/>
                    </a:lnTo>
                    <a:lnTo>
                      <a:pt x="1484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6000" tIns="0" rIns="0" bIns="0" rtlCol="0" anchor="ctr">
                <a:sp3d>
                  <a:bevelT w="1270"/>
                  <a:contourClr>
                    <a:schemeClr val="bg1"/>
                  </a:contourClr>
                </a:sp3d>
              </a:bodyPr>
              <a:lstStyle/>
              <a:p>
                <a:pPr algn="ctr" defTabSz="1067745" latinLnBrk="0">
                  <a:spcBef>
                    <a:spcPts val="300"/>
                  </a:spcBef>
                  <a:spcAft>
                    <a:spcPts val="300"/>
                  </a:spcAft>
                  <a:buClr>
                    <a:prstClr val="black"/>
                  </a:buClr>
                  <a:buSzPct val="120000"/>
                  <a:defRPr/>
                </a:pPr>
                <a:endParaRPr lang="ko-KR" altLang="en-US" sz="1100" dirty="0">
                  <a:solidFill>
                    <a:srgbClr val="333333"/>
                  </a:solidFill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grpSp>
            <p:nvGrpSpPr>
              <p:cNvPr id="52" name="그룹 51"/>
              <p:cNvGrpSpPr/>
              <p:nvPr/>
            </p:nvGrpSpPr>
            <p:grpSpPr>
              <a:xfrm>
                <a:off x="2118400" y="3179765"/>
                <a:ext cx="1806656" cy="1680999"/>
                <a:chOff x="2128490" y="3179765"/>
                <a:chExt cx="1806656" cy="1680999"/>
              </a:xfrm>
            </p:grpSpPr>
            <p:grpSp>
              <p:nvGrpSpPr>
                <p:cNvPr id="53" name="그룹 52"/>
                <p:cNvGrpSpPr/>
                <p:nvPr/>
              </p:nvGrpSpPr>
              <p:grpSpPr>
                <a:xfrm>
                  <a:off x="2128490" y="3179765"/>
                  <a:ext cx="1806656" cy="1680999"/>
                  <a:chOff x="-6331539" y="2226530"/>
                  <a:chExt cx="4588666" cy="4269520"/>
                </a:xfrm>
              </p:grpSpPr>
              <p:sp>
                <p:nvSpPr>
                  <p:cNvPr id="55" name="Freeform 7"/>
                  <p:cNvSpPr>
                    <a:spLocks/>
                  </p:cNvSpPr>
                  <p:nvPr/>
                </p:nvSpPr>
                <p:spPr bwMode="auto">
                  <a:xfrm>
                    <a:off x="-6331539" y="2452236"/>
                    <a:ext cx="4588666" cy="4043814"/>
                  </a:xfrm>
                  <a:custGeom>
                    <a:avLst/>
                    <a:gdLst>
                      <a:gd name="T0" fmla="*/ 1484 w 5390"/>
                      <a:gd name="T1" fmla="*/ 0 h 4750"/>
                      <a:gd name="T2" fmla="*/ 3907 w 5390"/>
                      <a:gd name="T3" fmla="*/ 0 h 4750"/>
                      <a:gd name="T4" fmla="*/ 3944 w 5390"/>
                      <a:gd name="T5" fmla="*/ 3 h 4750"/>
                      <a:gd name="T6" fmla="*/ 3985 w 5390"/>
                      <a:gd name="T7" fmla="*/ 14 h 4750"/>
                      <a:gd name="T8" fmla="*/ 4024 w 5390"/>
                      <a:gd name="T9" fmla="*/ 31 h 4750"/>
                      <a:gd name="T10" fmla="*/ 4060 w 5390"/>
                      <a:gd name="T11" fmla="*/ 52 h 4750"/>
                      <a:gd name="T12" fmla="*/ 4095 w 5390"/>
                      <a:gd name="T13" fmla="*/ 78 h 4750"/>
                      <a:gd name="T14" fmla="*/ 4124 w 5390"/>
                      <a:gd name="T15" fmla="*/ 107 h 4750"/>
                      <a:gd name="T16" fmla="*/ 4147 w 5390"/>
                      <a:gd name="T17" fmla="*/ 139 h 4750"/>
                      <a:gd name="T18" fmla="*/ 5358 w 5390"/>
                      <a:gd name="T19" fmla="*/ 2237 h 4750"/>
                      <a:gd name="T20" fmla="*/ 5374 w 5390"/>
                      <a:gd name="T21" fmla="*/ 2271 h 4750"/>
                      <a:gd name="T22" fmla="*/ 5384 w 5390"/>
                      <a:gd name="T23" fmla="*/ 2312 h 4750"/>
                      <a:gd name="T24" fmla="*/ 5390 w 5390"/>
                      <a:gd name="T25" fmla="*/ 2354 h 4750"/>
                      <a:gd name="T26" fmla="*/ 5390 w 5390"/>
                      <a:gd name="T27" fmla="*/ 2397 h 4750"/>
                      <a:gd name="T28" fmla="*/ 5384 w 5390"/>
                      <a:gd name="T29" fmla="*/ 2439 h 4750"/>
                      <a:gd name="T30" fmla="*/ 5374 w 5390"/>
                      <a:gd name="T31" fmla="*/ 2479 h 4750"/>
                      <a:gd name="T32" fmla="*/ 5358 w 5390"/>
                      <a:gd name="T33" fmla="*/ 2513 h 4750"/>
                      <a:gd name="T34" fmla="*/ 4147 w 5390"/>
                      <a:gd name="T35" fmla="*/ 4611 h 4750"/>
                      <a:gd name="T36" fmla="*/ 4124 w 5390"/>
                      <a:gd name="T37" fmla="*/ 4644 h 4750"/>
                      <a:gd name="T38" fmla="*/ 4095 w 5390"/>
                      <a:gd name="T39" fmla="*/ 4673 h 4750"/>
                      <a:gd name="T40" fmla="*/ 4060 w 5390"/>
                      <a:gd name="T41" fmla="*/ 4698 h 4750"/>
                      <a:gd name="T42" fmla="*/ 4024 w 5390"/>
                      <a:gd name="T43" fmla="*/ 4719 h 4750"/>
                      <a:gd name="T44" fmla="*/ 3985 w 5390"/>
                      <a:gd name="T45" fmla="*/ 4737 h 4750"/>
                      <a:gd name="T46" fmla="*/ 3944 w 5390"/>
                      <a:gd name="T47" fmla="*/ 4747 h 4750"/>
                      <a:gd name="T48" fmla="*/ 3907 w 5390"/>
                      <a:gd name="T49" fmla="*/ 4750 h 4750"/>
                      <a:gd name="T50" fmla="*/ 1484 w 5390"/>
                      <a:gd name="T51" fmla="*/ 4750 h 4750"/>
                      <a:gd name="T52" fmla="*/ 1446 w 5390"/>
                      <a:gd name="T53" fmla="*/ 4747 h 4750"/>
                      <a:gd name="T54" fmla="*/ 1405 w 5390"/>
                      <a:gd name="T55" fmla="*/ 4737 h 4750"/>
                      <a:gd name="T56" fmla="*/ 1366 w 5390"/>
                      <a:gd name="T57" fmla="*/ 4719 h 4750"/>
                      <a:gd name="T58" fmla="*/ 1330 w 5390"/>
                      <a:gd name="T59" fmla="*/ 4698 h 4750"/>
                      <a:gd name="T60" fmla="*/ 1296 w 5390"/>
                      <a:gd name="T61" fmla="*/ 4673 h 4750"/>
                      <a:gd name="T62" fmla="*/ 1266 w 5390"/>
                      <a:gd name="T63" fmla="*/ 4644 h 4750"/>
                      <a:gd name="T64" fmla="*/ 1245 w 5390"/>
                      <a:gd name="T65" fmla="*/ 4611 h 4750"/>
                      <a:gd name="T66" fmla="*/ 33 w 5390"/>
                      <a:gd name="T67" fmla="*/ 2513 h 4750"/>
                      <a:gd name="T68" fmla="*/ 16 w 5390"/>
                      <a:gd name="T69" fmla="*/ 2479 h 4750"/>
                      <a:gd name="T70" fmla="*/ 7 w 5390"/>
                      <a:gd name="T71" fmla="*/ 2439 h 4750"/>
                      <a:gd name="T72" fmla="*/ 0 w 5390"/>
                      <a:gd name="T73" fmla="*/ 2397 h 4750"/>
                      <a:gd name="T74" fmla="*/ 0 w 5390"/>
                      <a:gd name="T75" fmla="*/ 2354 h 4750"/>
                      <a:gd name="T76" fmla="*/ 7 w 5390"/>
                      <a:gd name="T77" fmla="*/ 2312 h 4750"/>
                      <a:gd name="T78" fmla="*/ 16 w 5390"/>
                      <a:gd name="T79" fmla="*/ 2271 h 4750"/>
                      <a:gd name="T80" fmla="*/ 33 w 5390"/>
                      <a:gd name="T81" fmla="*/ 2237 h 4750"/>
                      <a:gd name="T82" fmla="*/ 1245 w 5390"/>
                      <a:gd name="T83" fmla="*/ 139 h 4750"/>
                      <a:gd name="T84" fmla="*/ 1266 w 5390"/>
                      <a:gd name="T85" fmla="*/ 107 h 4750"/>
                      <a:gd name="T86" fmla="*/ 1296 w 5390"/>
                      <a:gd name="T87" fmla="*/ 78 h 4750"/>
                      <a:gd name="T88" fmla="*/ 1330 w 5390"/>
                      <a:gd name="T89" fmla="*/ 52 h 4750"/>
                      <a:gd name="T90" fmla="*/ 1366 w 5390"/>
                      <a:gd name="T91" fmla="*/ 31 h 4750"/>
                      <a:gd name="T92" fmla="*/ 1405 w 5390"/>
                      <a:gd name="T93" fmla="*/ 14 h 4750"/>
                      <a:gd name="T94" fmla="*/ 1446 w 5390"/>
                      <a:gd name="T95" fmla="*/ 3 h 4750"/>
                      <a:gd name="T96" fmla="*/ 1484 w 5390"/>
                      <a:gd name="T97" fmla="*/ 0 h 47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5390" h="4750">
                        <a:moveTo>
                          <a:pt x="1484" y="0"/>
                        </a:moveTo>
                        <a:lnTo>
                          <a:pt x="3907" y="0"/>
                        </a:lnTo>
                        <a:lnTo>
                          <a:pt x="3944" y="3"/>
                        </a:lnTo>
                        <a:lnTo>
                          <a:pt x="3985" y="14"/>
                        </a:lnTo>
                        <a:lnTo>
                          <a:pt x="4024" y="31"/>
                        </a:lnTo>
                        <a:lnTo>
                          <a:pt x="4060" y="52"/>
                        </a:lnTo>
                        <a:lnTo>
                          <a:pt x="4095" y="78"/>
                        </a:lnTo>
                        <a:lnTo>
                          <a:pt x="4124" y="107"/>
                        </a:lnTo>
                        <a:lnTo>
                          <a:pt x="4147" y="139"/>
                        </a:lnTo>
                        <a:lnTo>
                          <a:pt x="5358" y="2237"/>
                        </a:lnTo>
                        <a:lnTo>
                          <a:pt x="5374" y="2271"/>
                        </a:lnTo>
                        <a:lnTo>
                          <a:pt x="5384" y="2312"/>
                        </a:lnTo>
                        <a:lnTo>
                          <a:pt x="5390" y="2354"/>
                        </a:lnTo>
                        <a:lnTo>
                          <a:pt x="5390" y="2397"/>
                        </a:lnTo>
                        <a:lnTo>
                          <a:pt x="5384" y="2439"/>
                        </a:lnTo>
                        <a:lnTo>
                          <a:pt x="5374" y="2479"/>
                        </a:lnTo>
                        <a:lnTo>
                          <a:pt x="5358" y="2513"/>
                        </a:lnTo>
                        <a:lnTo>
                          <a:pt x="4147" y="4611"/>
                        </a:lnTo>
                        <a:lnTo>
                          <a:pt x="4124" y="4644"/>
                        </a:lnTo>
                        <a:lnTo>
                          <a:pt x="4095" y="4673"/>
                        </a:lnTo>
                        <a:lnTo>
                          <a:pt x="4060" y="4698"/>
                        </a:lnTo>
                        <a:lnTo>
                          <a:pt x="4024" y="4719"/>
                        </a:lnTo>
                        <a:lnTo>
                          <a:pt x="3985" y="4737"/>
                        </a:lnTo>
                        <a:lnTo>
                          <a:pt x="3944" y="4747"/>
                        </a:lnTo>
                        <a:lnTo>
                          <a:pt x="3907" y="4750"/>
                        </a:lnTo>
                        <a:lnTo>
                          <a:pt x="1484" y="4750"/>
                        </a:lnTo>
                        <a:lnTo>
                          <a:pt x="1446" y="4747"/>
                        </a:lnTo>
                        <a:lnTo>
                          <a:pt x="1405" y="4737"/>
                        </a:lnTo>
                        <a:lnTo>
                          <a:pt x="1366" y="4719"/>
                        </a:lnTo>
                        <a:lnTo>
                          <a:pt x="1330" y="4698"/>
                        </a:lnTo>
                        <a:lnTo>
                          <a:pt x="1296" y="4673"/>
                        </a:lnTo>
                        <a:lnTo>
                          <a:pt x="1266" y="4644"/>
                        </a:lnTo>
                        <a:lnTo>
                          <a:pt x="1245" y="4611"/>
                        </a:lnTo>
                        <a:lnTo>
                          <a:pt x="33" y="2513"/>
                        </a:lnTo>
                        <a:lnTo>
                          <a:pt x="16" y="2479"/>
                        </a:lnTo>
                        <a:lnTo>
                          <a:pt x="7" y="2439"/>
                        </a:lnTo>
                        <a:lnTo>
                          <a:pt x="0" y="2397"/>
                        </a:lnTo>
                        <a:lnTo>
                          <a:pt x="0" y="2354"/>
                        </a:lnTo>
                        <a:lnTo>
                          <a:pt x="7" y="2312"/>
                        </a:lnTo>
                        <a:lnTo>
                          <a:pt x="16" y="2271"/>
                        </a:lnTo>
                        <a:lnTo>
                          <a:pt x="33" y="2237"/>
                        </a:lnTo>
                        <a:lnTo>
                          <a:pt x="1245" y="139"/>
                        </a:lnTo>
                        <a:lnTo>
                          <a:pt x="1266" y="107"/>
                        </a:lnTo>
                        <a:lnTo>
                          <a:pt x="1296" y="78"/>
                        </a:lnTo>
                        <a:lnTo>
                          <a:pt x="1330" y="52"/>
                        </a:lnTo>
                        <a:lnTo>
                          <a:pt x="1366" y="31"/>
                        </a:lnTo>
                        <a:lnTo>
                          <a:pt x="1405" y="14"/>
                        </a:lnTo>
                        <a:lnTo>
                          <a:pt x="1446" y="3"/>
                        </a:lnTo>
                        <a:lnTo>
                          <a:pt x="1484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19050" cmpd="sng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216000" tIns="0" rIns="0" bIns="0" rtlCol="0" anchor="ctr">
                    <a:sp3d>
                      <a:bevelT w="1270"/>
                      <a:contourClr>
                        <a:schemeClr val="bg1"/>
                      </a:contourClr>
                    </a:sp3d>
                  </a:bodyPr>
                  <a:lstStyle/>
                  <a:p>
                    <a:pPr algn="ctr" defTabSz="1067745" latinLnBrk="0">
                      <a:spcBef>
                        <a:spcPts val="300"/>
                      </a:spcBef>
                      <a:spcAft>
                        <a:spcPts val="300"/>
                      </a:spcAft>
                      <a:buClr>
                        <a:prstClr val="black"/>
                      </a:buClr>
                      <a:buSzPct val="120000"/>
                      <a:defRPr/>
                    </a:pPr>
                    <a:endParaRPr lang="ko-KR" altLang="en-US" sz="1100" dirty="0">
                      <a:solidFill>
                        <a:srgbClr val="333333"/>
                      </a:solidFill>
                      <a:latin typeface="KoPub돋움체 Medium" pitchFamily="18" charset="-127"/>
                      <a:ea typeface="KoPub돋움체 Medium" pitchFamily="18" charset="-127"/>
                    </a:endParaRPr>
                  </a:p>
                </p:txBody>
              </p:sp>
              <p:sp>
                <p:nvSpPr>
                  <p:cNvPr id="56" name="Freeform 7"/>
                  <p:cNvSpPr>
                    <a:spLocks/>
                  </p:cNvSpPr>
                  <p:nvPr/>
                </p:nvSpPr>
                <p:spPr bwMode="auto">
                  <a:xfrm>
                    <a:off x="-6176366" y="2588988"/>
                    <a:ext cx="4278312" cy="3770313"/>
                  </a:xfrm>
                  <a:custGeom>
                    <a:avLst/>
                    <a:gdLst>
                      <a:gd name="T0" fmla="*/ 1484 w 5390"/>
                      <a:gd name="T1" fmla="*/ 0 h 4750"/>
                      <a:gd name="T2" fmla="*/ 3907 w 5390"/>
                      <a:gd name="T3" fmla="*/ 0 h 4750"/>
                      <a:gd name="T4" fmla="*/ 3944 w 5390"/>
                      <a:gd name="T5" fmla="*/ 3 h 4750"/>
                      <a:gd name="T6" fmla="*/ 3985 w 5390"/>
                      <a:gd name="T7" fmla="*/ 14 h 4750"/>
                      <a:gd name="T8" fmla="*/ 4024 w 5390"/>
                      <a:gd name="T9" fmla="*/ 31 h 4750"/>
                      <a:gd name="T10" fmla="*/ 4060 w 5390"/>
                      <a:gd name="T11" fmla="*/ 52 h 4750"/>
                      <a:gd name="T12" fmla="*/ 4095 w 5390"/>
                      <a:gd name="T13" fmla="*/ 78 h 4750"/>
                      <a:gd name="T14" fmla="*/ 4124 w 5390"/>
                      <a:gd name="T15" fmla="*/ 107 h 4750"/>
                      <a:gd name="T16" fmla="*/ 4147 w 5390"/>
                      <a:gd name="T17" fmla="*/ 139 h 4750"/>
                      <a:gd name="T18" fmla="*/ 5358 w 5390"/>
                      <a:gd name="T19" fmla="*/ 2237 h 4750"/>
                      <a:gd name="T20" fmla="*/ 5374 w 5390"/>
                      <a:gd name="T21" fmla="*/ 2271 h 4750"/>
                      <a:gd name="T22" fmla="*/ 5384 w 5390"/>
                      <a:gd name="T23" fmla="*/ 2312 h 4750"/>
                      <a:gd name="T24" fmla="*/ 5390 w 5390"/>
                      <a:gd name="T25" fmla="*/ 2354 h 4750"/>
                      <a:gd name="T26" fmla="*/ 5390 w 5390"/>
                      <a:gd name="T27" fmla="*/ 2397 h 4750"/>
                      <a:gd name="T28" fmla="*/ 5384 w 5390"/>
                      <a:gd name="T29" fmla="*/ 2439 h 4750"/>
                      <a:gd name="T30" fmla="*/ 5374 w 5390"/>
                      <a:gd name="T31" fmla="*/ 2479 h 4750"/>
                      <a:gd name="T32" fmla="*/ 5358 w 5390"/>
                      <a:gd name="T33" fmla="*/ 2513 h 4750"/>
                      <a:gd name="T34" fmla="*/ 4147 w 5390"/>
                      <a:gd name="T35" fmla="*/ 4611 h 4750"/>
                      <a:gd name="T36" fmla="*/ 4124 w 5390"/>
                      <a:gd name="T37" fmla="*/ 4644 h 4750"/>
                      <a:gd name="T38" fmla="*/ 4095 w 5390"/>
                      <a:gd name="T39" fmla="*/ 4673 h 4750"/>
                      <a:gd name="T40" fmla="*/ 4060 w 5390"/>
                      <a:gd name="T41" fmla="*/ 4698 h 4750"/>
                      <a:gd name="T42" fmla="*/ 4024 w 5390"/>
                      <a:gd name="T43" fmla="*/ 4719 h 4750"/>
                      <a:gd name="T44" fmla="*/ 3985 w 5390"/>
                      <a:gd name="T45" fmla="*/ 4737 h 4750"/>
                      <a:gd name="T46" fmla="*/ 3944 w 5390"/>
                      <a:gd name="T47" fmla="*/ 4747 h 4750"/>
                      <a:gd name="T48" fmla="*/ 3907 w 5390"/>
                      <a:gd name="T49" fmla="*/ 4750 h 4750"/>
                      <a:gd name="T50" fmla="*/ 1484 w 5390"/>
                      <a:gd name="T51" fmla="*/ 4750 h 4750"/>
                      <a:gd name="T52" fmla="*/ 1446 w 5390"/>
                      <a:gd name="T53" fmla="*/ 4747 h 4750"/>
                      <a:gd name="T54" fmla="*/ 1405 w 5390"/>
                      <a:gd name="T55" fmla="*/ 4737 h 4750"/>
                      <a:gd name="T56" fmla="*/ 1366 w 5390"/>
                      <a:gd name="T57" fmla="*/ 4719 h 4750"/>
                      <a:gd name="T58" fmla="*/ 1330 w 5390"/>
                      <a:gd name="T59" fmla="*/ 4698 h 4750"/>
                      <a:gd name="T60" fmla="*/ 1296 w 5390"/>
                      <a:gd name="T61" fmla="*/ 4673 h 4750"/>
                      <a:gd name="T62" fmla="*/ 1266 w 5390"/>
                      <a:gd name="T63" fmla="*/ 4644 h 4750"/>
                      <a:gd name="T64" fmla="*/ 1245 w 5390"/>
                      <a:gd name="T65" fmla="*/ 4611 h 4750"/>
                      <a:gd name="T66" fmla="*/ 33 w 5390"/>
                      <a:gd name="T67" fmla="*/ 2513 h 4750"/>
                      <a:gd name="T68" fmla="*/ 16 w 5390"/>
                      <a:gd name="T69" fmla="*/ 2479 h 4750"/>
                      <a:gd name="T70" fmla="*/ 7 w 5390"/>
                      <a:gd name="T71" fmla="*/ 2439 h 4750"/>
                      <a:gd name="T72" fmla="*/ 0 w 5390"/>
                      <a:gd name="T73" fmla="*/ 2397 h 4750"/>
                      <a:gd name="T74" fmla="*/ 0 w 5390"/>
                      <a:gd name="T75" fmla="*/ 2354 h 4750"/>
                      <a:gd name="T76" fmla="*/ 7 w 5390"/>
                      <a:gd name="T77" fmla="*/ 2312 h 4750"/>
                      <a:gd name="T78" fmla="*/ 16 w 5390"/>
                      <a:gd name="T79" fmla="*/ 2271 h 4750"/>
                      <a:gd name="T80" fmla="*/ 33 w 5390"/>
                      <a:gd name="T81" fmla="*/ 2237 h 4750"/>
                      <a:gd name="T82" fmla="*/ 1245 w 5390"/>
                      <a:gd name="T83" fmla="*/ 139 h 4750"/>
                      <a:gd name="T84" fmla="*/ 1266 w 5390"/>
                      <a:gd name="T85" fmla="*/ 107 h 4750"/>
                      <a:gd name="T86" fmla="*/ 1296 w 5390"/>
                      <a:gd name="T87" fmla="*/ 78 h 4750"/>
                      <a:gd name="T88" fmla="*/ 1330 w 5390"/>
                      <a:gd name="T89" fmla="*/ 52 h 4750"/>
                      <a:gd name="T90" fmla="*/ 1366 w 5390"/>
                      <a:gd name="T91" fmla="*/ 31 h 4750"/>
                      <a:gd name="T92" fmla="*/ 1405 w 5390"/>
                      <a:gd name="T93" fmla="*/ 14 h 4750"/>
                      <a:gd name="T94" fmla="*/ 1446 w 5390"/>
                      <a:gd name="T95" fmla="*/ 3 h 4750"/>
                      <a:gd name="T96" fmla="*/ 1484 w 5390"/>
                      <a:gd name="T97" fmla="*/ 0 h 47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5390" h="4750">
                        <a:moveTo>
                          <a:pt x="1484" y="0"/>
                        </a:moveTo>
                        <a:lnTo>
                          <a:pt x="3907" y="0"/>
                        </a:lnTo>
                        <a:lnTo>
                          <a:pt x="3944" y="3"/>
                        </a:lnTo>
                        <a:lnTo>
                          <a:pt x="3985" y="14"/>
                        </a:lnTo>
                        <a:lnTo>
                          <a:pt x="4024" y="31"/>
                        </a:lnTo>
                        <a:lnTo>
                          <a:pt x="4060" y="52"/>
                        </a:lnTo>
                        <a:lnTo>
                          <a:pt x="4095" y="78"/>
                        </a:lnTo>
                        <a:lnTo>
                          <a:pt x="4124" y="107"/>
                        </a:lnTo>
                        <a:lnTo>
                          <a:pt x="4147" y="139"/>
                        </a:lnTo>
                        <a:lnTo>
                          <a:pt x="5358" y="2237"/>
                        </a:lnTo>
                        <a:lnTo>
                          <a:pt x="5374" y="2271"/>
                        </a:lnTo>
                        <a:lnTo>
                          <a:pt x="5384" y="2312"/>
                        </a:lnTo>
                        <a:lnTo>
                          <a:pt x="5390" y="2354"/>
                        </a:lnTo>
                        <a:lnTo>
                          <a:pt x="5390" y="2397"/>
                        </a:lnTo>
                        <a:lnTo>
                          <a:pt x="5384" y="2439"/>
                        </a:lnTo>
                        <a:lnTo>
                          <a:pt x="5374" y="2479"/>
                        </a:lnTo>
                        <a:lnTo>
                          <a:pt x="5358" y="2513"/>
                        </a:lnTo>
                        <a:lnTo>
                          <a:pt x="4147" y="4611"/>
                        </a:lnTo>
                        <a:lnTo>
                          <a:pt x="4124" y="4644"/>
                        </a:lnTo>
                        <a:lnTo>
                          <a:pt x="4095" y="4673"/>
                        </a:lnTo>
                        <a:lnTo>
                          <a:pt x="4060" y="4698"/>
                        </a:lnTo>
                        <a:lnTo>
                          <a:pt x="4024" y="4719"/>
                        </a:lnTo>
                        <a:lnTo>
                          <a:pt x="3985" y="4737"/>
                        </a:lnTo>
                        <a:lnTo>
                          <a:pt x="3944" y="4747"/>
                        </a:lnTo>
                        <a:lnTo>
                          <a:pt x="3907" y="4750"/>
                        </a:lnTo>
                        <a:lnTo>
                          <a:pt x="1484" y="4750"/>
                        </a:lnTo>
                        <a:lnTo>
                          <a:pt x="1446" y="4747"/>
                        </a:lnTo>
                        <a:lnTo>
                          <a:pt x="1405" y="4737"/>
                        </a:lnTo>
                        <a:lnTo>
                          <a:pt x="1366" y="4719"/>
                        </a:lnTo>
                        <a:lnTo>
                          <a:pt x="1330" y="4698"/>
                        </a:lnTo>
                        <a:lnTo>
                          <a:pt x="1296" y="4673"/>
                        </a:lnTo>
                        <a:lnTo>
                          <a:pt x="1266" y="4644"/>
                        </a:lnTo>
                        <a:lnTo>
                          <a:pt x="1245" y="4611"/>
                        </a:lnTo>
                        <a:lnTo>
                          <a:pt x="33" y="2513"/>
                        </a:lnTo>
                        <a:lnTo>
                          <a:pt x="16" y="2479"/>
                        </a:lnTo>
                        <a:lnTo>
                          <a:pt x="7" y="2439"/>
                        </a:lnTo>
                        <a:lnTo>
                          <a:pt x="0" y="2397"/>
                        </a:lnTo>
                        <a:lnTo>
                          <a:pt x="0" y="2354"/>
                        </a:lnTo>
                        <a:lnTo>
                          <a:pt x="7" y="2312"/>
                        </a:lnTo>
                        <a:lnTo>
                          <a:pt x="16" y="2271"/>
                        </a:lnTo>
                        <a:lnTo>
                          <a:pt x="33" y="2237"/>
                        </a:lnTo>
                        <a:lnTo>
                          <a:pt x="1245" y="139"/>
                        </a:lnTo>
                        <a:lnTo>
                          <a:pt x="1266" y="107"/>
                        </a:lnTo>
                        <a:lnTo>
                          <a:pt x="1296" y="78"/>
                        </a:lnTo>
                        <a:lnTo>
                          <a:pt x="1330" y="52"/>
                        </a:lnTo>
                        <a:lnTo>
                          <a:pt x="1366" y="31"/>
                        </a:lnTo>
                        <a:lnTo>
                          <a:pt x="1405" y="14"/>
                        </a:lnTo>
                        <a:lnTo>
                          <a:pt x="1446" y="3"/>
                        </a:lnTo>
                        <a:lnTo>
                          <a:pt x="1484" y="0"/>
                        </a:lnTo>
                        <a:close/>
                      </a:path>
                    </a:pathLst>
                  </a:custGeom>
                  <a:solidFill>
                    <a:srgbClr val="4070DA"/>
                  </a:solidFill>
                  <a:ln w="19050" cmpd="sng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216000" tIns="0" rIns="0" bIns="0" rtlCol="0" anchor="ctr">
                    <a:sp3d>
                      <a:bevelT w="1270"/>
                      <a:contourClr>
                        <a:schemeClr val="bg1"/>
                      </a:contourClr>
                    </a:sp3d>
                  </a:bodyPr>
                  <a:lstStyle/>
                  <a:p>
                    <a:pPr algn="ctr" defTabSz="1067745" latinLnBrk="0">
                      <a:spcBef>
                        <a:spcPts val="300"/>
                      </a:spcBef>
                      <a:spcAft>
                        <a:spcPts val="300"/>
                      </a:spcAft>
                      <a:buClr>
                        <a:prstClr val="black"/>
                      </a:buClr>
                      <a:buSzPct val="120000"/>
                      <a:defRPr/>
                    </a:pPr>
                    <a:endParaRPr lang="ko-KR" altLang="en-US" sz="1100">
                      <a:solidFill>
                        <a:srgbClr val="333333"/>
                      </a:solidFill>
                      <a:latin typeface="KoPub돋움체 Medium" pitchFamily="18" charset="-127"/>
                      <a:ea typeface="KoPub돋움체 Medium" pitchFamily="18" charset="-127"/>
                    </a:endParaRPr>
                  </a:p>
                </p:txBody>
              </p:sp>
              <p:sp>
                <p:nvSpPr>
                  <p:cNvPr id="57" name="Freeform 7"/>
                  <p:cNvSpPr>
                    <a:spLocks/>
                  </p:cNvSpPr>
                  <p:nvPr/>
                </p:nvSpPr>
                <p:spPr bwMode="auto">
                  <a:xfrm>
                    <a:off x="-4928547" y="4478214"/>
                    <a:ext cx="2794948" cy="167350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94948" h="1673504">
                        <a:moveTo>
                          <a:pt x="2794948" y="0"/>
                        </a:moveTo>
                        <a:lnTo>
                          <a:pt x="2794948" y="11469"/>
                        </a:lnTo>
                        <a:lnTo>
                          <a:pt x="2790710" y="41135"/>
                        </a:lnTo>
                        <a:lnTo>
                          <a:pt x="2783646" y="69389"/>
                        </a:lnTo>
                        <a:lnTo>
                          <a:pt x="2772345" y="93405"/>
                        </a:lnTo>
                        <a:lnTo>
                          <a:pt x="1916958" y="1575322"/>
                        </a:lnTo>
                        <a:lnTo>
                          <a:pt x="1900712" y="1598631"/>
                        </a:lnTo>
                        <a:lnTo>
                          <a:pt x="1880228" y="1619115"/>
                        </a:lnTo>
                        <a:lnTo>
                          <a:pt x="1855506" y="1636774"/>
                        </a:lnTo>
                        <a:lnTo>
                          <a:pt x="1830078" y="1651607"/>
                        </a:lnTo>
                        <a:lnTo>
                          <a:pt x="1802530" y="1664322"/>
                        </a:lnTo>
                        <a:lnTo>
                          <a:pt x="1773570" y="1671385"/>
                        </a:lnTo>
                        <a:lnTo>
                          <a:pt x="1747435" y="1673504"/>
                        </a:lnTo>
                        <a:lnTo>
                          <a:pt x="35956" y="1673504"/>
                        </a:lnTo>
                        <a:lnTo>
                          <a:pt x="9114" y="1671385"/>
                        </a:lnTo>
                        <a:lnTo>
                          <a:pt x="0" y="1669162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  <a:alpha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1067745">
                      <a:defRPr/>
                    </a:pPr>
                    <a:endParaRPr lang="ko-KR" altLang="en-US" sz="1800" dirty="0">
                      <a:solidFill>
                        <a:prstClr val="white"/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endParaRPr>
                  </a:p>
                </p:txBody>
              </p:sp>
              <p:sp>
                <p:nvSpPr>
                  <p:cNvPr id="58" name="Freeform 7"/>
                  <p:cNvSpPr>
                    <a:spLocks/>
                  </p:cNvSpPr>
                  <p:nvPr/>
                </p:nvSpPr>
                <p:spPr bwMode="auto">
                  <a:xfrm rot="14400000">
                    <a:off x="-4980335" y="2787253"/>
                    <a:ext cx="2794949" cy="1673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94948" h="1673504">
                        <a:moveTo>
                          <a:pt x="2794948" y="0"/>
                        </a:moveTo>
                        <a:lnTo>
                          <a:pt x="2794948" y="11469"/>
                        </a:lnTo>
                        <a:lnTo>
                          <a:pt x="2790710" y="41135"/>
                        </a:lnTo>
                        <a:lnTo>
                          <a:pt x="2783646" y="69389"/>
                        </a:lnTo>
                        <a:lnTo>
                          <a:pt x="2772345" y="93405"/>
                        </a:lnTo>
                        <a:lnTo>
                          <a:pt x="1916958" y="1575322"/>
                        </a:lnTo>
                        <a:lnTo>
                          <a:pt x="1900712" y="1598631"/>
                        </a:lnTo>
                        <a:lnTo>
                          <a:pt x="1880228" y="1619115"/>
                        </a:lnTo>
                        <a:lnTo>
                          <a:pt x="1855506" y="1636774"/>
                        </a:lnTo>
                        <a:lnTo>
                          <a:pt x="1830078" y="1651607"/>
                        </a:lnTo>
                        <a:lnTo>
                          <a:pt x="1802530" y="1664322"/>
                        </a:lnTo>
                        <a:lnTo>
                          <a:pt x="1773570" y="1671385"/>
                        </a:lnTo>
                        <a:lnTo>
                          <a:pt x="1747435" y="1673504"/>
                        </a:lnTo>
                        <a:lnTo>
                          <a:pt x="35956" y="1673504"/>
                        </a:lnTo>
                        <a:lnTo>
                          <a:pt x="9114" y="1671385"/>
                        </a:lnTo>
                        <a:lnTo>
                          <a:pt x="0" y="1669162"/>
                        </a:lnTo>
                        <a:close/>
                      </a:path>
                    </a:pathLst>
                  </a:custGeom>
                  <a:solidFill>
                    <a:srgbClr val="D8D8D8">
                      <a:alpha val="8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1067745">
                      <a:defRPr/>
                    </a:pPr>
                    <a:endParaRPr lang="ko-KR" altLang="en-US" sz="1800" dirty="0">
                      <a:solidFill>
                        <a:prstClr val="white"/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endParaRPr>
                  </a:p>
                </p:txBody>
              </p:sp>
            </p:grpSp>
            <p:sp>
              <p:nvSpPr>
                <p:cNvPr id="54" name="직사각형 53"/>
                <p:cNvSpPr/>
                <p:nvPr/>
              </p:nvSpPr>
              <p:spPr>
                <a:xfrm>
                  <a:off x="2747590" y="4308464"/>
                  <a:ext cx="581344" cy="394536"/>
                </a:xfrm>
                <a:prstGeom prst="rect">
                  <a:avLst/>
                </a:prstGeom>
              </p:spPr>
              <p:txBody>
                <a:bodyPr wrap="none">
                  <a:spAutoFit/>
                  <a:scene3d>
                    <a:camera prst="orthographicFront"/>
                    <a:lightRig rig="threePt" dir="t"/>
                  </a:scene3d>
                  <a:sp3d>
                    <a:contourClr>
                      <a:schemeClr val="bg1"/>
                    </a:contourClr>
                  </a:sp3d>
                </a:bodyPr>
                <a:lstStyle/>
                <a:p>
                  <a:pPr algn="ctr">
                    <a:defRPr/>
                  </a:pPr>
                  <a:r>
                    <a:rPr lang="ko-KR" altLang="en-US" sz="1600" b="1" spc="-150" smtClean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민간</a:t>
                  </a:r>
                  <a:endParaRPr lang="ko-KR" altLang="en-US" sz="1600" b="1" spc="-15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</p:grpSp>
        </p:grpSp>
        <p:sp>
          <p:nvSpPr>
            <p:cNvPr id="221" name="Rectangle 246" descr="o2">
              <a:extLst>
                <a:ext uri="{FF2B5EF4-FFF2-40B4-BE49-F238E27FC236}">
                  <a16:creationId xmlns:a16="http://schemas.microsoft.com/office/drawing/2014/main" xmlns="" id="{9C62F465-F17F-4640-BF13-454B18458C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25064" y="6417289"/>
              <a:ext cx="2216385" cy="309897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</p:spPr>
          <p:txBody>
            <a:bodyPr wrap="none" lIns="78300" tIns="39150" rIns="78300" bIns="39150" rtlCol="0" anchor="ctr">
              <a:spAutoFit/>
            </a:bodyPr>
            <a:lstStyle/>
            <a:p>
              <a:pPr algn="ctr" defTabSz="652855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5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신규 교통정보 서비스 창출</a:t>
              </a:r>
              <a:endParaRPr kumimoji="0" lang="ko-KR" altLang="en-US" sz="15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pic>
          <p:nvPicPr>
            <p:cNvPr id="224" name="그림 223"/>
            <p:cNvPicPr>
              <a:picLocks noChangeAspect="1"/>
            </p:cNvPicPr>
            <p:nvPr/>
          </p:nvPicPr>
          <p:blipFill rotWithShape="1">
            <a:blip r:embed="rId9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100000" l="0" r="74812"/>
                      </a14:imgEffect>
                    </a14:imgLayer>
                  </a14:imgProps>
                </a:ext>
              </a:extLst>
            </a:blip>
            <a:srcRect l="15518" t="24986" r="46948" b="3302"/>
            <a:stretch/>
          </p:blipFill>
          <p:spPr>
            <a:xfrm>
              <a:off x="10448404" y="5141429"/>
              <a:ext cx="569706" cy="679265"/>
            </a:xfrm>
            <a:prstGeom prst="rect">
              <a:avLst/>
            </a:prstGeom>
          </p:spPr>
        </p:pic>
      </p:grpSp>
      <p:grpSp>
        <p:nvGrpSpPr>
          <p:cNvPr id="4" name="그룹 3"/>
          <p:cNvGrpSpPr/>
          <p:nvPr/>
        </p:nvGrpSpPr>
        <p:grpSpPr>
          <a:xfrm>
            <a:off x="9786188" y="2960040"/>
            <a:ext cx="1890976" cy="1870624"/>
            <a:chOff x="9786188" y="2960040"/>
            <a:chExt cx="1890976" cy="1870624"/>
          </a:xfrm>
        </p:grpSpPr>
        <p:grpSp>
          <p:nvGrpSpPr>
            <p:cNvPr id="49" name="그룹 48"/>
            <p:cNvGrpSpPr/>
            <p:nvPr/>
          </p:nvGrpSpPr>
          <p:grpSpPr>
            <a:xfrm>
              <a:off x="9861662" y="2960040"/>
              <a:ext cx="1745832" cy="1538527"/>
              <a:chOff x="2004471" y="3168767"/>
              <a:chExt cx="2034515" cy="1792934"/>
            </a:xfrm>
          </p:grpSpPr>
          <p:sp>
            <p:nvSpPr>
              <p:cNvPr id="59" name="Freeform 7"/>
              <p:cNvSpPr>
                <a:spLocks/>
              </p:cNvSpPr>
              <p:nvPr/>
            </p:nvSpPr>
            <p:spPr bwMode="auto">
              <a:xfrm>
                <a:off x="2004471" y="3168767"/>
                <a:ext cx="2034515" cy="1792934"/>
              </a:xfrm>
              <a:custGeom>
                <a:avLst/>
                <a:gdLst>
                  <a:gd name="T0" fmla="*/ 1484 w 5390"/>
                  <a:gd name="T1" fmla="*/ 0 h 4750"/>
                  <a:gd name="T2" fmla="*/ 3907 w 5390"/>
                  <a:gd name="T3" fmla="*/ 0 h 4750"/>
                  <a:gd name="T4" fmla="*/ 3944 w 5390"/>
                  <a:gd name="T5" fmla="*/ 3 h 4750"/>
                  <a:gd name="T6" fmla="*/ 3985 w 5390"/>
                  <a:gd name="T7" fmla="*/ 14 h 4750"/>
                  <a:gd name="T8" fmla="*/ 4024 w 5390"/>
                  <a:gd name="T9" fmla="*/ 31 h 4750"/>
                  <a:gd name="T10" fmla="*/ 4060 w 5390"/>
                  <a:gd name="T11" fmla="*/ 52 h 4750"/>
                  <a:gd name="T12" fmla="*/ 4095 w 5390"/>
                  <a:gd name="T13" fmla="*/ 78 h 4750"/>
                  <a:gd name="T14" fmla="*/ 4124 w 5390"/>
                  <a:gd name="T15" fmla="*/ 107 h 4750"/>
                  <a:gd name="T16" fmla="*/ 4147 w 5390"/>
                  <a:gd name="T17" fmla="*/ 139 h 4750"/>
                  <a:gd name="T18" fmla="*/ 5358 w 5390"/>
                  <a:gd name="T19" fmla="*/ 2237 h 4750"/>
                  <a:gd name="T20" fmla="*/ 5374 w 5390"/>
                  <a:gd name="T21" fmla="*/ 2271 h 4750"/>
                  <a:gd name="T22" fmla="*/ 5384 w 5390"/>
                  <a:gd name="T23" fmla="*/ 2312 h 4750"/>
                  <a:gd name="T24" fmla="*/ 5390 w 5390"/>
                  <a:gd name="T25" fmla="*/ 2354 h 4750"/>
                  <a:gd name="T26" fmla="*/ 5390 w 5390"/>
                  <a:gd name="T27" fmla="*/ 2397 h 4750"/>
                  <a:gd name="T28" fmla="*/ 5384 w 5390"/>
                  <a:gd name="T29" fmla="*/ 2439 h 4750"/>
                  <a:gd name="T30" fmla="*/ 5374 w 5390"/>
                  <a:gd name="T31" fmla="*/ 2479 h 4750"/>
                  <a:gd name="T32" fmla="*/ 5358 w 5390"/>
                  <a:gd name="T33" fmla="*/ 2513 h 4750"/>
                  <a:gd name="T34" fmla="*/ 4147 w 5390"/>
                  <a:gd name="T35" fmla="*/ 4611 h 4750"/>
                  <a:gd name="T36" fmla="*/ 4124 w 5390"/>
                  <a:gd name="T37" fmla="*/ 4644 h 4750"/>
                  <a:gd name="T38" fmla="*/ 4095 w 5390"/>
                  <a:gd name="T39" fmla="*/ 4673 h 4750"/>
                  <a:gd name="T40" fmla="*/ 4060 w 5390"/>
                  <a:gd name="T41" fmla="*/ 4698 h 4750"/>
                  <a:gd name="T42" fmla="*/ 4024 w 5390"/>
                  <a:gd name="T43" fmla="*/ 4719 h 4750"/>
                  <a:gd name="T44" fmla="*/ 3985 w 5390"/>
                  <a:gd name="T45" fmla="*/ 4737 h 4750"/>
                  <a:gd name="T46" fmla="*/ 3944 w 5390"/>
                  <a:gd name="T47" fmla="*/ 4747 h 4750"/>
                  <a:gd name="T48" fmla="*/ 3907 w 5390"/>
                  <a:gd name="T49" fmla="*/ 4750 h 4750"/>
                  <a:gd name="T50" fmla="*/ 1484 w 5390"/>
                  <a:gd name="T51" fmla="*/ 4750 h 4750"/>
                  <a:gd name="T52" fmla="*/ 1446 w 5390"/>
                  <a:gd name="T53" fmla="*/ 4747 h 4750"/>
                  <a:gd name="T54" fmla="*/ 1405 w 5390"/>
                  <a:gd name="T55" fmla="*/ 4737 h 4750"/>
                  <a:gd name="T56" fmla="*/ 1366 w 5390"/>
                  <a:gd name="T57" fmla="*/ 4719 h 4750"/>
                  <a:gd name="T58" fmla="*/ 1330 w 5390"/>
                  <a:gd name="T59" fmla="*/ 4698 h 4750"/>
                  <a:gd name="T60" fmla="*/ 1296 w 5390"/>
                  <a:gd name="T61" fmla="*/ 4673 h 4750"/>
                  <a:gd name="T62" fmla="*/ 1266 w 5390"/>
                  <a:gd name="T63" fmla="*/ 4644 h 4750"/>
                  <a:gd name="T64" fmla="*/ 1245 w 5390"/>
                  <a:gd name="T65" fmla="*/ 4611 h 4750"/>
                  <a:gd name="T66" fmla="*/ 33 w 5390"/>
                  <a:gd name="T67" fmla="*/ 2513 h 4750"/>
                  <a:gd name="T68" fmla="*/ 16 w 5390"/>
                  <a:gd name="T69" fmla="*/ 2479 h 4750"/>
                  <a:gd name="T70" fmla="*/ 7 w 5390"/>
                  <a:gd name="T71" fmla="*/ 2439 h 4750"/>
                  <a:gd name="T72" fmla="*/ 0 w 5390"/>
                  <a:gd name="T73" fmla="*/ 2397 h 4750"/>
                  <a:gd name="T74" fmla="*/ 0 w 5390"/>
                  <a:gd name="T75" fmla="*/ 2354 h 4750"/>
                  <a:gd name="T76" fmla="*/ 7 w 5390"/>
                  <a:gd name="T77" fmla="*/ 2312 h 4750"/>
                  <a:gd name="T78" fmla="*/ 16 w 5390"/>
                  <a:gd name="T79" fmla="*/ 2271 h 4750"/>
                  <a:gd name="T80" fmla="*/ 33 w 5390"/>
                  <a:gd name="T81" fmla="*/ 2237 h 4750"/>
                  <a:gd name="T82" fmla="*/ 1245 w 5390"/>
                  <a:gd name="T83" fmla="*/ 139 h 4750"/>
                  <a:gd name="T84" fmla="*/ 1266 w 5390"/>
                  <a:gd name="T85" fmla="*/ 107 h 4750"/>
                  <a:gd name="T86" fmla="*/ 1296 w 5390"/>
                  <a:gd name="T87" fmla="*/ 78 h 4750"/>
                  <a:gd name="T88" fmla="*/ 1330 w 5390"/>
                  <a:gd name="T89" fmla="*/ 52 h 4750"/>
                  <a:gd name="T90" fmla="*/ 1366 w 5390"/>
                  <a:gd name="T91" fmla="*/ 31 h 4750"/>
                  <a:gd name="T92" fmla="*/ 1405 w 5390"/>
                  <a:gd name="T93" fmla="*/ 14 h 4750"/>
                  <a:gd name="T94" fmla="*/ 1446 w 5390"/>
                  <a:gd name="T95" fmla="*/ 3 h 4750"/>
                  <a:gd name="T96" fmla="*/ 1484 w 5390"/>
                  <a:gd name="T97" fmla="*/ 0 h 4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390" h="4750">
                    <a:moveTo>
                      <a:pt x="1484" y="0"/>
                    </a:moveTo>
                    <a:lnTo>
                      <a:pt x="3907" y="0"/>
                    </a:lnTo>
                    <a:lnTo>
                      <a:pt x="3944" y="3"/>
                    </a:lnTo>
                    <a:lnTo>
                      <a:pt x="3985" y="14"/>
                    </a:lnTo>
                    <a:lnTo>
                      <a:pt x="4024" y="31"/>
                    </a:lnTo>
                    <a:lnTo>
                      <a:pt x="4060" y="52"/>
                    </a:lnTo>
                    <a:lnTo>
                      <a:pt x="4095" y="78"/>
                    </a:lnTo>
                    <a:lnTo>
                      <a:pt x="4124" y="107"/>
                    </a:lnTo>
                    <a:lnTo>
                      <a:pt x="4147" y="139"/>
                    </a:lnTo>
                    <a:lnTo>
                      <a:pt x="5358" y="2237"/>
                    </a:lnTo>
                    <a:lnTo>
                      <a:pt x="5374" y="2271"/>
                    </a:lnTo>
                    <a:lnTo>
                      <a:pt x="5384" y="2312"/>
                    </a:lnTo>
                    <a:lnTo>
                      <a:pt x="5390" y="2354"/>
                    </a:lnTo>
                    <a:lnTo>
                      <a:pt x="5390" y="2397"/>
                    </a:lnTo>
                    <a:lnTo>
                      <a:pt x="5384" y="2439"/>
                    </a:lnTo>
                    <a:lnTo>
                      <a:pt x="5374" y="2479"/>
                    </a:lnTo>
                    <a:lnTo>
                      <a:pt x="5358" y="2513"/>
                    </a:lnTo>
                    <a:lnTo>
                      <a:pt x="4147" y="4611"/>
                    </a:lnTo>
                    <a:lnTo>
                      <a:pt x="4124" y="4644"/>
                    </a:lnTo>
                    <a:lnTo>
                      <a:pt x="4095" y="4673"/>
                    </a:lnTo>
                    <a:lnTo>
                      <a:pt x="4060" y="4698"/>
                    </a:lnTo>
                    <a:lnTo>
                      <a:pt x="4024" y="4719"/>
                    </a:lnTo>
                    <a:lnTo>
                      <a:pt x="3985" y="4737"/>
                    </a:lnTo>
                    <a:lnTo>
                      <a:pt x="3944" y="4747"/>
                    </a:lnTo>
                    <a:lnTo>
                      <a:pt x="3907" y="4750"/>
                    </a:lnTo>
                    <a:lnTo>
                      <a:pt x="1484" y="4750"/>
                    </a:lnTo>
                    <a:lnTo>
                      <a:pt x="1446" y="4747"/>
                    </a:lnTo>
                    <a:lnTo>
                      <a:pt x="1405" y="4737"/>
                    </a:lnTo>
                    <a:lnTo>
                      <a:pt x="1366" y="4719"/>
                    </a:lnTo>
                    <a:lnTo>
                      <a:pt x="1330" y="4698"/>
                    </a:lnTo>
                    <a:lnTo>
                      <a:pt x="1296" y="4673"/>
                    </a:lnTo>
                    <a:lnTo>
                      <a:pt x="1266" y="4644"/>
                    </a:lnTo>
                    <a:lnTo>
                      <a:pt x="1245" y="4611"/>
                    </a:lnTo>
                    <a:lnTo>
                      <a:pt x="33" y="2513"/>
                    </a:lnTo>
                    <a:lnTo>
                      <a:pt x="16" y="2479"/>
                    </a:lnTo>
                    <a:lnTo>
                      <a:pt x="7" y="2439"/>
                    </a:lnTo>
                    <a:lnTo>
                      <a:pt x="0" y="2397"/>
                    </a:lnTo>
                    <a:lnTo>
                      <a:pt x="0" y="2354"/>
                    </a:lnTo>
                    <a:lnTo>
                      <a:pt x="7" y="2312"/>
                    </a:lnTo>
                    <a:lnTo>
                      <a:pt x="16" y="2271"/>
                    </a:lnTo>
                    <a:lnTo>
                      <a:pt x="33" y="2237"/>
                    </a:lnTo>
                    <a:lnTo>
                      <a:pt x="1245" y="139"/>
                    </a:lnTo>
                    <a:lnTo>
                      <a:pt x="1266" y="107"/>
                    </a:lnTo>
                    <a:lnTo>
                      <a:pt x="1296" y="78"/>
                    </a:lnTo>
                    <a:lnTo>
                      <a:pt x="1330" y="52"/>
                    </a:lnTo>
                    <a:lnTo>
                      <a:pt x="1366" y="31"/>
                    </a:lnTo>
                    <a:lnTo>
                      <a:pt x="1405" y="14"/>
                    </a:lnTo>
                    <a:lnTo>
                      <a:pt x="1446" y="3"/>
                    </a:lnTo>
                    <a:lnTo>
                      <a:pt x="1484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6000" tIns="0" rIns="0" bIns="0" rtlCol="0" anchor="ctr">
                <a:sp3d>
                  <a:bevelT w="1270"/>
                  <a:contourClr>
                    <a:schemeClr val="bg1"/>
                  </a:contourClr>
                </a:sp3d>
              </a:bodyPr>
              <a:lstStyle/>
              <a:p>
                <a:pPr algn="ctr" defTabSz="1067745" latinLnBrk="0">
                  <a:spcBef>
                    <a:spcPts val="300"/>
                  </a:spcBef>
                  <a:spcAft>
                    <a:spcPts val="300"/>
                  </a:spcAft>
                  <a:buClr>
                    <a:prstClr val="black"/>
                  </a:buClr>
                  <a:buSzPct val="120000"/>
                  <a:defRPr/>
                </a:pPr>
                <a:endParaRPr lang="ko-KR" altLang="en-US" sz="1100" dirty="0">
                  <a:solidFill>
                    <a:srgbClr val="333333"/>
                  </a:solidFill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grpSp>
            <p:nvGrpSpPr>
              <p:cNvPr id="60" name="그룹 59"/>
              <p:cNvGrpSpPr/>
              <p:nvPr/>
            </p:nvGrpSpPr>
            <p:grpSpPr>
              <a:xfrm>
                <a:off x="2118400" y="3179764"/>
                <a:ext cx="1806656" cy="1681000"/>
                <a:chOff x="2128490" y="3179764"/>
                <a:chExt cx="1806656" cy="1681000"/>
              </a:xfrm>
            </p:grpSpPr>
            <p:grpSp>
              <p:nvGrpSpPr>
                <p:cNvPr id="61" name="그룹 60"/>
                <p:cNvGrpSpPr/>
                <p:nvPr/>
              </p:nvGrpSpPr>
              <p:grpSpPr>
                <a:xfrm>
                  <a:off x="2128490" y="3179764"/>
                  <a:ext cx="1806656" cy="1681000"/>
                  <a:chOff x="-6331539" y="2226528"/>
                  <a:chExt cx="4588666" cy="4269522"/>
                </a:xfrm>
              </p:grpSpPr>
              <p:sp>
                <p:nvSpPr>
                  <p:cNvPr id="63" name="Freeform 7"/>
                  <p:cNvSpPr>
                    <a:spLocks/>
                  </p:cNvSpPr>
                  <p:nvPr/>
                </p:nvSpPr>
                <p:spPr bwMode="auto">
                  <a:xfrm>
                    <a:off x="-6331539" y="2452236"/>
                    <a:ext cx="4588666" cy="4043814"/>
                  </a:xfrm>
                  <a:custGeom>
                    <a:avLst/>
                    <a:gdLst>
                      <a:gd name="T0" fmla="*/ 1484 w 5390"/>
                      <a:gd name="T1" fmla="*/ 0 h 4750"/>
                      <a:gd name="T2" fmla="*/ 3907 w 5390"/>
                      <a:gd name="T3" fmla="*/ 0 h 4750"/>
                      <a:gd name="T4" fmla="*/ 3944 w 5390"/>
                      <a:gd name="T5" fmla="*/ 3 h 4750"/>
                      <a:gd name="T6" fmla="*/ 3985 w 5390"/>
                      <a:gd name="T7" fmla="*/ 14 h 4750"/>
                      <a:gd name="T8" fmla="*/ 4024 w 5390"/>
                      <a:gd name="T9" fmla="*/ 31 h 4750"/>
                      <a:gd name="T10" fmla="*/ 4060 w 5390"/>
                      <a:gd name="T11" fmla="*/ 52 h 4750"/>
                      <a:gd name="T12" fmla="*/ 4095 w 5390"/>
                      <a:gd name="T13" fmla="*/ 78 h 4750"/>
                      <a:gd name="T14" fmla="*/ 4124 w 5390"/>
                      <a:gd name="T15" fmla="*/ 107 h 4750"/>
                      <a:gd name="T16" fmla="*/ 4147 w 5390"/>
                      <a:gd name="T17" fmla="*/ 139 h 4750"/>
                      <a:gd name="T18" fmla="*/ 5358 w 5390"/>
                      <a:gd name="T19" fmla="*/ 2237 h 4750"/>
                      <a:gd name="T20" fmla="*/ 5374 w 5390"/>
                      <a:gd name="T21" fmla="*/ 2271 h 4750"/>
                      <a:gd name="T22" fmla="*/ 5384 w 5390"/>
                      <a:gd name="T23" fmla="*/ 2312 h 4750"/>
                      <a:gd name="T24" fmla="*/ 5390 w 5390"/>
                      <a:gd name="T25" fmla="*/ 2354 h 4750"/>
                      <a:gd name="T26" fmla="*/ 5390 w 5390"/>
                      <a:gd name="T27" fmla="*/ 2397 h 4750"/>
                      <a:gd name="T28" fmla="*/ 5384 w 5390"/>
                      <a:gd name="T29" fmla="*/ 2439 h 4750"/>
                      <a:gd name="T30" fmla="*/ 5374 w 5390"/>
                      <a:gd name="T31" fmla="*/ 2479 h 4750"/>
                      <a:gd name="T32" fmla="*/ 5358 w 5390"/>
                      <a:gd name="T33" fmla="*/ 2513 h 4750"/>
                      <a:gd name="T34" fmla="*/ 4147 w 5390"/>
                      <a:gd name="T35" fmla="*/ 4611 h 4750"/>
                      <a:gd name="T36" fmla="*/ 4124 w 5390"/>
                      <a:gd name="T37" fmla="*/ 4644 h 4750"/>
                      <a:gd name="T38" fmla="*/ 4095 w 5390"/>
                      <a:gd name="T39" fmla="*/ 4673 h 4750"/>
                      <a:gd name="T40" fmla="*/ 4060 w 5390"/>
                      <a:gd name="T41" fmla="*/ 4698 h 4750"/>
                      <a:gd name="T42" fmla="*/ 4024 w 5390"/>
                      <a:gd name="T43" fmla="*/ 4719 h 4750"/>
                      <a:gd name="T44" fmla="*/ 3985 w 5390"/>
                      <a:gd name="T45" fmla="*/ 4737 h 4750"/>
                      <a:gd name="T46" fmla="*/ 3944 w 5390"/>
                      <a:gd name="T47" fmla="*/ 4747 h 4750"/>
                      <a:gd name="T48" fmla="*/ 3907 w 5390"/>
                      <a:gd name="T49" fmla="*/ 4750 h 4750"/>
                      <a:gd name="T50" fmla="*/ 1484 w 5390"/>
                      <a:gd name="T51" fmla="*/ 4750 h 4750"/>
                      <a:gd name="T52" fmla="*/ 1446 w 5390"/>
                      <a:gd name="T53" fmla="*/ 4747 h 4750"/>
                      <a:gd name="T54" fmla="*/ 1405 w 5390"/>
                      <a:gd name="T55" fmla="*/ 4737 h 4750"/>
                      <a:gd name="T56" fmla="*/ 1366 w 5390"/>
                      <a:gd name="T57" fmla="*/ 4719 h 4750"/>
                      <a:gd name="T58" fmla="*/ 1330 w 5390"/>
                      <a:gd name="T59" fmla="*/ 4698 h 4750"/>
                      <a:gd name="T60" fmla="*/ 1296 w 5390"/>
                      <a:gd name="T61" fmla="*/ 4673 h 4750"/>
                      <a:gd name="T62" fmla="*/ 1266 w 5390"/>
                      <a:gd name="T63" fmla="*/ 4644 h 4750"/>
                      <a:gd name="T64" fmla="*/ 1245 w 5390"/>
                      <a:gd name="T65" fmla="*/ 4611 h 4750"/>
                      <a:gd name="T66" fmla="*/ 33 w 5390"/>
                      <a:gd name="T67" fmla="*/ 2513 h 4750"/>
                      <a:gd name="T68" fmla="*/ 16 w 5390"/>
                      <a:gd name="T69" fmla="*/ 2479 h 4750"/>
                      <a:gd name="T70" fmla="*/ 7 w 5390"/>
                      <a:gd name="T71" fmla="*/ 2439 h 4750"/>
                      <a:gd name="T72" fmla="*/ 0 w 5390"/>
                      <a:gd name="T73" fmla="*/ 2397 h 4750"/>
                      <a:gd name="T74" fmla="*/ 0 w 5390"/>
                      <a:gd name="T75" fmla="*/ 2354 h 4750"/>
                      <a:gd name="T76" fmla="*/ 7 w 5390"/>
                      <a:gd name="T77" fmla="*/ 2312 h 4750"/>
                      <a:gd name="T78" fmla="*/ 16 w 5390"/>
                      <a:gd name="T79" fmla="*/ 2271 h 4750"/>
                      <a:gd name="T80" fmla="*/ 33 w 5390"/>
                      <a:gd name="T81" fmla="*/ 2237 h 4750"/>
                      <a:gd name="T82" fmla="*/ 1245 w 5390"/>
                      <a:gd name="T83" fmla="*/ 139 h 4750"/>
                      <a:gd name="T84" fmla="*/ 1266 w 5390"/>
                      <a:gd name="T85" fmla="*/ 107 h 4750"/>
                      <a:gd name="T86" fmla="*/ 1296 w 5390"/>
                      <a:gd name="T87" fmla="*/ 78 h 4750"/>
                      <a:gd name="T88" fmla="*/ 1330 w 5390"/>
                      <a:gd name="T89" fmla="*/ 52 h 4750"/>
                      <a:gd name="T90" fmla="*/ 1366 w 5390"/>
                      <a:gd name="T91" fmla="*/ 31 h 4750"/>
                      <a:gd name="T92" fmla="*/ 1405 w 5390"/>
                      <a:gd name="T93" fmla="*/ 14 h 4750"/>
                      <a:gd name="T94" fmla="*/ 1446 w 5390"/>
                      <a:gd name="T95" fmla="*/ 3 h 4750"/>
                      <a:gd name="T96" fmla="*/ 1484 w 5390"/>
                      <a:gd name="T97" fmla="*/ 0 h 47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5390" h="4750">
                        <a:moveTo>
                          <a:pt x="1484" y="0"/>
                        </a:moveTo>
                        <a:lnTo>
                          <a:pt x="3907" y="0"/>
                        </a:lnTo>
                        <a:lnTo>
                          <a:pt x="3944" y="3"/>
                        </a:lnTo>
                        <a:lnTo>
                          <a:pt x="3985" y="14"/>
                        </a:lnTo>
                        <a:lnTo>
                          <a:pt x="4024" y="31"/>
                        </a:lnTo>
                        <a:lnTo>
                          <a:pt x="4060" y="52"/>
                        </a:lnTo>
                        <a:lnTo>
                          <a:pt x="4095" y="78"/>
                        </a:lnTo>
                        <a:lnTo>
                          <a:pt x="4124" y="107"/>
                        </a:lnTo>
                        <a:lnTo>
                          <a:pt x="4147" y="139"/>
                        </a:lnTo>
                        <a:lnTo>
                          <a:pt x="5358" y="2237"/>
                        </a:lnTo>
                        <a:lnTo>
                          <a:pt x="5374" y="2271"/>
                        </a:lnTo>
                        <a:lnTo>
                          <a:pt x="5384" y="2312"/>
                        </a:lnTo>
                        <a:lnTo>
                          <a:pt x="5390" y="2354"/>
                        </a:lnTo>
                        <a:lnTo>
                          <a:pt x="5390" y="2397"/>
                        </a:lnTo>
                        <a:lnTo>
                          <a:pt x="5384" y="2439"/>
                        </a:lnTo>
                        <a:lnTo>
                          <a:pt x="5374" y="2479"/>
                        </a:lnTo>
                        <a:lnTo>
                          <a:pt x="5358" y="2513"/>
                        </a:lnTo>
                        <a:lnTo>
                          <a:pt x="4147" y="4611"/>
                        </a:lnTo>
                        <a:lnTo>
                          <a:pt x="4124" y="4644"/>
                        </a:lnTo>
                        <a:lnTo>
                          <a:pt x="4095" y="4673"/>
                        </a:lnTo>
                        <a:lnTo>
                          <a:pt x="4060" y="4698"/>
                        </a:lnTo>
                        <a:lnTo>
                          <a:pt x="4024" y="4719"/>
                        </a:lnTo>
                        <a:lnTo>
                          <a:pt x="3985" y="4737"/>
                        </a:lnTo>
                        <a:lnTo>
                          <a:pt x="3944" y="4747"/>
                        </a:lnTo>
                        <a:lnTo>
                          <a:pt x="3907" y="4750"/>
                        </a:lnTo>
                        <a:lnTo>
                          <a:pt x="1484" y="4750"/>
                        </a:lnTo>
                        <a:lnTo>
                          <a:pt x="1446" y="4747"/>
                        </a:lnTo>
                        <a:lnTo>
                          <a:pt x="1405" y="4737"/>
                        </a:lnTo>
                        <a:lnTo>
                          <a:pt x="1366" y="4719"/>
                        </a:lnTo>
                        <a:lnTo>
                          <a:pt x="1330" y="4698"/>
                        </a:lnTo>
                        <a:lnTo>
                          <a:pt x="1296" y="4673"/>
                        </a:lnTo>
                        <a:lnTo>
                          <a:pt x="1266" y="4644"/>
                        </a:lnTo>
                        <a:lnTo>
                          <a:pt x="1245" y="4611"/>
                        </a:lnTo>
                        <a:lnTo>
                          <a:pt x="33" y="2513"/>
                        </a:lnTo>
                        <a:lnTo>
                          <a:pt x="16" y="2479"/>
                        </a:lnTo>
                        <a:lnTo>
                          <a:pt x="7" y="2439"/>
                        </a:lnTo>
                        <a:lnTo>
                          <a:pt x="0" y="2397"/>
                        </a:lnTo>
                        <a:lnTo>
                          <a:pt x="0" y="2354"/>
                        </a:lnTo>
                        <a:lnTo>
                          <a:pt x="7" y="2312"/>
                        </a:lnTo>
                        <a:lnTo>
                          <a:pt x="16" y="2271"/>
                        </a:lnTo>
                        <a:lnTo>
                          <a:pt x="33" y="2237"/>
                        </a:lnTo>
                        <a:lnTo>
                          <a:pt x="1245" y="139"/>
                        </a:lnTo>
                        <a:lnTo>
                          <a:pt x="1266" y="107"/>
                        </a:lnTo>
                        <a:lnTo>
                          <a:pt x="1296" y="78"/>
                        </a:lnTo>
                        <a:lnTo>
                          <a:pt x="1330" y="52"/>
                        </a:lnTo>
                        <a:lnTo>
                          <a:pt x="1366" y="31"/>
                        </a:lnTo>
                        <a:lnTo>
                          <a:pt x="1405" y="14"/>
                        </a:lnTo>
                        <a:lnTo>
                          <a:pt x="1446" y="3"/>
                        </a:lnTo>
                        <a:lnTo>
                          <a:pt x="1484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19050" cmpd="sng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216000" tIns="0" rIns="0" bIns="0" rtlCol="0" anchor="ctr">
                    <a:sp3d>
                      <a:bevelT w="1270"/>
                      <a:contourClr>
                        <a:schemeClr val="bg1"/>
                      </a:contourClr>
                    </a:sp3d>
                  </a:bodyPr>
                  <a:lstStyle/>
                  <a:p>
                    <a:pPr algn="ctr" defTabSz="1067745" latinLnBrk="0">
                      <a:spcBef>
                        <a:spcPts val="300"/>
                      </a:spcBef>
                      <a:spcAft>
                        <a:spcPts val="300"/>
                      </a:spcAft>
                      <a:buClr>
                        <a:prstClr val="black"/>
                      </a:buClr>
                      <a:buSzPct val="120000"/>
                      <a:defRPr/>
                    </a:pPr>
                    <a:endParaRPr lang="ko-KR" altLang="en-US" sz="1100" dirty="0">
                      <a:solidFill>
                        <a:srgbClr val="333333"/>
                      </a:solidFill>
                      <a:latin typeface="KoPub돋움체 Medium" pitchFamily="18" charset="-127"/>
                      <a:ea typeface="KoPub돋움체 Medium" pitchFamily="18" charset="-127"/>
                    </a:endParaRPr>
                  </a:p>
                </p:txBody>
              </p:sp>
              <p:sp>
                <p:nvSpPr>
                  <p:cNvPr id="66" name="Freeform 7"/>
                  <p:cNvSpPr>
                    <a:spLocks/>
                  </p:cNvSpPr>
                  <p:nvPr/>
                </p:nvSpPr>
                <p:spPr bwMode="auto">
                  <a:xfrm>
                    <a:off x="-6176368" y="2588989"/>
                    <a:ext cx="4278313" cy="3770313"/>
                  </a:xfrm>
                  <a:custGeom>
                    <a:avLst/>
                    <a:gdLst>
                      <a:gd name="T0" fmla="*/ 1484 w 5390"/>
                      <a:gd name="T1" fmla="*/ 0 h 4750"/>
                      <a:gd name="T2" fmla="*/ 3907 w 5390"/>
                      <a:gd name="T3" fmla="*/ 0 h 4750"/>
                      <a:gd name="T4" fmla="*/ 3944 w 5390"/>
                      <a:gd name="T5" fmla="*/ 3 h 4750"/>
                      <a:gd name="T6" fmla="*/ 3985 w 5390"/>
                      <a:gd name="T7" fmla="*/ 14 h 4750"/>
                      <a:gd name="T8" fmla="*/ 4024 w 5390"/>
                      <a:gd name="T9" fmla="*/ 31 h 4750"/>
                      <a:gd name="T10" fmla="*/ 4060 w 5390"/>
                      <a:gd name="T11" fmla="*/ 52 h 4750"/>
                      <a:gd name="T12" fmla="*/ 4095 w 5390"/>
                      <a:gd name="T13" fmla="*/ 78 h 4750"/>
                      <a:gd name="T14" fmla="*/ 4124 w 5390"/>
                      <a:gd name="T15" fmla="*/ 107 h 4750"/>
                      <a:gd name="T16" fmla="*/ 4147 w 5390"/>
                      <a:gd name="T17" fmla="*/ 139 h 4750"/>
                      <a:gd name="T18" fmla="*/ 5358 w 5390"/>
                      <a:gd name="T19" fmla="*/ 2237 h 4750"/>
                      <a:gd name="T20" fmla="*/ 5374 w 5390"/>
                      <a:gd name="T21" fmla="*/ 2271 h 4750"/>
                      <a:gd name="T22" fmla="*/ 5384 w 5390"/>
                      <a:gd name="T23" fmla="*/ 2312 h 4750"/>
                      <a:gd name="T24" fmla="*/ 5390 w 5390"/>
                      <a:gd name="T25" fmla="*/ 2354 h 4750"/>
                      <a:gd name="T26" fmla="*/ 5390 w 5390"/>
                      <a:gd name="T27" fmla="*/ 2397 h 4750"/>
                      <a:gd name="T28" fmla="*/ 5384 w 5390"/>
                      <a:gd name="T29" fmla="*/ 2439 h 4750"/>
                      <a:gd name="T30" fmla="*/ 5374 w 5390"/>
                      <a:gd name="T31" fmla="*/ 2479 h 4750"/>
                      <a:gd name="T32" fmla="*/ 5358 w 5390"/>
                      <a:gd name="T33" fmla="*/ 2513 h 4750"/>
                      <a:gd name="T34" fmla="*/ 4147 w 5390"/>
                      <a:gd name="T35" fmla="*/ 4611 h 4750"/>
                      <a:gd name="T36" fmla="*/ 4124 w 5390"/>
                      <a:gd name="T37" fmla="*/ 4644 h 4750"/>
                      <a:gd name="T38" fmla="*/ 4095 w 5390"/>
                      <a:gd name="T39" fmla="*/ 4673 h 4750"/>
                      <a:gd name="T40" fmla="*/ 4060 w 5390"/>
                      <a:gd name="T41" fmla="*/ 4698 h 4750"/>
                      <a:gd name="T42" fmla="*/ 4024 w 5390"/>
                      <a:gd name="T43" fmla="*/ 4719 h 4750"/>
                      <a:gd name="T44" fmla="*/ 3985 w 5390"/>
                      <a:gd name="T45" fmla="*/ 4737 h 4750"/>
                      <a:gd name="T46" fmla="*/ 3944 w 5390"/>
                      <a:gd name="T47" fmla="*/ 4747 h 4750"/>
                      <a:gd name="T48" fmla="*/ 3907 w 5390"/>
                      <a:gd name="T49" fmla="*/ 4750 h 4750"/>
                      <a:gd name="T50" fmla="*/ 1484 w 5390"/>
                      <a:gd name="T51" fmla="*/ 4750 h 4750"/>
                      <a:gd name="T52" fmla="*/ 1446 w 5390"/>
                      <a:gd name="T53" fmla="*/ 4747 h 4750"/>
                      <a:gd name="T54" fmla="*/ 1405 w 5390"/>
                      <a:gd name="T55" fmla="*/ 4737 h 4750"/>
                      <a:gd name="T56" fmla="*/ 1366 w 5390"/>
                      <a:gd name="T57" fmla="*/ 4719 h 4750"/>
                      <a:gd name="T58" fmla="*/ 1330 w 5390"/>
                      <a:gd name="T59" fmla="*/ 4698 h 4750"/>
                      <a:gd name="T60" fmla="*/ 1296 w 5390"/>
                      <a:gd name="T61" fmla="*/ 4673 h 4750"/>
                      <a:gd name="T62" fmla="*/ 1266 w 5390"/>
                      <a:gd name="T63" fmla="*/ 4644 h 4750"/>
                      <a:gd name="T64" fmla="*/ 1245 w 5390"/>
                      <a:gd name="T65" fmla="*/ 4611 h 4750"/>
                      <a:gd name="T66" fmla="*/ 33 w 5390"/>
                      <a:gd name="T67" fmla="*/ 2513 h 4750"/>
                      <a:gd name="T68" fmla="*/ 16 w 5390"/>
                      <a:gd name="T69" fmla="*/ 2479 h 4750"/>
                      <a:gd name="T70" fmla="*/ 7 w 5390"/>
                      <a:gd name="T71" fmla="*/ 2439 h 4750"/>
                      <a:gd name="T72" fmla="*/ 0 w 5390"/>
                      <a:gd name="T73" fmla="*/ 2397 h 4750"/>
                      <a:gd name="T74" fmla="*/ 0 w 5390"/>
                      <a:gd name="T75" fmla="*/ 2354 h 4750"/>
                      <a:gd name="T76" fmla="*/ 7 w 5390"/>
                      <a:gd name="T77" fmla="*/ 2312 h 4750"/>
                      <a:gd name="T78" fmla="*/ 16 w 5390"/>
                      <a:gd name="T79" fmla="*/ 2271 h 4750"/>
                      <a:gd name="T80" fmla="*/ 33 w 5390"/>
                      <a:gd name="T81" fmla="*/ 2237 h 4750"/>
                      <a:gd name="T82" fmla="*/ 1245 w 5390"/>
                      <a:gd name="T83" fmla="*/ 139 h 4750"/>
                      <a:gd name="T84" fmla="*/ 1266 w 5390"/>
                      <a:gd name="T85" fmla="*/ 107 h 4750"/>
                      <a:gd name="T86" fmla="*/ 1296 w 5390"/>
                      <a:gd name="T87" fmla="*/ 78 h 4750"/>
                      <a:gd name="T88" fmla="*/ 1330 w 5390"/>
                      <a:gd name="T89" fmla="*/ 52 h 4750"/>
                      <a:gd name="T90" fmla="*/ 1366 w 5390"/>
                      <a:gd name="T91" fmla="*/ 31 h 4750"/>
                      <a:gd name="T92" fmla="*/ 1405 w 5390"/>
                      <a:gd name="T93" fmla="*/ 14 h 4750"/>
                      <a:gd name="T94" fmla="*/ 1446 w 5390"/>
                      <a:gd name="T95" fmla="*/ 3 h 4750"/>
                      <a:gd name="T96" fmla="*/ 1484 w 5390"/>
                      <a:gd name="T97" fmla="*/ 0 h 47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5390" h="4750">
                        <a:moveTo>
                          <a:pt x="1484" y="0"/>
                        </a:moveTo>
                        <a:lnTo>
                          <a:pt x="3907" y="0"/>
                        </a:lnTo>
                        <a:lnTo>
                          <a:pt x="3944" y="3"/>
                        </a:lnTo>
                        <a:lnTo>
                          <a:pt x="3985" y="14"/>
                        </a:lnTo>
                        <a:lnTo>
                          <a:pt x="4024" y="31"/>
                        </a:lnTo>
                        <a:lnTo>
                          <a:pt x="4060" y="52"/>
                        </a:lnTo>
                        <a:lnTo>
                          <a:pt x="4095" y="78"/>
                        </a:lnTo>
                        <a:lnTo>
                          <a:pt x="4124" y="107"/>
                        </a:lnTo>
                        <a:lnTo>
                          <a:pt x="4147" y="139"/>
                        </a:lnTo>
                        <a:lnTo>
                          <a:pt x="5358" y="2237"/>
                        </a:lnTo>
                        <a:lnTo>
                          <a:pt x="5374" y="2271"/>
                        </a:lnTo>
                        <a:lnTo>
                          <a:pt x="5384" y="2312"/>
                        </a:lnTo>
                        <a:lnTo>
                          <a:pt x="5390" y="2354"/>
                        </a:lnTo>
                        <a:lnTo>
                          <a:pt x="5390" y="2397"/>
                        </a:lnTo>
                        <a:lnTo>
                          <a:pt x="5384" y="2439"/>
                        </a:lnTo>
                        <a:lnTo>
                          <a:pt x="5374" y="2479"/>
                        </a:lnTo>
                        <a:lnTo>
                          <a:pt x="5358" y="2513"/>
                        </a:lnTo>
                        <a:lnTo>
                          <a:pt x="4147" y="4611"/>
                        </a:lnTo>
                        <a:lnTo>
                          <a:pt x="4124" y="4644"/>
                        </a:lnTo>
                        <a:lnTo>
                          <a:pt x="4095" y="4673"/>
                        </a:lnTo>
                        <a:lnTo>
                          <a:pt x="4060" y="4698"/>
                        </a:lnTo>
                        <a:lnTo>
                          <a:pt x="4024" y="4719"/>
                        </a:lnTo>
                        <a:lnTo>
                          <a:pt x="3985" y="4737"/>
                        </a:lnTo>
                        <a:lnTo>
                          <a:pt x="3944" y="4747"/>
                        </a:lnTo>
                        <a:lnTo>
                          <a:pt x="3907" y="4750"/>
                        </a:lnTo>
                        <a:lnTo>
                          <a:pt x="1484" y="4750"/>
                        </a:lnTo>
                        <a:lnTo>
                          <a:pt x="1446" y="4747"/>
                        </a:lnTo>
                        <a:lnTo>
                          <a:pt x="1405" y="4737"/>
                        </a:lnTo>
                        <a:lnTo>
                          <a:pt x="1366" y="4719"/>
                        </a:lnTo>
                        <a:lnTo>
                          <a:pt x="1330" y="4698"/>
                        </a:lnTo>
                        <a:lnTo>
                          <a:pt x="1296" y="4673"/>
                        </a:lnTo>
                        <a:lnTo>
                          <a:pt x="1266" y="4644"/>
                        </a:lnTo>
                        <a:lnTo>
                          <a:pt x="1245" y="4611"/>
                        </a:lnTo>
                        <a:lnTo>
                          <a:pt x="33" y="2513"/>
                        </a:lnTo>
                        <a:lnTo>
                          <a:pt x="16" y="2479"/>
                        </a:lnTo>
                        <a:lnTo>
                          <a:pt x="7" y="2439"/>
                        </a:lnTo>
                        <a:lnTo>
                          <a:pt x="0" y="2397"/>
                        </a:lnTo>
                        <a:lnTo>
                          <a:pt x="0" y="2354"/>
                        </a:lnTo>
                        <a:lnTo>
                          <a:pt x="7" y="2312"/>
                        </a:lnTo>
                        <a:lnTo>
                          <a:pt x="16" y="2271"/>
                        </a:lnTo>
                        <a:lnTo>
                          <a:pt x="33" y="2237"/>
                        </a:lnTo>
                        <a:lnTo>
                          <a:pt x="1245" y="139"/>
                        </a:lnTo>
                        <a:lnTo>
                          <a:pt x="1266" y="107"/>
                        </a:lnTo>
                        <a:lnTo>
                          <a:pt x="1296" y="78"/>
                        </a:lnTo>
                        <a:lnTo>
                          <a:pt x="1330" y="52"/>
                        </a:lnTo>
                        <a:lnTo>
                          <a:pt x="1366" y="31"/>
                        </a:lnTo>
                        <a:lnTo>
                          <a:pt x="1405" y="14"/>
                        </a:lnTo>
                        <a:lnTo>
                          <a:pt x="1446" y="3"/>
                        </a:lnTo>
                        <a:lnTo>
                          <a:pt x="1484" y="0"/>
                        </a:lnTo>
                        <a:close/>
                      </a:path>
                    </a:pathLst>
                  </a:custGeom>
                  <a:solidFill>
                    <a:srgbClr val="1D9BE6"/>
                  </a:solidFill>
                  <a:ln w="19050" cmpd="sng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216000" tIns="0" rIns="0" bIns="0" rtlCol="0" anchor="ctr">
                    <a:sp3d>
                      <a:bevelT w="1270"/>
                      <a:contourClr>
                        <a:schemeClr val="bg1"/>
                      </a:contourClr>
                    </a:sp3d>
                  </a:bodyPr>
                  <a:lstStyle/>
                  <a:p>
                    <a:pPr algn="ctr" defTabSz="1067745" latinLnBrk="0">
                      <a:spcBef>
                        <a:spcPts val="300"/>
                      </a:spcBef>
                      <a:spcAft>
                        <a:spcPts val="300"/>
                      </a:spcAft>
                      <a:buClr>
                        <a:prstClr val="black"/>
                      </a:buClr>
                      <a:buSzPct val="120000"/>
                      <a:defRPr/>
                    </a:pPr>
                    <a:endParaRPr lang="ko-KR" altLang="en-US" sz="1100">
                      <a:solidFill>
                        <a:srgbClr val="333333"/>
                      </a:solidFill>
                      <a:latin typeface="KoPub돋움체 Medium" pitchFamily="18" charset="-127"/>
                      <a:ea typeface="KoPub돋움체 Medium" pitchFamily="18" charset="-127"/>
                    </a:endParaRPr>
                  </a:p>
                </p:txBody>
              </p:sp>
              <p:sp>
                <p:nvSpPr>
                  <p:cNvPr id="67" name="Freeform 7"/>
                  <p:cNvSpPr>
                    <a:spLocks/>
                  </p:cNvSpPr>
                  <p:nvPr/>
                </p:nvSpPr>
                <p:spPr bwMode="auto">
                  <a:xfrm>
                    <a:off x="-4928547" y="4478214"/>
                    <a:ext cx="2794948" cy="167350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94948" h="1673504">
                        <a:moveTo>
                          <a:pt x="2794948" y="0"/>
                        </a:moveTo>
                        <a:lnTo>
                          <a:pt x="2794948" y="11469"/>
                        </a:lnTo>
                        <a:lnTo>
                          <a:pt x="2790710" y="41135"/>
                        </a:lnTo>
                        <a:lnTo>
                          <a:pt x="2783646" y="69389"/>
                        </a:lnTo>
                        <a:lnTo>
                          <a:pt x="2772345" y="93405"/>
                        </a:lnTo>
                        <a:lnTo>
                          <a:pt x="1916958" y="1575322"/>
                        </a:lnTo>
                        <a:lnTo>
                          <a:pt x="1900712" y="1598631"/>
                        </a:lnTo>
                        <a:lnTo>
                          <a:pt x="1880228" y="1619115"/>
                        </a:lnTo>
                        <a:lnTo>
                          <a:pt x="1855506" y="1636774"/>
                        </a:lnTo>
                        <a:lnTo>
                          <a:pt x="1830078" y="1651607"/>
                        </a:lnTo>
                        <a:lnTo>
                          <a:pt x="1802530" y="1664322"/>
                        </a:lnTo>
                        <a:lnTo>
                          <a:pt x="1773570" y="1671385"/>
                        </a:lnTo>
                        <a:lnTo>
                          <a:pt x="1747435" y="1673504"/>
                        </a:lnTo>
                        <a:lnTo>
                          <a:pt x="35956" y="1673504"/>
                        </a:lnTo>
                        <a:lnTo>
                          <a:pt x="9114" y="1671385"/>
                        </a:lnTo>
                        <a:lnTo>
                          <a:pt x="0" y="1669162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  <a:alpha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1067745">
                      <a:defRPr/>
                    </a:pPr>
                    <a:endParaRPr lang="ko-KR" altLang="en-US" sz="1800" dirty="0">
                      <a:solidFill>
                        <a:prstClr val="white"/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endParaRPr>
                  </a:p>
                </p:txBody>
              </p:sp>
              <p:sp>
                <p:nvSpPr>
                  <p:cNvPr id="68" name="Freeform 7"/>
                  <p:cNvSpPr>
                    <a:spLocks/>
                  </p:cNvSpPr>
                  <p:nvPr/>
                </p:nvSpPr>
                <p:spPr bwMode="auto">
                  <a:xfrm rot="14400000">
                    <a:off x="-4980334" y="2787251"/>
                    <a:ext cx="2794949" cy="167350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94948" h="1673504">
                        <a:moveTo>
                          <a:pt x="2794948" y="0"/>
                        </a:moveTo>
                        <a:lnTo>
                          <a:pt x="2794948" y="11469"/>
                        </a:lnTo>
                        <a:lnTo>
                          <a:pt x="2790710" y="41135"/>
                        </a:lnTo>
                        <a:lnTo>
                          <a:pt x="2783646" y="69389"/>
                        </a:lnTo>
                        <a:lnTo>
                          <a:pt x="2772345" y="93405"/>
                        </a:lnTo>
                        <a:lnTo>
                          <a:pt x="1916958" y="1575322"/>
                        </a:lnTo>
                        <a:lnTo>
                          <a:pt x="1900712" y="1598631"/>
                        </a:lnTo>
                        <a:lnTo>
                          <a:pt x="1880228" y="1619115"/>
                        </a:lnTo>
                        <a:lnTo>
                          <a:pt x="1855506" y="1636774"/>
                        </a:lnTo>
                        <a:lnTo>
                          <a:pt x="1830078" y="1651607"/>
                        </a:lnTo>
                        <a:lnTo>
                          <a:pt x="1802530" y="1664322"/>
                        </a:lnTo>
                        <a:lnTo>
                          <a:pt x="1773570" y="1671385"/>
                        </a:lnTo>
                        <a:lnTo>
                          <a:pt x="1747435" y="1673504"/>
                        </a:lnTo>
                        <a:lnTo>
                          <a:pt x="35956" y="1673504"/>
                        </a:lnTo>
                        <a:lnTo>
                          <a:pt x="9114" y="1671385"/>
                        </a:lnTo>
                        <a:lnTo>
                          <a:pt x="0" y="1669162"/>
                        </a:lnTo>
                        <a:close/>
                      </a:path>
                    </a:pathLst>
                  </a:custGeom>
                  <a:solidFill>
                    <a:srgbClr val="D8D8D8">
                      <a:alpha val="8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1067745">
                      <a:defRPr/>
                    </a:pPr>
                    <a:endParaRPr lang="ko-KR" altLang="en-US" sz="1800" dirty="0">
                      <a:solidFill>
                        <a:prstClr val="white"/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endParaRPr>
                  </a:p>
                </p:txBody>
              </p:sp>
            </p:grpSp>
            <p:sp>
              <p:nvSpPr>
                <p:cNvPr id="62" name="직사각형 61"/>
                <p:cNvSpPr/>
                <p:nvPr/>
              </p:nvSpPr>
              <p:spPr>
                <a:xfrm>
                  <a:off x="2747590" y="4255627"/>
                  <a:ext cx="581343" cy="394536"/>
                </a:xfrm>
                <a:prstGeom prst="rect">
                  <a:avLst/>
                </a:prstGeom>
              </p:spPr>
              <p:txBody>
                <a:bodyPr wrap="none">
                  <a:spAutoFit/>
                  <a:scene3d>
                    <a:camera prst="orthographicFront"/>
                    <a:lightRig rig="threePt" dir="t"/>
                  </a:scene3d>
                  <a:sp3d>
                    <a:contourClr>
                      <a:schemeClr val="bg1"/>
                    </a:contourClr>
                  </a:sp3d>
                </a:bodyPr>
                <a:lstStyle/>
                <a:p>
                  <a:pPr algn="ctr">
                    <a:defRPr/>
                  </a:pPr>
                  <a:r>
                    <a:rPr lang="ko-KR" altLang="en-US" sz="1600" b="1" spc="-150" dirty="0" smtClean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행정</a:t>
                  </a:r>
                  <a:endParaRPr lang="ko-KR" altLang="en-US" sz="1600" b="1" spc="-15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</p:grpSp>
        </p:grpSp>
        <p:sp>
          <p:nvSpPr>
            <p:cNvPr id="222" name="Rectangle 246" descr="o2">
              <a:extLst>
                <a:ext uri="{FF2B5EF4-FFF2-40B4-BE49-F238E27FC236}">
                  <a16:creationId xmlns:a16="http://schemas.microsoft.com/office/drawing/2014/main" xmlns="" id="{9C62F465-F17F-4640-BF13-454B18458C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6188" y="4520767"/>
              <a:ext cx="1890976" cy="309897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</p:spPr>
          <p:txBody>
            <a:bodyPr wrap="none" lIns="78300" tIns="39150" rIns="78300" bIns="39150" rtlCol="0" anchor="ctr">
              <a:spAutoFit/>
            </a:bodyPr>
            <a:lstStyle/>
            <a:p>
              <a:pPr algn="ctr" defTabSz="652855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500" kern="0" dirty="0" smtClean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간소한 단속 행정 구현</a:t>
              </a:r>
              <a:endParaRPr kumimoji="0" lang="ko-KR" altLang="en-US" sz="1500" kern="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pic>
          <p:nvPicPr>
            <p:cNvPr id="225" name="그림 224"/>
            <p:cNvPicPr>
              <a:picLocks noChangeAspect="1"/>
            </p:cNvPicPr>
            <p:nvPr/>
          </p:nvPicPr>
          <p:blipFill>
            <a:blip r:embed="rId11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0" b="96429" l="0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300609" y="3207708"/>
              <a:ext cx="882607" cy="610197"/>
            </a:xfrm>
            <a:prstGeom prst="rect">
              <a:avLst/>
            </a:prstGeom>
          </p:spPr>
        </p:pic>
      </p:grpSp>
      <p:sp>
        <p:nvSpPr>
          <p:cNvPr id="226" name="Rectangle 246" descr="o2">
            <a:extLst>
              <a:ext uri="{FF2B5EF4-FFF2-40B4-BE49-F238E27FC236}">
                <a16:creationId xmlns:a16="http://schemas.microsoft.com/office/drawing/2014/main" xmlns="" id="{9C62F465-F17F-4640-BF13-454B18458C19}"/>
              </a:ext>
            </a:extLst>
          </p:cNvPr>
          <p:cNvSpPr>
            <a:spLocks noChangeArrowheads="1"/>
          </p:cNvSpPr>
          <p:nvPr/>
        </p:nvSpPr>
        <p:spPr bwMode="auto">
          <a:xfrm rot="20320680">
            <a:off x="8071297" y="2034844"/>
            <a:ext cx="1469387" cy="309897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none" lIns="78300" tIns="39150" rIns="78300" bIns="39150" rtlCol="0" anchor="ctr">
            <a:spAutoFit/>
          </a:bodyPr>
          <a:lstStyle/>
          <a:p>
            <a:pPr algn="ctr" defTabSz="652855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실시간 단속 정보</a:t>
            </a:r>
            <a:endParaRPr kumimoji="0" lang="ko-KR" altLang="en-US" sz="15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08서울남산체 M" panose="02020603020101020101" pitchFamily="18" charset="-127"/>
              <a:ea typeface="08서울남산체 M" panose="02020603020101020101" pitchFamily="18" charset="-127"/>
            </a:endParaRPr>
          </a:p>
        </p:txBody>
      </p:sp>
      <p:sp>
        <p:nvSpPr>
          <p:cNvPr id="227" name="Rectangle 246" descr="o2">
            <a:extLst>
              <a:ext uri="{FF2B5EF4-FFF2-40B4-BE49-F238E27FC236}">
                <a16:creationId xmlns:a16="http://schemas.microsoft.com/office/drawing/2014/main" xmlns="" id="{9C62F465-F17F-4640-BF13-454B18458C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6584" y="3238540"/>
            <a:ext cx="1756233" cy="540729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lIns="78300" tIns="39150" rIns="78300" bIns="39150" rtlCol="0" anchor="ctr">
            <a:spAutoFit/>
          </a:bodyPr>
          <a:lstStyle/>
          <a:p>
            <a:pPr algn="ctr" defTabSz="652855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단속 정보 통합 </a:t>
            </a:r>
            <a:r>
              <a:rPr kumimoji="0" lang="en-US" altLang="ko-KR" sz="15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(</a:t>
            </a:r>
            <a:r>
              <a:rPr kumimoji="0" lang="ko-KR" altLang="en-US" sz="15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표준화</a:t>
            </a:r>
            <a:r>
              <a:rPr kumimoji="0" lang="en-US" altLang="ko-KR" sz="15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)</a:t>
            </a:r>
            <a:endParaRPr kumimoji="0" lang="ko-KR" altLang="en-US" sz="15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08서울남산체 M" panose="02020603020101020101" pitchFamily="18" charset="-127"/>
              <a:ea typeface="08서울남산체 M" panose="02020603020101020101" pitchFamily="18" charset="-127"/>
            </a:endParaRPr>
          </a:p>
        </p:txBody>
      </p:sp>
      <p:sp>
        <p:nvSpPr>
          <p:cNvPr id="228" name="Rectangle 246" descr="o2">
            <a:extLst>
              <a:ext uri="{FF2B5EF4-FFF2-40B4-BE49-F238E27FC236}">
                <a16:creationId xmlns:a16="http://schemas.microsoft.com/office/drawing/2014/main" xmlns="" id="{9C62F465-F17F-4640-BF13-454B18458C19}"/>
              </a:ext>
            </a:extLst>
          </p:cNvPr>
          <p:cNvSpPr>
            <a:spLocks noChangeArrowheads="1"/>
          </p:cNvSpPr>
          <p:nvPr/>
        </p:nvSpPr>
        <p:spPr bwMode="auto">
          <a:xfrm rot="1361716">
            <a:off x="7983222" y="4627604"/>
            <a:ext cx="1821299" cy="540729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lIns="78300" tIns="39150" rIns="78300" bIns="39150" rtlCol="0" anchor="ctr">
            <a:spAutoFit/>
          </a:bodyPr>
          <a:lstStyle/>
          <a:p>
            <a:pPr algn="ctr" defTabSz="652855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고정형</a:t>
            </a:r>
            <a:r>
              <a:rPr kumimoji="0" lang="en-US" altLang="ko-KR" sz="15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CCTV </a:t>
            </a:r>
            <a:r>
              <a:rPr kumimoji="0" lang="ko-KR" altLang="en-US" sz="15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위치</a:t>
            </a:r>
            <a:r>
              <a:rPr kumimoji="0" lang="en-US" altLang="ko-KR" sz="15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 </a:t>
            </a:r>
            <a:r>
              <a:rPr kumimoji="0" lang="ko-KR" altLang="en-US" sz="1500" kern="0" dirty="0" smtClean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상습단속구역</a:t>
            </a:r>
            <a:endParaRPr kumimoji="0" lang="ko-KR" altLang="en-US" sz="1500" kern="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08서울남산체 M" panose="02020603020101020101" pitchFamily="18" charset="-127"/>
              <a:ea typeface="08서울남산체 M" panose="02020603020101020101" pitchFamily="18" charset="-127"/>
            </a:endParaRPr>
          </a:p>
        </p:txBody>
      </p:sp>
      <p:grpSp>
        <p:nvGrpSpPr>
          <p:cNvPr id="279" name="그룹 278"/>
          <p:cNvGrpSpPr/>
          <p:nvPr/>
        </p:nvGrpSpPr>
        <p:grpSpPr>
          <a:xfrm>
            <a:off x="379863" y="962101"/>
            <a:ext cx="2738207" cy="5690949"/>
            <a:chOff x="5297875" y="660541"/>
            <a:chExt cx="2881256" cy="5988254"/>
          </a:xfrm>
        </p:grpSpPr>
        <p:sp>
          <p:nvSpPr>
            <p:cNvPr id="280" name="AutoShape 9"/>
            <p:cNvSpPr>
              <a:spLocks noChangeArrowheads="1"/>
            </p:cNvSpPr>
            <p:nvPr/>
          </p:nvSpPr>
          <p:spPr bwMode="auto">
            <a:xfrm>
              <a:off x="5305990" y="991125"/>
              <a:ext cx="2872783" cy="5657670"/>
            </a:xfrm>
            <a:prstGeom prst="roundRect">
              <a:avLst>
                <a:gd name="adj" fmla="val 500"/>
              </a:avLst>
            </a:prstGeom>
            <a:solidFill>
              <a:sysClr val="window" lastClr="FFFFFF"/>
            </a:solidFill>
            <a:ln w="15875" algn="ctr">
              <a:solidFill>
                <a:srgbClr val="D34848"/>
              </a:solidFill>
              <a:round/>
              <a:headEnd/>
              <a:tailEnd/>
            </a:ln>
            <a:effectLst/>
          </p:spPr>
          <p:txBody>
            <a:bodyPr lIns="64321" tIns="33447" rIns="7719" bIns="33447"/>
            <a:lstStyle/>
            <a:p>
              <a:pPr marL="51054" indent="-51054" defTabSz="783001" fontAlgn="base" latinLnBrk="0">
                <a:spcBef>
                  <a:spcPct val="0"/>
                </a:spcBef>
                <a:spcAft>
                  <a:spcPct val="0"/>
                </a:spcAft>
                <a:buClr>
                  <a:srgbClr val="666666"/>
                </a:buClr>
                <a:buFont typeface="Wingdings" panose="05000000000000000000" pitchFamily="2" charset="2"/>
                <a:buChar char="§"/>
                <a:defRPr/>
              </a:pPr>
              <a:endParaRPr kumimoji="1" lang="ko-KR" altLang="en-US" sz="1400" kern="0">
                <a:solidFill>
                  <a:sysClr val="windowText" lastClr="000000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281" name="LcShp 28" descr="어두운 상향 대각선">
              <a:extLst>
                <a:ext uri="{FF2B5EF4-FFF2-40B4-BE49-F238E27FC236}">
                  <a16:creationId xmlns:a16="http://schemas.microsoft.com/office/drawing/2014/main" xmlns="" id="{5BC093AA-4F51-427B-932B-1D0813773B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97875" y="660541"/>
              <a:ext cx="2881256" cy="520989"/>
            </a:xfrm>
            <a:prstGeom prst="round2SameRect">
              <a:avLst/>
            </a:prstGeom>
            <a:solidFill>
              <a:srgbClr val="D34848"/>
            </a:solidFill>
            <a:ln>
              <a:solidFill>
                <a:srgbClr val="D34848"/>
              </a:solidFill>
            </a:ln>
            <a:effectLst/>
          </p:spPr>
          <p:txBody>
            <a:bodyPr lIns="0" tIns="0" rIns="0" bIns="0" anchor="ctr"/>
            <a:lstStyle/>
            <a:p>
              <a:pPr marL="0" lvl="2" indent="-65803" algn="ctr" defTabSz="652855" fontAlgn="base" latinLnBrk="0">
                <a:spcBef>
                  <a:spcPct val="0"/>
                </a:spcBef>
                <a:spcAft>
                  <a:spcPct val="0"/>
                </a:spcAft>
                <a:buClr>
                  <a:sysClr val="windowText" lastClr="000000">
                    <a:lumMod val="75000"/>
                    <a:lumOff val="25000"/>
                  </a:sysClr>
                </a:buClr>
                <a:buSzPct val="90000"/>
                <a:defRPr/>
              </a:pPr>
              <a:r>
                <a:rPr kumimoji="1" lang="ko-KR" altLang="en-US" sz="1600" kern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rPr>
                <a:t>표준 없이 </a:t>
              </a:r>
              <a:r>
                <a:rPr kumimoji="1" lang="ko-KR" altLang="en-US" sz="1400" kern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rPr>
                <a:t>단속 유형별 운영 </a:t>
              </a:r>
              <a:endParaRPr kumimoji="1" lang="ko-KR" altLang="en-US" sz="1400" kern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519647" y="1665081"/>
            <a:ext cx="541765" cy="551187"/>
            <a:chOff x="963305" y="1465089"/>
            <a:chExt cx="847939" cy="862686"/>
          </a:xfrm>
        </p:grpSpPr>
        <p:grpSp>
          <p:nvGrpSpPr>
            <p:cNvPr id="300" name="그룹 299"/>
            <p:cNvGrpSpPr/>
            <p:nvPr/>
          </p:nvGrpSpPr>
          <p:grpSpPr>
            <a:xfrm>
              <a:off x="963305" y="1465089"/>
              <a:ext cx="847939" cy="862686"/>
              <a:chOff x="984176" y="2134311"/>
              <a:chExt cx="1424202" cy="1448972"/>
            </a:xfrm>
          </p:grpSpPr>
          <p:sp>
            <p:nvSpPr>
              <p:cNvPr id="301" name="타원 300"/>
              <p:cNvSpPr/>
              <p:nvPr/>
            </p:nvSpPr>
            <p:spPr>
              <a:xfrm>
                <a:off x="984176" y="2134311"/>
                <a:ext cx="1424202" cy="1424201"/>
              </a:xfrm>
              <a:prstGeom prst="ellipse">
                <a:avLst/>
              </a:prstGeom>
              <a:noFill/>
              <a:ln w="28575">
                <a:solidFill>
                  <a:srgbClr val="3161A3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08서울남산체 B" panose="02020603020101020101" pitchFamily="18" charset="-127"/>
                  <a:ea typeface="08서울남산체 B" panose="02020603020101020101" pitchFamily="18" charset="-127"/>
                </a:endParaRPr>
              </a:p>
            </p:txBody>
          </p:sp>
          <p:sp>
            <p:nvSpPr>
              <p:cNvPr id="302" name="TextBox 301"/>
              <p:cNvSpPr txBox="1"/>
              <p:nvPr/>
            </p:nvSpPr>
            <p:spPr>
              <a:xfrm>
                <a:off x="1081792" y="2976467"/>
                <a:ext cx="1228973" cy="6068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900" spc="-44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고정형</a:t>
                </a:r>
                <a:endParaRPr lang="en-US" altLang="ko-KR" sz="900" spc="-44" dirty="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endParaRPr>
              </a:p>
            </p:txBody>
          </p:sp>
        </p:grpSp>
        <p:pic>
          <p:nvPicPr>
            <p:cNvPr id="306" name="그림 305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2131" y="1565238"/>
              <a:ext cx="427682" cy="381695"/>
            </a:xfrm>
            <a:prstGeom prst="rect">
              <a:avLst/>
            </a:prstGeom>
          </p:spPr>
        </p:pic>
      </p:grpSp>
      <p:grpSp>
        <p:nvGrpSpPr>
          <p:cNvPr id="319" name="그룹 318"/>
          <p:cNvGrpSpPr/>
          <p:nvPr/>
        </p:nvGrpSpPr>
        <p:grpSpPr>
          <a:xfrm>
            <a:off x="1155981" y="1665081"/>
            <a:ext cx="541765" cy="551187"/>
            <a:chOff x="2182369" y="2250567"/>
            <a:chExt cx="614576" cy="625264"/>
          </a:xfrm>
        </p:grpSpPr>
        <p:grpSp>
          <p:nvGrpSpPr>
            <p:cNvPr id="308" name="그룹 307"/>
            <p:cNvGrpSpPr/>
            <p:nvPr/>
          </p:nvGrpSpPr>
          <p:grpSpPr>
            <a:xfrm>
              <a:off x="2182369" y="2250567"/>
              <a:ext cx="614576" cy="625264"/>
              <a:chOff x="984176" y="2134311"/>
              <a:chExt cx="1424202" cy="1448972"/>
            </a:xfrm>
          </p:grpSpPr>
          <p:sp>
            <p:nvSpPr>
              <p:cNvPr id="310" name="타원 309"/>
              <p:cNvSpPr/>
              <p:nvPr/>
            </p:nvSpPr>
            <p:spPr>
              <a:xfrm>
                <a:off x="984176" y="2134311"/>
                <a:ext cx="1424202" cy="1424201"/>
              </a:xfrm>
              <a:prstGeom prst="ellipse">
                <a:avLst/>
              </a:prstGeom>
              <a:noFill/>
              <a:ln w="28575">
                <a:solidFill>
                  <a:srgbClr val="3161A3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08서울남산체 B" panose="02020603020101020101" pitchFamily="18" charset="-127"/>
                  <a:ea typeface="08서울남산체 B" panose="02020603020101020101" pitchFamily="18" charset="-127"/>
                </a:endParaRPr>
              </a:p>
            </p:txBody>
          </p:sp>
          <p:sp>
            <p:nvSpPr>
              <p:cNvPr id="311" name="TextBox 310"/>
              <p:cNvSpPr txBox="1"/>
              <p:nvPr/>
            </p:nvSpPr>
            <p:spPr>
              <a:xfrm>
                <a:off x="1081795" y="2976467"/>
                <a:ext cx="1228973" cy="6068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900" spc="-44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이동형</a:t>
                </a:r>
                <a:endParaRPr lang="en-US" altLang="ko-KR" sz="900" spc="-44" dirty="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endParaRPr>
              </a:p>
            </p:txBody>
          </p:sp>
        </p:grpSp>
        <p:pic>
          <p:nvPicPr>
            <p:cNvPr id="312" name="그림 311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9131" y="2335824"/>
              <a:ext cx="282433" cy="293730"/>
            </a:xfrm>
            <a:prstGeom prst="rect">
              <a:avLst/>
            </a:prstGeom>
          </p:spPr>
        </p:pic>
      </p:grpSp>
      <p:grpSp>
        <p:nvGrpSpPr>
          <p:cNvPr id="318" name="그룹 317"/>
          <p:cNvGrpSpPr/>
          <p:nvPr/>
        </p:nvGrpSpPr>
        <p:grpSpPr>
          <a:xfrm>
            <a:off x="1792316" y="1665081"/>
            <a:ext cx="541765" cy="551187"/>
            <a:chOff x="3019786" y="2250567"/>
            <a:chExt cx="614576" cy="625264"/>
          </a:xfrm>
        </p:grpSpPr>
        <p:grpSp>
          <p:nvGrpSpPr>
            <p:cNvPr id="313" name="그룹 312"/>
            <p:cNvGrpSpPr/>
            <p:nvPr/>
          </p:nvGrpSpPr>
          <p:grpSpPr>
            <a:xfrm>
              <a:off x="3019786" y="2250567"/>
              <a:ext cx="614576" cy="625264"/>
              <a:chOff x="984176" y="2134311"/>
              <a:chExt cx="1424202" cy="1448972"/>
            </a:xfrm>
          </p:grpSpPr>
          <p:sp>
            <p:nvSpPr>
              <p:cNvPr id="314" name="타원 313"/>
              <p:cNvSpPr/>
              <p:nvPr/>
            </p:nvSpPr>
            <p:spPr>
              <a:xfrm>
                <a:off x="984176" y="2134311"/>
                <a:ext cx="1424202" cy="1424201"/>
              </a:xfrm>
              <a:prstGeom prst="ellipse">
                <a:avLst/>
              </a:prstGeom>
              <a:noFill/>
              <a:ln w="28575">
                <a:solidFill>
                  <a:srgbClr val="3161A3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08서울남산체 B" panose="02020603020101020101" pitchFamily="18" charset="-127"/>
                  <a:ea typeface="08서울남산체 B" panose="02020603020101020101" pitchFamily="18" charset="-127"/>
                </a:endParaRPr>
              </a:p>
            </p:txBody>
          </p:sp>
          <p:sp>
            <p:nvSpPr>
              <p:cNvPr id="315" name="TextBox 314"/>
              <p:cNvSpPr txBox="1"/>
              <p:nvPr/>
            </p:nvSpPr>
            <p:spPr>
              <a:xfrm>
                <a:off x="1194476" y="2976467"/>
                <a:ext cx="1003607" cy="6068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900" spc="-44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도보</a:t>
                </a:r>
                <a:endParaRPr lang="en-US" altLang="ko-KR" sz="900" spc="-44" dirty="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endParaRPr>
              </a:p>
            </p:txBody>
          </p:sp>
        </p:grpSp>
        <p:pic>
          <p:nvPicPr>
            <p:cNvPr id="317" name="그림 31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19" y="2340031"/>
              <a:ext cx="259676" cy="289523"/>
            </a:xfrm>
            <a:prstGeom prst="rect">
              <a:avLst/>
            </a:prstGeom>
          </p:spPr>
        </p:pic>
      </p:grpSp>
      <p:grpSp>
        <p:nvGrpSpPr>
          <p:cNvPr id="326" name="그룹 325"/>
          <p:cNvGrpSpPr/>
          <p:nvPr/>
        </p:nvGrpSpPr>
        <p:grpSpPr>
          <a:xfrm>
            <a:off x="2419714" y="1665081"/>
            <a:ext cx="559640" cy="551187"/>
            <a:chOff x="3809970" y="4765327"/>
            <a:chExt cx="634853" cy="625264"/>
          </a:xfrm>
        </p:grpSpPr>
        <p:grpSp>
          <p:nvGrpSpPr>
            <p:cNvPr id="321" name="그룹 320"/>
            <p:cNvGrpSpPr/>
            <p:nvPr/>
          </p:nvGrpSpPr>
          <p:grpSpPr>
            <a:xfrm>
              <a:off x="3809970" y="4765327"/>
              <a:ext cx="634853" cy="625264"/>
              <a:chOff x="960685" y="2134311"/>
              <a:chExt cx="1471192" cy="1448972"/>
            </a:xfrm>
          </p:grpSpPr>
          <p:sp>
            <p:nvSpPr>
              <p:cNvPr id="323" name="타원 322"/>
              <p:cNvSpPr/>
              <p:nvPr/>
            </p:nvSpPr>
            <p:spPr>
              <a:xfrm>
                <a:off x="984176" y="2134311"/>
                <a:ext cx="1424202" cy="1424201"/>
              </a:xfrm>
              <a:prstGeom prst="ellipse">
                <a:avLst/>
              </a:prstGeom>
              <a:noFill/>
              <a:ln w="28575">
                <a:solidFill>
                  <a:srgbClr val="3161A3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08서울남산체 B" panose="02020603020101020101" pitchFamily="18" charset="-127"/>
                  <a:ea typeface="08서울남산체 B" panose="02020603020101020101" pitchFamily="18" charset="-127"/>
                </a:endParaRPr>
              </a:p>
            </p:txBody>
          </p:sp>
          <p:sp>
            <p:nvSpPr>
              <p:cNvPr id="324" name="TextBox 323"/>
              <p:cNvSpPr txBox="1"/>
              <p:nvPr/>
            </p:nvSpPr>
            <p:spPr>
              <a:xfrm>
                <a:off x="960685" y="2976467"/>
                <a:ext cx="1471192" cy="6068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900" spc="-44" dirty="0" err="1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시민신고</a:t>
                </a:r>
                <a:endParaRPr lang="en-US" altLang="ko-KR" sz="900" spc="-44" dirty="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endParaRPr>
              </a:p>
            </p:txBody>
          </p:sp>
        </p:grpSp>
        <p:pic>
          <p:nvPicPr>
            <p:cNvPr id="325" name="그림 324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4401" y="4884128"/>
              <a:ext cx="252946" cy="244608"/>
            </a:xfrm>
            <a:prstGeom prst="rect">
              <a:avLst/>
            </a:prstGeom>
          </p:spPr>
        </p:pic>
      </p:grpSp>
      <p:cxnSp>
        <p:nvCxnSpPr>
          <p:cNvPr id="211" name="직선 화살표 연결선 210">
            <a:extLst>
              <a:ext uri="{FF2B5EF4-FFF2-40B4-BE49-F238E27FC236}">
                <a16:creationId xmlns:a16="http://schemas.microsoft.com/office/drawing/2014/main" xmlns="" id="{6FB80A0D-A692-4C52-A846-8501AE0502D6}"/>
              </a:ext>
            </a:extLst>
          </p:cNvPr>
          <p:cNvCxnSpPr>
            <a:cxnSpLocks/>
          </p:cNvCxnSpPr>
          <p:nvPr/>
        </p:nvCxnSpPr>
        <p:spPr bwMode="auto">
          <a:xfrm flipV="1">
            <a:off x="8040949" y="2002979"/>
            <a:ext cx="1765083" cy="669406"/>
          </a:xfrm>
          <a:prstGeom prst="straightConnector1">
            <a:avLst/>
          </a:prstGeom>
          <a:solidFill>
            <a:srgbClr val="4F81BD"/>
          </a:solidFill>
          <a:ln w="44450" cap="flat" cmpd="sng" algn="ctr">
            <a:solidFill>
              <a:schemeClr val="bg1">
                <a:lumMod val="75000"/>
                <a:alpha val="63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99" name="LcShp 28" descr="어두운 상향 대각선">
            <a:extLst>
              <a:ext uri="{FF2B5EF4-FFF2-40B4-BE49-F238E27FC236}">
                <a16:creationId xmlns:a16="http://schemas.microsoft.com/office/drawing/2014/main" xmlns="" id="{C20FBBF7-33BE-46E8-B2A4-8D91D7763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6534" y="6068849"/>
            <a:ext cx="2903756" cy="380480"/>
          </a:xfrm>
          <a:prstGeom prst="rect">
            <a:avLst/>
          </a:prstGeom>
          <a:solidFill>
            <a:srgbClr val="3161A3"/>
          </a:solidFill>
          <a:ln>
            <a:noFill/>
          </a:ln>
          <a:effectLst/>
        </p:spPr>
        <p:txBody>
          <a:bodyPr wrap="square" lIns="36000" tIns="36000" rIns="36000" bIns="36000" anchor="ctr">
            <a:spAutoFit/>
          </a:bodyPr>
          <a:lstStyle/>
          <a:p>
            <a:pPr marL="0" lvl="2" indent="-65803" algn="ctr" defTabSz="652855" fontAlgn="base" latinLnBrk="0">
              <a:spcBef>
                <a:spcPct val="0"/>
              </a:spcBef>
              <a:spcAft>
                <a:spcPct val="0"/>
              </a:spcAft>
              <a:buClr>
                <a:sysClr val="windowText" lastClr="000000">
                  <a:lumMod val="75000"/>
                  <a:lumOff val="25000"/>
                </a:sysClr>
              </a:buClr>
              <a:buSzPct val="90000"/>
              <a:defRPr/>
            </a:pPr>
            <a:r>
              <a:rPr kumimoji="1" lang="ko-KR" altLang="en-US" sz="2000" kern="0" dirty="0" smtClean="0">
                <a:gradFill>
                  <a:gsLst>
                    <a:gs pos="100000">
                      <a:sysClr val="window" lastClr="FFFFFF"/>
                    </a:gs>
                    <a:gs pos="0">
                      <a:sysClr val="window" lastClr="FFFFFF"/>
                    </a:gs>
                  </a:gsLst>
                  <a:lin ang="5400000" scaled="0"/>
                </a:gra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단속 행정 및 관리 </a:t>
            </a:r>
            <a:r>
              <a:rPr kumimoji="1" lang="ko-KR" altLang="en-US" sz="2000" b="1" kern="0" dirty="0" smtClean="0">
                <a:solidFill>
                  <a:srgbClr val="FFFF00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일원화</a:t>
            </a:r>
            <a:endParaRPr kumimoji="1" lang="ko-KR" altLang="en-US" sz="2000" b="1" kern="0" dirty="0">
              <a:solidFill>
                <a:srgbClr val="FFFF00"/>
              </a:solidFill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grpSp>
        <p:nvGrpSpPr>
          <p:cNvPr id="179" name="그룹 13"/>
          <p:cNvGrpSpPr/>
          <p:nvPr/>
        </p:nvGrpSpPr>
        <p:grpSpPr>
          <a:xfrm>
            <a:off x="4342672" y="1971988"/>
            <a:ext cx="3635678" cy="3638749"/>
            <a:chOff x="9094112" y="6319987"/>
            <a:chExt cx="1368152" cy="1474090"/>
          </a:xfrm>
        </p:grpSpPr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xmlns="" id="{083C3BCE-71E4-4B9A-867F-60128D755CD5}"/>
                </a:ext>
              </a:extLst>
            </p:cNvPr>
            <p:cNvSpPr txBox="1"/>
            <p:nvPr/>
          </p:nvSpPr>
          <p:spPr>
            <a:xfrm>
              <a:off x="9108135" y="6506344"/>
              <a:ext cx="1163835" cy="49957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/>
            <a:p>
              <a:pPr algn="ctr" defTabSz="806318">
                <a:lnSpc>
                  <a:spcPct val="90000"/>
                </a:lnSpc>
              </a:pPr>
              <a:r>
                <a:rPr lang="ko-KR" altLang="en-US" sz="1235" dirty="0">
                  <a:latin typeface="KoPub돋움체 Bold" pitchFamily="18" charset="-127"/>
                  <a:ea typeface="KoPub돋움체 Bold" pitchFamily="18" charset="-127"/>
                </a:rPr>
                <a:t>유지관리</a:t>
              </a:r>
              <a:endParaRPr lang="en-US" altLang="ko-KR" sz="1235" dirty="0">
                <a:latin typeface="KoPub돋움체 Bold" pitchFamily="18" charset="-127"/>
                <a:ea typeface="KoPub돋움체 Bold" pitchFamily="18" charset="-127"/>
              </a:endParaRPr>
            </a:p>
            <a:p>
              <a:pPr algn="ctr" defTabSz="806318">
                <a:lnSpc>
                  <a:spcPct val="90000"/>
                </a:lnSpc>
              </a:pPr>
              <a:r>
                <a:rPr lang="ko-KR" altLang="en-US" sz="1235" dirty="0">
                  <a:latin typeface="KoPub돋움체 Bold" pitchFamily="18" charset="-127"/>
                  <a:ea typeface="KoPub돋움체 Bold" pitchFamily="18" charset="-127"/>
                </a:rPr>
                <a:t>도면</a:t>
              </a:r>
            </a:p>
          </p:txBody>
        </p:sp>
        <p:sp>
          <p:nvSpPr>
            <p:cNvPr id="181" name="타원 180"/>
            <p:cNvSpPr/>
            <p:nvPr/>
          </p:nvSpPr>
          <p:spPr>
            <a:xfrm>
              <a:off x="9094112" y="6319987"/>
              <a:ext cx="1368152" cy="1474090"/>
            </a:xfrm>
            <a:prstGeom prst="ellipse">
              <a:avLst/>
            </a:prstGeom>
            <a:gradFill>
              <a:gsLst>
                <a:gs pos="51000">
                  <a:sysClr val="window" lastClr="FFFFFF">
                    <a:lumMod val="95000"/>
                  </a:sysClr>
                </a:gs>
                <a:gs pos="50000">
                  <a:sysClr val="window" lastClr="FFFFFF"/>
                </a:gs>
              </a:gsLst>
              <a:lin ang="2700000" scaled="0"/>
            </a:gradFill>
            <a:ln w="152400" cap="flat" cmpd="sng" algn="ctr">
              <a:solidFill>
                <a:srgbClr val="1D9BE6"/>
              </a:solidFill>
              <a:prstDash val="solid"/>
              <a:miter lim="800000"/>
            </a:ln>
            <a:effectLst>
              <a:outerShdw blurRad="50800" dist="50800" dir="2700000" algn="tl" rotWithShape="0">
                <a:prstClr val="black">
                  <a:alpha val="20000"/>
                </a:prstClr>
              </a:outerShdw>
            </a:effectLst>
          </p:spPr>
          <p:txBody>
            <a:bodyPr wrap="none" lIns="0" tIns="0" rIns="0" bIns="0" rtlCol="0" anchor="ctr"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/>
            <a:p>
              <a:pPr marL="0" lvl="1" algn="ctr">
                <a:spcAft>
                  <a:spcPts val="103"/>
                </a:spcAft>
                <a:buSzPct val="100000"/>
                <a:tabLst>
                  <a:tab pos="5815955" algn="l"/>
                </a:tabLst>
              </a:pPr>
              <a:endParaRPr lang="ko-KR" altLang="en-US" sz="1058" spc="-53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xmlns="" id="{541783BE-D37D-4EA7-8938-EB822F1B2D76}"/>
                </a:ext>
              </a:extLst>
            </p:cNvPr>
            <p:cNvSpPr txBox="1"/>
            <p:nvPr/>
          </p:nvSpPr>
          <p:spPr>
            <a:xfrm>
              <a:off x="9399651" y="6550358"/>
              <a:ext cx="742577" cy="454054"/>
            </a:xfrm>
            <a:prstGeom prst="rect">
              <a:avLst/>
            </a:prstGeom>
            <a:noFill/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 anchorCtr="0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>
              <a:defPPr>
                <a:defRPr lang="ko-KR"/>
              </a:defPPr>
              <a:lvl1pPr algn="ctr" defTabSz="1067745" fontAlgn="base" latinLnBrk="0">
                <a:spcBef>
                  <a:spcPct val="0"/>
                </a:spcBef>
                <a:spcAft>
                  <a:spcPct val="0"/>
                </a:spcAft>
                <a:buSzPct val="80000"/>
                <a:defRPr sz="1800" spc="-30">
                  <a:solidFill>
                    <a:srgbClr val="FFFF00"/>
                  </a:solidFill>
                  <a:latin typeface="KoPub돋움체 Bold" pitchFamily="18" charset="-127"/>
                  <a:ea typeface="KoPub돋움체 Bold" pitchFamily="18" charset="-127"/>
                </a:defRPr>
              </a:lvl1pPr>
              <a:lvl2pPr marL="0" lvl="1" algn="ctr" defTabSz="1019190" latinLnBrk="0">
                <a:spcBef>
                  <a:spcPct val="0"/>
                </a:spcBef>
                <a:spcAft>
                  <a:spcPts val="117"/>
                </a:spcAft>
                <a:buSzPct val="100000"/>
                <a:tabLst>
                  <a:tab pos="6595549" algn="l"/>
                </a:tabLst>
                <a:defRPr sz="1600" spc="-6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60A8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2pPr>
              <a:lvl3pPr>
                <a:defRPr sz="2000"/>
              </a:lvl3pPr>
              <a:lvl4pPr>
                <a:defRPr sz="2000"/>
              </a:lvl4pPr>
              <a:lvl5pPr>
                <a:defRPr sz="2000"/>
              </a:lvl5pPr>
              <a:lvl6pPr>
                <a:defRPr sz="2000"/>
              </a:lvl6pPr>
              <a:lvl7pPr>
                <a:defRPr sz="2000"/>
              </a:lvl7pPr>
              <a:lvl8pPr>
                <a:defRPr sz="2000"/>
              </a:lvl8pPr>
              <a:lvl9pPr>
                <a:defRPr sz="2000"/>
              </a:lvl9pPr>
            </a:lstStyle>
            <a:p>
              <a:pPr lvl="1"/>
              <a:r>
                <a:rPr lang="ko-KR" altLang="en-US" sz="3600" dirty="0" smtClean="0">
                  <a:solidFill>
                    <a:srgbClr val="0070C0"/>
                  </a:solidFill>
                </a:rPr>
                <a:t>불법주정차</a:t>
              </a:r>
              <a:endParaRPr lang="en-US" altLang="ko-KR" sz="3600" dirty="0" smtClean="0">
                <a:solidFill>
                  <a:srgbClr val="0070C0"/>
                </a:solidFill>
              </a:endParaRPr>
            </a:p>
            <a:p>
              <a:pPr lvl="1"/>
              <a:r>
                <a:rPr lang="ko-KR" altLang="en-US" sz="3600" dirty="0" smtClean="0">
                  <a:solidFill>
                    <a:srgbClr val="0070C0"/>
                  </a:solidFill>
                </a:rPr>
                <a:t>통합플랫폼</a:t>
              </a:r>
              <a:endParaRPr lang="ko-KR" altLang="en-US" sz="3600" dirty="0">
                <a:solidFill>
                  <a:srgbClr val="0070C0"/>
                </a:solidFill>
              </a:endParaRPr>
            </a:p>
          </p:txBody>
        </p:sp>
        <p:grpSp>
          <p:nvGrpSpPr>
            <p:cNvPr id="183" name="그룹 847">
              <a:extLst>
                <a:ext uri="{FF2B5EF4-FFF2-40B4-BE49-F238E27FC236}">
                  <a16:creationId xmlns:a16="http://schemas.microsoft.com/office/drawing/2014/main" xmlns="" id="{220C68C9-3152-40E8-8BD6-7AD5B5FE3CE7}"/>
                </a:ext>
              </a:extLst>
            </p:cNvPr>
            <p:cNvGrpSpPr/>
            <p:nvPr/>
          </p:nvGrpSpPr>
          <p:grpSpPr>
            <a:xfrm>
              <a:off x="9616003" y="7039445"/>
              <a:ext cx="355057" cy="347578"/>
              <a:chOff x="2671765" y="3205163"/>
              <a:chExt cx="452437" cy="442912"/>
            </a:xfrm>
            <a:solidFill>
              <a:schemeClr val="bg1">
                <a:lumMod val="65000"/>
              </a:schemeClr>
            </a:solidFill>
          </p:grpSpPr>
          <p:sp>
            <p:nvSpPr>
              <p:cNvPr id="187" name="Freeform 151">
                <a:extLst>
                  <a:ext uri="{FF2B5EF4-FFF2-40B4-BE49-F238E27FC236}">
                    <a16:creationId xmlns:a16="http://schemas.microsoft.com/office/drawing/2014/main" xmlns="" id="{15A5E417-37C0-44C4-A874-C05313BFB10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84465" y="3205163"/>
                <a:ext cx="131763" cy="125413"/>
              </a:xfrm>
              <a:custGeom>
                <a:avLst/>
                <a:gdLst>
                  <a:gd name="T0" fmla="*/ 30 w 42"/>
                  <a:gd name="T1" fmla="*/ 37 h 40"/>
                  <a:gd name="T2" fmla="*/ 30 w 42"/>
                  <a:gd name="T3" fmla="*/ 33 h 40"/>
                  <a:gd name="T4" fmla="*/ 32 w 42"/>
                  <a:gd name="T5" fmla="*/ 32 h 40"/>
                  <a:gd name="T6" fmla="*/ 35 w 42"/>
                  <a:gd name="T7" fmla="*/ 33 h 40"/>
                  <a:gd name="T8" fmla="*/ 38 w 42"/>
                  <a:gd name="T9" fmla="*/ 33 h 40"/>
                  <a:gd name="T10" fmla="*/ 42 w 42"/>
                  <a:gd name="T11" fmla="*/ 26 h 40"/>
                  <a:gd name="T12" fmla="*/ 42 w 42"/>
                  <a:gd name="T13" fmla="*/ 22 h 40"/>
                  <a:gd name="T14" fmla="*/ 38 w 42"/>
                  <a:gd name="T15" fmla="*/ 20 h 40"/>
                  <a:gd name="T16" fmla="*/ 37 w 42"/>
                  <a:gd name="T17" fmla="*/ 17 h 40"/>
                  <a:gd name="T18" fmla="*/ 40 w 42"/>
                  <a:gd name="T19" fmla="*/ 15 h 40"/>
                  <a:gd name="T20" fmla="*/ 40 w 42"/>
                  <a:gd name="T21" fmla="*/ 11 h 40"/>
                  <a:gd name="T22" fmla="*/ 35 w 42"/>
                  <a:gd name="T23" fmla="*/ 5 h 40"/>
                  <a:gd name="T24" fmla="*/ 32 w 42"/>
                  <a:gd name="T25" fmla="*/ 5 h 40"/>
                  <a:gd name="T26" fmla="*/ 29 w 42"/>
                  <a:gd name="T27" fmla="*/ 7 h 40"/>
                  <a:gd name="T28" fmla="*/ 26 w 42"/>
                  <a:gd name="T29" fmla="*/ 6 h 40"/>
                  <a:gd name="T30" fmla="*/ 26 w 42"/>
                  <a:gd name="T31" fmla="*/ 3 h 40"/>
                  <a:gd name="T32" fmla="*/ 23 w 42"/>
                  <a:gd name="T33" fmla="*/ 0 h 40"/>
                  <a:gd name="T34" fmla="*/ 15 w 42"/>
                  <a:gd name="T35" fmla="*/ 1 h 40"/>
                  <a:gd name="T36" fmla="*/ 12 w 42"/>
                  <a:gd name="T37" fmla="*/ 4 h 40"/>
                  <a:gd name="T38" fmla="*/ 13 w 42"/>
                  <a:gd name="T39" fmla="*/ 8 h 40"/>
                  <a:gd name="T40" fmla="*/ 11 w 42"/>
                  <a:gd name="T41" fmla="*/ 9 h 40"/>
                  <a:gd name="T42" fmla="*/ 7 w 42"/>
                  <a:gd name="T43" fmla="*/ 8 h 40"/>
                  <a:gd name="T44" fmla="*/ 4 w 42"/>
                  <a:gd name="T45" fmla="*/ 9 h 40"/>
                  <a:gd name="T46" fmla="*/ 0 w 42"/>
                  <a:gd name="T47" fmla="*/ 16 h 40"/>
                  <a:gd name="T48" fmla="*/ 0 w 42"/>
                  <a:gd name="T49" fmla="*/ 16 h 40"/>
                  <a:gd name="T50" fmla="*/ 1 w 42"/>
                  <a:gd name="T51" fmla="*/ 19 h 40"/>
                  <a:gd name="T52" fmla="*/ 5 w 42"/>
                  <a:gd name="T53" fmla="*/ 21 h 40"/>
                  <a:gd name="T54" fmla="*/ 6 w 42"/>
                  <a:gd name="T55" fmla="*/ 24 h 40"/>
                  <a:gd name="T56" fmla="*/ 3 w 42"/>
                  <a:gd name="T57" fmla="*/ 26 h 40"/>
                  <a:gd name="T58" fmla="*/ 3 w 42"/>
                  <a:gd name="T59" fmla="*/ 30 h 40"/>
                  <a:gd name="T60" fmla="*/ 8 w 42"/>
                  <a:gd name="T61" fmla="*/ 36 h 40"/>
                  <a:gd name="T62" fmla="*/ 11 w 42"/>
                  <a:gd name="T63" fmla="*/ 36 h 40"/>
                  <a:gd name="T64" fmla="*/ 11 w 42"/>
                  <a:gd name="T65" fmla="*/ 36 h 40"/>
                  <a:gd name="T66" fmla="*/ 14 w 42"/>
                  <a:gd name="T67" fmla="*/ 34 h 40"/>
                  <a:gd name="T68" fmla="*/ 17 w 42"/>
                  <a:gd name="T69" fmla="*/ 35 h 40"/>
                  <a:gd name="T70" fmla="*/ 17 w 42"/>
                  <a:gd name="T71" fmla="*/ 38 h 40"/>
                  <a:gd name="T72" fmla="*/ 20 w 42"/>
                  <a:gd name="T73" fmla="*/ 40 h 40"/>
                  <a:gd name="T74" fmla="*/ 28 w 42"/>
                  <a:gd name="T75" fmla="*/ 40 h 40"/>
                  <a:gd name="T76" fmla="*/ 30 w 42"/>
                  <a:gd name="T77" fmla="*/ 37 h 40"/>
                  <a:gd name="T78" fmla="*/ 21 w 42"/>
                  <a:gd name="T79" fmla="*/ 28 h 40"/>
                  <a:gd name="T80" fmla="*/ 13 w 42"/>
                  <a:gd name="T81" fmla="*/ 20 h 40"/>
                  <a:gd name="T82" fmla="*/ 21 w 42"/>
                  <a:gd name="T83" fmla="*/ 12 h 40"/>
                  <a:gd name="T84" fmla="*/ 29 w 42"/>
                  <a:gd name="T85" fmla="*/ 20 h 40"/>
                  <a:gd name="T86" fmla="*/ 21 w 42"/>
                  <a:gd name="T87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2" h="40">
                    <a:moveTo>
                      <a:pt x="30" y="37"/>
                    </a:moveTo>
                    <a:cubicBezTo>
                      <a:pt x="30" y="37"/>
                      <a:pt x="30" y="34"/>
                      <a:pt x="30" y="33"/>
                    </a:cubicBezTo>
                    <a:cubicBezTo>
                      <a:pt x="31" y="33"/>
                      <a:pt x="31" y="32"/>
                      <a:pt x="32" y="32"/>
                    </a:cubicBezTo>
                    <a:cubicBezTo>
                      <a:pt x="33" y="32"/>
                      <a:pt x="35" y="33"/>
                      <a:pt x="35" y="33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42" y="26"/>
                      <a:pt x="42" y="26"/>
                      <a:pt x="42" y="26"/>
                    </a:cubicBezTo>
                    <a:cubicBezTo>
                      <a:pt x="42" y="22"/>
                      <a:pt x="42" y="22"/>
                      <a:pt x="42" y="22"/>
                    </a:cubicBezTo>
                    <a:cubicBezTo>
                      <a:pt x="42" y="22"/>
                      <a:pt x="39" y="21"/>
                      <a:pt x="38" y="20"/>
                    </a:cubicBezTo>
                    <a:cubicBezTo>
                      <a:pt x="37" y="19"/>
                      <a:pt x="37" y="18"/>
                      <a:pt x="37" y="17"/>
                    </a:cubicBezTo>
                    <a:cubicBezTo>
                      <a:pt x="38" y="17"/>
                      <a:pt x="40" y="15"/>
                      <a:pt x="40" y="15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2" y="5"/>
                      <a:pt x="30" y="6"/>
                      <a:pt x="29" y="7"/>
                    </a:cubicBezTo>
                    <a:cubicBezTo>
                      <a:pt x="28" y="7"/>
                      <a:pt x="27" y="6"/>
                      <a:pt x="26" y="6"/>
                    </a:cubicBezTo>
                    <a:cubicBezTo>
                      <a:pt x="26" y="5"/>
                      <a:pt x="26" y="3"/>
                      <a:pt x="26" y="3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3" y="6"/>
                      <a:pt x="13" y="8"/>
                    </a:cubicBezTo>
                    <a:cubicBezTo>
                      <a:pt x="12" y="8"/>
                      <a:pt x="11" y="9"/>
                      <a:pt x="11" y="9"/>
                    </a:cubicBezTo>
                    <a:cubicBezTo>
                      <a:pt x="9" y="9"/>
                      <a:pt x="7" y="8"/>
                      <a:pt x="7" y="8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9"/>
                      <a:pt x="4" y="21"/>
                      <a:pt x="5" y="21"/>
                    </a:cubicBezTo>
                    <a:cubicBezTo>
                      <a:pt x="5" y="22"/>
                      <a:pt x="5" y="23"/>
                      <a:pt x="6" y="24"/>
                    </a:cubicBezTo>
                    <a:cubicBezTo>
                      <a:pt x="5" y="25"/>
                      <a:pt x="3" y="26"/>
                      <a:pt x="3" y="26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11" y="36"/>
                      <a:pt x="11" y="36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6"/>
                      <a:pt x="13" y="35"/>
                      <a:pt x="14" y="34"/>
                    </a:cubicBezTo>
                    <a:cubicBezTo>
                      <a:pt x="15" y="34"/>
                      <a:pt x="16" y="34"/>
                      <a:pt x="17" y="35"/>
                    </a:cubicBezTo>
                    <a:cubicBezTo>
                      <a:pt x="17" y="36"/>
                      <a:pt x="17" y="38"/>
                      <a:pt x="17" y="38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8" y="40"/>
                      <a:pt x="28" y="40"/>
                      <a:pt x="28" y="40"/>
                    </a:cubicBezTo>
                    <a:lnTo>
                      <a:pt x="30" y="37"/>
                    </a:lnTo>
                    <a:close/>
                    <a:moveTo>
                      <a:pt x="21" y="28"/>
                    </a:moveTo>
                    <a:cubicBezTo>
                      <a:pt x="16" y="28"/>
                      <a:pt x="13" y="25"/>
                      <a:pt x="13" y="20"/>
                    </a:cubicBezTo>
                    <a:cubicBezTo>
                      <a:pt x="13" y="16"/>
                      <a:pt x="16" y="12"/>
                      <a:pt x="21" y="12"/>
                    </a:cubicBezTo>
                    <a:cubicBezTo>
                      <a:pt x="25" y="12"/>
                      <a:pt x="29" y="16"/>
                      <a:pt x="29" y="20"/>
                    </a:cubicBezTo>
                    <a:cubicBezTo>
                      <a:pt x="29" y="25"/>
                      <a:pt x="25" y="28"/>
                      <a:pt x="21" y="2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0633" tIns="40316" rIns="80633" bIns="403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0631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2116">
                  <a:solidFill>
                    <a:sysClr val="window" lastClr="FFFFFF"/>
                  </a:solidFill>
                  <a:latin typeface="굴림"/>
                  <a:ea typeface="굴림"/>
                </a:endParaRPr>
              </a:p>
            </p:txBody>
          </p:sp>
          <p:sp>
            <p:nvSpPr>
              <p:cNvPr id="188" name="Freeform 152">
                <a:extLst>
                  <a:ext uri="{FF2B5EF4-FFF2-40B4-BE49-F238E27FC236}">
                    <a16:creationId xmlns:a16="http://schemas.microsoft.com/office/drawing/2014/main" xmlns="" id="{96293A0A-A1B4-485E-A966-AEA9D24C182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79715" y="3317875"/>
                <a:ext cx="100013" cy="95250"/>
              </a:xfrm>
              <a:custGeom>
                <a:avLst/>
                <a:gdLst>
                  <a:gd name="T0" fmla="*/ 23 w 32"/>
                  <a:gd name="T1" fmla="*/ 27 h 30"/>
                  <a:gd name="T2" fmla="*/ 22 w 32"/>
                  <a:gd name="T3" fmla="*/ 24 h 30"/>
                  <a:gd name="T4" fmla="*/ 24 w 32"/>
                  <a:gd name="T5" fmla="*/ 23 h 30"/>
                  <a:gd name="T6" fmla="*/ 26 w 32"/>
                  <a:gd name="T7" fmla="*/ 25 h 30"/>
                  <a:gd name="T8" fmla="*/ 29 w 32"/>
                  <a:gd name="T9" fmla="*/ 24 h 30"/>
                  <a:gd name="T10" fmla="*/ 32 w 32"/>
                  <a:gd name="T11" fmla="*/ 19 h 30"/>
                  <a:gd name="T12" fmla="*/ 31 w 32"/>
                  <a:gd name="T13" fmla="*/ 16 h 30"/>
                  <a:gd name="T14" fmla="*/ 28 w 32"/>
                  <a:gd name="T15" fmla="*/ 14 h 30"/>
                  <a:gd name="T16" fmla="*/ 28 w 32"/>
                  <a:gd name="T17" fmla="*/ 13 h 30"/>
                  <a:gd name="T18" fmla="*/ 30 w 32"/>
                  <a:gd name="T19" fmla="*/ 10 h 30"/>
                  <a:gd name="T20" fmla="*/ 30 w 32"/>
                  <a:gd name="T21" fmla="*/ 8 h 30"/>
                  <a:gd name="T22" fmla="*/ 26 w 32"/>
                  <a:gd name="T23" fmla="*/ 3 h 30"/>
                  <a:gd name="T24" fmla="*/ 23 w 32"/>
                  <a:gd name="T25" fmla="*/ 3 h 30"/>
                  <a:gd name="T26" fmla="*/ 21 w 32"/>
                  <a:gd name="T27" fmla="*/ 5 h 30"/>
                  <a:gd name="T28" fmla="*/ 19 w 32"/>
                  <a:gd name="T29" fmla="*/ 4 h 30"/>
                  <a:gd name="T30" fmla="*/ 19 w 32"/>
                  <a:gd name="T31" fmla="*/ 2 h 30"/>
                  <a:gd name="T32" fmla="*/ 17 w 32"/>
                  <a:gd name="T33" fmla="*/ 0 h 30"/>
                  <a:gd name="T34" fmla="*/ 11 w 32"/>
                  <a:gd name="T35" fmla="*/ 0 h 30"/>
                  <a:gd name="T36" fmla="*/ 9 w 32"/>
                  <a:gd name="T37" fmla="*/ 2 h 30"/>
                  <a:gd name="T38" fmla="*/ 9 w 32"/>
                  <a:gd name="T39" fmla="*/ 5 h 30"/>
                  <a:gd name="T40" fmla="*/ 8 w 32"/>
                  <a:gd name="T41" fmla="*/ 6 h 30"/>
                  <a:gd name="T42" fmla="*/ 5 w 32"/>
                  <a:gd name="T43" fmla="*/ 5 h 30"/>
                  <a:gd name="T44" fmla="*/ 2 w 32"/>
                  <a:gd name="T45" fmla="*/ 6 h 30"/>
                  <a:gd name="T46" fmla="*/ 0 w 32"/>
                  <a:gd name="T47" fmla="*/ 11 h 30"/>
                  <a:gd name="T48" fmla="*/ 0 w 32"/>
                  <a:gd name="T49" fmla="*/ 12 h 30"/>
                  <a:gd name="T50" fmla="*/ 1 w 32"/>
                  <a:gd name="T51" fmla="*/ 14 h 30"/>
                  <a:gd name="T52" fmla="*/ 4 w 32"/>
                  <a:gd name="T53" fmla="*/ 15 h 30"/>
                  <a:gd name="T54" fmla="*/ 4 w 32"/>
                  <a:gd name="T55" fmla="*/ 17 h 30"/>
                  <a:gd name="T56" fmla="*/ 2 w 32"/>
                  <a:gd name="T57" fmla="*/ 19 h 30"/>
                  <a:gd name="T58" fmla="*/ 2 w 32"/>
                  <a:gd name="T59" fmla="*/ 22 h 30"/>
                  <a:gd name="T60" fmla="*/ 6 w 32"/>
                  <a:gd name="T61" fmla="*/ 27 h 30"/>
                  <a:gd name="T62" fmla="*/ 8 w 32"/>
                  <a:gd name="T63" fmla="*/ 27 h 30"/>
                  <a:gd name="T64" fmla="*/ 8 w 32"/>
                  <a:gd name="T65" fmla="*/ 27 h 30"/>
                  <a:gd name="T66" fmla="*/ 10 w 32"/>
                  <a:gd name="T67" fmla="*/ 25 h 30"/>
                  <a:gd name="T68" fmla="*/ 12 w 32"/>
                  <a:gd name="T69" fmla="*/ 26 h 30"/>
                  <a:gd name="T70" fmla="*/ 13 w 32"/>
                  <a:gd name="T71" fmla="*/ 28 h 30"/>
                  <a:gd name="T72" fmla="*/ 15 w 32"/>
                  <a:gd name="T73" fmla="*/ 30 h 30"/>
                  <a:gd name="T74" fmla="*/ 21 w 32"/>
                  <a:gd name="T75" fmla="*/ 29 h 30"/>
                  <a:gd name="T76" fmla="*/ 23 w 32"/>
                  <a:gd name="T77" fmla="*/ 27 h 30"/>
                  <a:gd name="T78" fmla="*/ 15 w 32"/>
                  <a:gd name="T79" fmla="*/ 21 h 30"/>
                  <a:gd name="T80" fmla="*/ 9 w 32"/>
                  <a:gd name="T81" fmla="*/ 15 h 30"/>
                  <a:gd name="T82" fmla="*/ 15 w 32"/>
                  <a:gd name="T83" fmla="*/ 9 h 30"/>
                  <a:gd name="T84" fmla="*/ 22 w 32"/>
                  <a:gd name="T85" fmla="*/ 15 h 30"/>
                  <a:gd name="T86" fmla="*/ 15 w 32"/>
                  <a:gd name="T87" fmla="*/ 2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2" h="30">
                    <a:moveTo>
                      <a:pt x="23" y="27"/>
                    </a:moveTo>
                    <a:cubicBezTo>
                      <a:pt x="23" y="27"/>
                      <a:pt x="22" y="25"/>
                      <a:pt x="22" y="24"/>
                    </a:cubicBezTo>
                    <a:cubicBezTo>
                      <a:pt x="23" y="24"/>
                      <a:pt x="23" y="24"/>
                      <a:pt x="24" y="23"/>
                    </a:cubicBezTo>
                    <a:cubicBezTo>
                      <a:pt x="24" y="24"/>
                      <a:pt x="26" y="25"/>
                      <a:pt x="26" y="25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1" y="16"/>
                      <a:pt x="29" y="15"/>
                      <a:pt x="28" y="14"/>
                    </a:cubicBezTo>
                    <a:cubicBezTo>
                      <a:pt x="28" y="14"/>
                      <a:pt x="28" y="13"/>
                      <a:pt x="28" y="13"/>
                    </a:cubicBezTo>
                    <a:cubicBezTo>
                      <a:pt x="29" y="12"/>
                      <a:pt x="30" y="10"/>
                      <a:pt x="30" y="10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3" y="3"/>
                      <a:pt x="22" y="4"/>
                      <a:pt x="21" y="5"/>
                    </a:cubicBezTo>
                    <a:cubicBezTo>
                      <a:pt x="21" y="4"/>
                      <a:pt x="20" y="4"/>
                      <a:pt x="19" y="4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4"/>
                      <a:pt x="9" y="5"/>
                    </a:cubicBezTo>
                    <a:cubicBezTo>
                      <a:pt x="9" y="6"/>
                      <a:pt x="8" y="6"/>
                      <a:pt x="8" y="6"/>
                    </a:cubicBezTo>
                    <a:cubicBezTo>
                      <a:pt x="7" y="6"/>
                      <a:pt x="5" y="5"/>
                      <a:pt x="5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14"/>
                      <a:pt x="3" y="15"/>
                      <a:pt x="4" y="15"/>
                    </a:cubicBezTo>
                    <a:cubicBezTo>
                      <a:pt x="4" y="16"/>
                      <a:pt x="4" y="17"/>
                      <a:pt x="4" y="17"/>
                    </a:cubicBezTo>
                    <a:cubicBezTo>
                      <a:pt x="3" y="18"/>
                      <a:pt x="2" y="19"/>
                      <a:pt x="2" y="19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27"/>
                      <a:pt x="8" y="27"/>
                      <a:pt x="8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10" y="25"/>
                      <a:pt x="10" y="25"/>
                    </a:cubicBezTo>
                    <a:cubicBezTo>
                      <a:pt x="11" y="25"/>
                      <a:pt x="12" y="25"/>
                      <a:pt x="12" y="26"/>
                    </a:cubicBezTo>
                    <a:cubicBezTo>
                      <a:pt x="12" y="26"/>
                      <a:pt x="13" y="28"/>
                      <a:pt x="13" y="28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21" y="29"/>
                      <a:pt x="21" y="29"/>
                      <a:pt x="21" y="29"/>
                    </a:cubicBezTo>
                    <a:lnTo>
                      <a:pt x="23" y="27"/>
                    </a:lnTo>
                    <a:close/>
                    <a:moveTo>
                      <a:pt x="15" y="21"/>
                    </a:moveTo>
                    <a:cubicBezTo>
                      <a:pt x="12" y="21"/>
                      <a:pt x="9" y="18"/>
                      <a:pt x="9" y="15"/>
                    </a:cubicBezTo>
                    <a:cubicBezTo>
                      <a:pt x="9" y="11"/>
                      <a:pt x="12" y="9"/>
                      <a:pt x="15" y="9"/>
                    </a:cubicBezTo>
                    <a:cubicBezTo>
                      <a:pt x="19" y="9"/>
                      <a:pt x="22" y="11"/>
                      <a:pt x="22" y="15"/>
                    </a:cubicBezTo>
                    <a:cubicBezTo>
                      <a:pt x="22" y="18"/>
                      <a:pt x="19" y="21"/>
                      <a:pt x="15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0633" tIns="40316" rIns="80633" bIns="403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0631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2116">
                  <a:solidFill>
                    <a:sysClr val="window" lastClr="FFFFFF"/>
                  </a:solidFill>
                  <a:latin typeface="굴림"/>
                  <a:ea typeface="굴림"/>
                </a:endParaRPr>
              </a:p>
            </p:txBody>
          </p:sp>
          <p:sp>
            <p:nvSpPr>
              <p:cNvPr id="189" name="Freeform 154">
                <a:extLst>
                  <a:ext uri="{FF2B5EF4-FFF2-40B4-BE49-F238E27FC236}">
                    <a16:creationId xmlns:a16="http://schemas.microsoft.com/office/drawing/2014/main" xmlns="" id="{DD012348-190B-4BF9-A25B-E94A671030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2" y="3240088"/>
                <a:ext cx="155575" cy="31750"/>
              </a:xfrm>
              <a:custGeom>
                <a:avLst/>
                <a:gdLst>
                  <a:gd name="T0" fmla="*/ 43 w 50"/>
                  <a:gd name="T1" fmla="*/ 0 h 10"/>
                  <a:gd name="T2" fmla="*/ 6 w 50"/>
                  <a:gd name="T3" fmla="*/ 0 h 10"/>
                  <a:gd name="T4" fmla="*/ 6 w 50"/>
                  <a:gd name="T5" fmla="*/ 10 h 10"/>
                  <a:gd name="T6" fmla="*/ 43 w 50"/>
                  <a:gd name="T7" fmla="*/ 10 h 10"/>
                  <a:gd name="T8" fmla="*/ 43 w 50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10">
                    <a:moveTo>
                      <a:pt x="43" y="0"/>
                    </a:moveTo>
                    <a:cubicBezTo>
                      <a:pt x="18" y="0"/>
                      <a:pt x="32" y="0"/>
                      <a:pt x="6" y="0"/>
                    </a:cubicBezTo>
                    <a:cubicBezTo>
                      <a:pt x="0" y="0"/>
                      <a:pt x="0" y="10"/>
                      <a:pt x="6" y="10"/>
                    </a:cubicBezTo>
                    <a:cubicBezTo>
                      <a:pt x="32" y="10"/>
                      <a:pt x="18" y="10"/>
                      <a:pt x="43" y="10"/>
                    </a:cubicBezTo>
                    <a:cubicBezTo>
                      <a:pt x="50" y="10"/>
                      <a:pt x="50" y="0"/>
                      <a:pt x="4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0633" tIns="40316" rIns="80633" bIns="403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0631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2116">
                  <a:solidFill>
                    <a:sysClr val="window" lastClr="FFFFFF"/>
                  </a:solidFill>
                  <a:latin typeface="굴림"/>
                  <a:ea typeface="굴림"/>
                </a:endParaRPr>
              </a:p>
            </p:txBody>
          </p:sp>
          <p:sp>
            <p:nvSpPr>
              <p:cNvPr id="190" name="Freeform 156">
                <a:extLst>
                  <a:ext uri="{FF2B5EF4-FFF2-40B4-BE49-F238E27FC236}">
                    <a16:creationId xmlns:a16="http://schemas.microsoft.com/office/drawing/2014/main" xmlns="" id="{5AD98457-CE2D-46F1-8D4A-A3377F53F49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47977" y="3435350"/>
                <a:ext cx="215900" cy="206375"/>
              </a:xfrm>
              <a:custGeom>
                <a:avLst/>
                <a:gdLst>
                  <a:gd name="T0" fmla="*/ 62 w 69"/>
                  <a:gd name="T1" fmla="*/ 33 h 66"/>
                  <a:gd name="T2" fmla="*/ 61 w 69"/>
                  <a:gd name="T3" fmla="*/ 29 h 66"/>
                  <a:gd name="T4" fmla="*/ 67 w 69"/>
                  <a:gd name="T5" fmla="*/ 25 h 66"/>
                  <a:gd name="T6" fmla="*/ 67 w 69"/>
                  <a:gd name="T7" fmla="*/ 19 h 66"/>
                  <a:gd name="T8" fmla="*/ 58 w 69"/>
                  <a:gd name="T9" fmla="*/ 8 h 66"/>
                  <a:gd name="T10" fmla="*/ 52 w 69"/>
                  <a:gd name="T11" fmla="*/ 8 h 66"/>
                  <a:gd name="T12" fmla="*/ 48 w 69"/>
                  <a:gd name="T13" fmla="*/ 12 h 66"/>
                  <a:gd name="T14" fmla="*/ 43 w 69"/>
                  <a:gd name="T15" fmla="*/ 10 h 66"/>
                  <a:gd name="T16" fmla="*/ 43 w 69"/>
                  <a:gd name="T17" fmla="*/ 5 h 66"/>
                  <a:gd name="T18" fmla="*/ 39 w 69"/>
                  <a:gd name="T19" fmla="*/ 0 h 66"/>
                  <a:gd name="T20" fmla="*/ 26 w 69"/>
                  <a:gd name="T21" fmla="*/ 1 h 66"/>
                  <a:gd name="T22" fmla="*/ 21 w 69"/>
                  <a:gd name="T23" fmla="*/ 5 h 66"/>
                  <a:gd name="T24" fmla="*/ 21 w 69"/>
                  <a:gd name="T25" fmla="*/ 12 h 66"/>
                  <a:gd name="T26" fmla="*/ 18 w 69"/>
                  <a:gd name="T27" fmla="*/ 14 h 66"/>
                  <a:gd name="T28" fmla="*/ 12 w 69"/>
                  <a:gd name="T29" fmla="*/ 11 h 66"/>
                  <a:gd name="T30" fmla="*/ 6 w 69"/>
                  <a:gd name="T31" fmla="*/ 13 h 66"/>
                  <a:gd name="T32" fmla="*/ 0 w 69"/>
                  <a:gd name="T33" fmla="*/ 25 h 66"/>
                  <a:gd name="T34" fmla="*/ 0 w 69"/>
                  <a:gd name="T35" fmla="*/ 25 h 66"/>
                  <a:gd name="T36" fmla="*/ 2 w 69"/>
                  <a:gd name="T37" fmla="*/ 30 h 66"/>
                  <a:gd name="T38" fmla="*/ 8 w 69"/>
                  <a:gd name="T39" fmla="*/ 34 h 66"/>
                  <a:gd name="T40" fmla="*/ 9 w 69"/>
                  <a:gd name="T41" fmla="*/ 38 h 66"/>
                  <a:gd name="T42" fmla="*/ 4 w 69"/>
                  <a:gd name="T43" fmla="*/ 42 h 66"/>
                  <a:gd name="T44" fmla="*/ 3 w 69"/>
                  <a:gd name="T45" fmla="*/ 48 h 66"/>
                  <a:gd name="T46" fmla="*/ 12 w 69"/>
                  <a:gd name="T47" fmla="*/ 58 h 66"/>
                  <a:gd name="T48" fmla="*/ 17 w 69"/>
                  <a:gd name="T49" fmla="*/ 59 h 66"/>
                  <a:gd name="T50" fmla="*/ 18 w 69"/>
                  <a:gd name="T51" fmla="*/ 58 h 66"/>
                  <a:gd name="T52" fmla="*/ 22 w 69"/>
                  <a:gd name="T53" fmla="*/ 55 h 66"/>
                  <a:gd name="T54" fmla="*/ 27 w 69"/>
                  <a:gd name="T55" fmla="*/ 56 h 66"/>
                  <a:gd name="T56" fmla="*/ 27 w 69"/>
                  <a:gd name="T57" fmla="*/ 62 h 66"/>
                  <a:gd name="T58" fmla="*/ 31 w 69"/>
                  <a:gd name="T59" fmla="*/ 66 h 66"/>
                  <a:gd name="T60" fmla="*/ 44 w 69"/>
                  <a:gd name="T61" fmla="*/ 65 h 66"/>
                  <a:gd name="T62" fmla="*/ 49 w 69"/>
                  <a:gd name="T63" fmla="*/ 61 h 66"/>
                  <a:gd name="T64" fmla="*/ 48 w 69"/>
                  <a:gd name="T65" fmla="*/ 54 h 66"/>
                  <a:gd name="T66" fmla="*/ 51 w 69"/>
                  <a:gd name="T67" fmla="*/ 52 h 66"/>
                  <a:gd name="T68" fmla="*/ 56 w 69"/>
                  <a:gd name="T69" fmla="*/ 55 h 66"/>
                  <a:gd name="T70" fmla="*/ 62 w 69"/>
                  <a:gd name="T71" fmla="*/ 54 h 66"/>
                  <a:gd name="T72" fmla="*/ 69 w 69"/>
                  <a:gd name="T73" fmla="*/ 43 h 66"/>
                  <a:gd name="T74" fmla="*/ 68 w 69"/>
                  <a:gd name="T75" fmla="*/ 37 h 66"/>
                  <a:gd name="T76" fmla="*/ 62 w 69"/>
                  <a:gd name="T77" fmla="*/ 33 h 66"/>
                  <a:gd name="T78" fmla="*/ 34 w 69"/>
                  <a:gd name="T79" fmla="*/ 46 h 66"/>
                  <a:gd name="T80" fmla="*/ 21 w 69"/>
                  <a:gd name="T81" fmla="*/ 33 h 66"/>
                  <a:gd name="T82" fmla="*/ 35 w 69"/>
                  <a:gd name="T83" fmla="*/ 20 h 66"/>
                  <a:gd name="T84" fmla="*/ 47 w 69"/>
                  <a:gd name="T85" fmla="*/ 33 h 66"/>
                  <a:gd name="T86" fmla="*/ 34 w 69"/>
                  <a:gd name="T87" fmla="*/ 4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9" h="66">
                    <a:moveTo>
                      <a:pt x="62" y="33"/>
                    </a:moveTo>
                    <a:cubicBezTo>
                      <a:pt x="62" y="32"/>
                      <a:pt x="61" y="30"/>
                      <a:pt x="61" y="29"/>
                    </a:cubicBezTo>
                    <a:cubicBezTo>
                      <a:pt x="63" y="28"/>
                      <a:pt x="67" y="25"/>
                      <a:pt x="67" y="25"/>
                    </a:cubicBezTo>
                    <a:cubicBezTo>
                      <a:pt x="67" y="19"/>
                      <a:pt x="67" y="19"/>
                      <a:pt x="67" y="19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2" y="8"/>
                      <a:pt x="52" y="8"/>
                      <a:pt x="52" y="8"/>
                    </a:cubicBezTo>
                    <a:cubicBezTo>
                      <a:pt x="52" y="8"/>
                      <a:pt x="49" y="11"/>
                      <a:pt x="48" y="12"/>
                    </a:cubicBezTo>
                    <a:cubicBezTo>
                      <a:pt x="46" y="11"/>
                      <a:pt x="45" y="10"/>
                      <a:pt x="43" y="10"/>
                    </a:cubicBezTo>
                    <a:cubicBezTo>
                      <a:pt x="43" y="8"/>
                      <a:pt x="43" y="5"/>
                      <a:pt x="43" y="5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5"/>
                      <a:pt x="21" y="9"/>
                      <a:pt x="21" y="12"/>
                    </a:cubicBezTo>
                    <a:cubicBezTo>
                      <a:pt x="20" y="12"/>
                      <a:pt x="19" y="13"/>
                      <a:pt x="18" y="14"/>
                    </a:cubicBezTo>
                    <a:cubicBezTo>
                      <a:pt x="16" y="13"/>
                      <a:pt x="12" y="11"/>
                      <a:pt x="12" y="11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30"/>
                      <a:pt x="6" y="33"/>
                      <a:pt x="8" y="34"/>
                    </a:cubicBezTo>
                    <a:cubicBezTo>
                      <a:pt x="8" y="35"/>
                      <a:pt x="8" y="36"/>
                      <a:pt x="9" y="38"/>
                    </a:cubicBezTo>
                    <a:cubicBezTo>
                      <a:pt x="7" y="39"/>
                      <a:pt x="4" y="42"/>
                      <a:pt x="4" y="42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2" y="58"/>
                      <a:pt x="17" y="59"/>
                      <a:pt x="17" y="59"/>
                    </a:cubicBezTo>
                    <a:cubicBezTo>
                      <a:pt x="17" y="59"/>
                      <a:pt x="18" y="58"/>
                      <a:pt x="18" y="58"/>
                    </a:cubicBezTo>
                    <a:cubicBezTo>
                      <a:pt x="18" y="58"/>
                      <a:pt x="21" y="56"/>
                      <a:pt x="22" y="55"/>
                    </a:cubicBezTo>
                    <a:cubicBezTo>
                      <a:pt x="24" y="55"/>
                      <a:pt x="25" y="56"/>
                      <a:pt x="27" y="56"/>
                    </a:cubicBezTo>
                    <a:cubicBezTo>
                      <a:pt x="27" y="58"/>
                      <a:pt x="27" y="62"/>
                      <a:pt x="27" y="62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44" y="65"/>
                      <a:pt x="44" y="65"/>
                      <a:pt x="44" y="65"/>
                    </a:cubicBezTo>
                    <a:cubicBezTo>
                      <a:pt x="49" y="61"/>
                      <a:pt x="49" y="61"/>
                      <a:pt x="49" y="61"/>
                    </a:cubicBezTo>
                    <a:cubicBezTo>
                      <a:pt x="49" y="61"/>
                      <a:pt x="48" y="56"/>
                      <a:pt x="48" y="54"/>
                    </a:cubicBezTo>
                    <a:cubicBezTo>
                      <a:pt x="49" y="54"/>
                      <a:pt x="50" y="53"/>
                      <a:pt x="51" y="52"/>
                    </a:cubicBezTo>
                    <a:cubicBezTo>
                      <a:pt x="53" y="53"/>
                      <a:pt x="56" y="55"/>
                      <a:pt x="56" y="55"/>
                    </a:cubicBezTo>
                    <a:cubicBezTo>
                      <a:pt x="62" y="54"/>
                      <a:pt x="62" y="54"/>
                      <a:pt x="62" y="54"/>
                    </a:cubicBezTo>
                    <a:cubicBezTo>
                      <a:pt x="69" y="43"/>
                      <a:pt x="69" y="43"/>
                      <a:pt x="69" y="43"/>
                    </a:cubicBezTo>
                    <a:cubicBezTo>
                      <a:pt x="68" y="37"/>
                      <a:pt x="68" y="37"/>
                      <a:pt x="68" y="37"/>
                    </a:cubicBezTo>
                    <a:cubicBezTo>
                      <a:pt x="68" y="37"/>
                      <a:pt x="64" y="34"/>
                      <a:pt x="62" y="33"/>
                    </a:cubicBezTo>
                    <a:close/>
                    <a:moveTo>
                      <a:pt x="34" y="46"/>
                    </a:moveTo>
                    <a:cubicBezTo>
                      <a:pt x="26" y="46"/>
                      <a:pt x="21" y="40"/>
                      <a:pt x="21" y="33"/>
                    </a:cubicBezTo>
                    <a:cubicBezTo>
                      <a:pt x="21" y="25"/>
                      <a:pt x="27" y="19"/>
                      <a:pt x="35" y="20"/>
                    </a:cubicBezTo>
                    <a:cubicBezTo>
                      <a:pt x="42" y="20"/>
                      <a:pt x="48" y="26"/>
                      <a:pt x="47" y="33"/>
                    </a:cubicBezTo>
                    <a:cubicBezTo>
                      <a:pt x="47" y="41"/>
                      <a:pt x="41" y="47"/>
                      <a:pt x="34" y="4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0633" tIns="40316" rIns="80633" bIns="403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0631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2116">
                  <a:solidFill>
                    <a:sysClr val="window" lastClr="FFFFFF"/>
                  </a:solidFill>
                  <a:latin typeface="굴림"/>
                  <a:ea typeface="굴림"/>
                </a:endParaRPr>
              </a:p>
            </p:txBody>
          </p:sp>
          <p:sp>
            <p:nvSpPr>
              <p:cNvPr id="191" name="Freeform 157">
                <a:extLst>
                  <a:ext uri="{FF2B5EF4-FFF2-40B4-BE49-F238E27FC236}">
                    <a16:creationId xmlns:a16="http://schemas.microsoft.com/office/drawing/2014/main" xmlns="" id="{E7C8B50E-061B-4F4A-AB81-83EA1AE431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2" y="3324225"/>
                <a:ext cx="234950" cy="188913"/>
              </a:xfrm>
              <a:custGeom>
                <a:avLst/>
                <a:gdLst>
                  <a:gd name="T0" fmla="*/ 73 w 75"/>
                  <a:gd name="T1" fmla="*/ 40 h 60"/>
                  <a:gd name="T2" fmla="*/ 66 w 75"/>
                  <a:gd name="T3" fmla="*/ 35 h 60"/>
                  <a:gd name="T4" fmla="*/ 66 w 75"/>
                  <a:gd name="T5" fmla="*/ 31 h 60"/>
                  <a:gd name="T6" fmla="*/ 72 w 75"/>
                  <a:gd name="T7" fmla="*/ 27 h 60"/>
                  <a:gd name="T8" fmla="*/ 72 w 75"/>
                  <a:gd name="T9" fmla="*/ 20 h 60"/>
                  <a:gd name="T10" fmla="*/ 63 w 75"/>
                  <a:gd name="T11" fmla="*/ 9 h 60"/>
                  <a:gd name="T12" fmla="*/ 56 w 75"/>
                  <a:gd name="T13" fmla="*/ 9 h 60"/>
                  <a:gd name="T14" fmla="*/ 52 w 75"/>
                  <a:gd name="T15" fmla="*/ 13 h 60"/>
                  <a:gd name="T16" fmla="*/ 46 w 75"/>
                  <a:gd name="T17" fmla="*/ 10 h 60"/>
                  <a:gd name="T18" fmla="*/ 46 w 75"/>
                  <a:gd name="T19" fmla="*/ 5 h 60"/>
                  <a:gd name="T20" fmla="*/ 42 w 75"/>
                  <a:gd name="T21" fmla="*/ 0 h 60"/>
                  <a:gd name="T22" fmla="*/ 27 w 75"/>
                  <a:gd name="T23" fmla="*/ 1 h 60"/>
                  <a:gd name="T24" fmla="*/ 23 w 75"/>
                  <a:gd name="T25" fmla="*/ 5 h 60"/>
                  <a:gd name="T26" fmla="*/ 23 w 75"/>
                  <a:gd name="T27" fmla="*/ 13 h 60"/>
                  <a:gd name="T28" fmla="*/ 19 w 75"/>
                  <a:gd name="T29" fmla="*/ 15 h 60"/>
                  <a:gd name="T30" fmla="*/ 13 w 75"/>
                  <a:gd name="T31" fmla="*/ 12 h 60"/>
                  <a:gd name="T32" fmla="*/ 7 w 75"/>
                  <a:gd name="T33" fmla="*/ 14 h 60"/>
                  <a:gd name="T34" fmla="*/ 0 w 75"/>
                  <a:gd name="T35" fmla="*/ 26 h 60"/>
                  <a:gd name="T36" fmla="*/ 0 w 75"/>
                  <a:gd name="T37" fmla="*/ 27 h 60"/>
                  <a:gd name="T38" fmla="*/ 2 w 75"/>
                  <a:gd name="T39" fmla="*/ 33 h 60"/>
                  <a:gd name="T40" fmla="*/ 7 w 75"/>
                  <a:gd name="T41" fmla="*/ 35 h 60"/>
                  <a:gd name="T42" fmla="*/ 10 w 75"/>
                  <a:gd name="T43" fmla="*/ 33 h 60"/>
                  <a:gd name="T44" fmla="*/ 11 w 75"/>
                  <a:gd name="T45" fmla="*/ 32 h 60"/>
                  <a:gd name="T46" fmla="*/ 12 w 75"/>
                  <a:gd name="T47" fmla="*/ 32 h 60"/>
                  <a:gd name="T48" fmla="*/ 23 w 75"/>
                  <a:gd name="T49" fmla="*/ 31 h 60"/>
                  <a:gd name="T50" fmla="*/ 37 w 75"/>
                  <a:gd name="T51" fmla="*/ 21 h 60"/>
                  <a:gd name="T52" fmla="*/ 51 w 75"/>
                  <a:gd name="T53" fmla="*/ 36 h 60"/>
                  <a:gd name="T54" fmla="*/ 49 w 75"/>
                  <a:gd name="T55" fmla="*/ 42 h 60"/>
                  <a:gd name="T56" fmla="*/ 57 w 75"/>
                  <a:gd name="T57" fmla="*/ 51 h 60"/>
                  <a:gd name="T58" fmla="*/ 58 w 75"/>
                  <a:gd name="T59" fmla="*/ 52 h 60"/>
                  <a:gd name="T60" fmla="*/ 58 w 75"/>
                  <a:gd name="T61" fmla="*/ 54 h 60"/>
                  <a:gd name="T62" fmla="*/ 58 w 75"/>
                  <a:gd name="T63" fmla="*/ 58 h 60"/>
                  <a:gd name="T64" fmla="*/ 61 w 75"/>
                  <a:gd name="T65" fmla="*/ 60 h 60"/>
                  <a:gd name="T66" fmla="*/ 67 w 75"/>
                  <a:gd name="T67" fmla="*/ 58 h 60"/>
                  <a:gd name="T68" fmla="*/ 75 w 75"/>
                  <a:gd name="T69" fmla="*/ 46 h 60"/>
                  <a:gd name="T70" fmla="*/ 73 w 75"/>
                  <a:gd name="T71" fmla="*/ 4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5" h="60">
                    <a:moveTo>
                      <a:pt x="73" y="40"/>
                    </a:moveTo>
                    <a:cubicBezTo>
                      <a:pt x="73" y="40"/>
                      <a:pt x="68" y="37"/>
                      <a:pt x="66" y="35"/>
                    </a:cubicBezTo>
                    <a:cubicBezTo>
                      <a:pt x="66" y="34"/>
                      <a:pt x="66" y="33"/>
                      <a:pt x="66" y="31"/>
                    </a:cubicBezTo>
                    <a:cubicBezTo>
                      <a:pt x="68" y="30"/>
                      <a:pt x="72" y="27"/>
                      <a:pt x="72" y="27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63" y="9"/>
                      <a:pt x="63" y="9"/>
                      <a:pt x="63" y="9"/>
                    </a:cubicBezTo>
                    <a:cubicBezTo>
                      <a:pt x="56" y="9"/>
                      <a:pt x="56" y="9"/>
                      <a:pt x="56" y="9"/>
                    </a:cubicBezTo>
                    <a:cubicBezTo>
                      <a:pt x="56" y="9"/>
                      <a:pt x="53" y="11"/>
                      <a:pt x="52" y="13"/>
                    </a:cubicBezTo>
                    <a:cubicBezTo>
                      <a:pt x="50" y="12"/>
                      <a:pt x="48" y="11"/>
                      <a:pt x="46" y="10"/>
                    </a:cubicBezTo>
                    <a:cubicBezTo>
                      <a:pt x="46" y="9"/>
                      <a:pt x="46" y="5"/>
                      <a:pt x="46" y="5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10"/>
                      <a:pt x="23" y="13"/>
                    </a:cubicBezTo>
                    <a:cubicBezTo>
                      <a:pt x="22" y="13"/>
                      <a:pt x="20" y="14"/>
                      <a:pt x="19" y="15"/>
                    </a:cubicBezTo>
                    <a:cubicBezTo>
                      <a:pt x="17" y="14"/>
                      <a:pt x="13" y="12"/>
                      <a:pt x="13" y="12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3"/>
                      <a:pt x="5" y="34"/>
                      <a:pt x="7" y="35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1" y="32"/>
                      <a:pt x="11" y="32"/>
                      <a:pt x="11" y="32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5" y="25"/>
                      <a:pt x="30" y="21"/>
                      <a:pt x="37" y="21"/>
                    </a:cubicBezTo>
                    <a:cubicBezTo>
                      <a:pt x="45" y="21"/>
                      <a:pt x="51" y="28"/>
                      <a:pt x="51" y="36"/>
                    </a:cubicBezTo>
                    <a:cubicBezTo>
                      <a:pt x="51" y="38"/>
                      <a:pt x="50" y="40"/>
                      <a:pt x="49" y="42"/>
                    </a:cubicBezTo>
                    <a:cubicBezTo>
                      <a:pt x="57" y="51"/>
                      <a:pt x="57" y="51"/>
                      <a:pt x="57" y="51"/>
                    </a:cubicBezTo>
                    <a:cubicBezTo>
                      <a:pt x="58" y="52"/>
                      <a:pt x="58" y="52"/>
                      <a:pt x="58" y="52"/>
                    </a:cubicBezTo>
                    <a:cubicBezTo>
                      <a:pt x="58" y="54"/>
                      <a:pt x="58" y="54"/>
                      <a:pt x="58" y="54"/>
                    </a:cubicBezTo>
                    <a:cubicBezTo>
                      <a:pt x="58" y="58"/>
                      <a:pt x="58" y="58"/>
                      <a:pt x="58" y="58"/>
                    </a:cubicBezTo>
                    <a:cubicBezTo>
                      <a:pt x="59" y="59"/>
                      <a:pt x="61" y="60"/>
                      <a:pt x="61" y="60"/>
                    </a:cubicBezTo>
                    <a:cubicBezTo>
                      <a:pt x="67" y="58"/>
                      <a:pt x="67" y="58"/>
                      <a:pt x="67" y="58"/>
                    </a:cubicBezTo>
                    <a:cubicBezTo>
                      <a:pt x="75" y="46"/>
                      <a:pt x="75" y="46"/>
                      <a:pt x="75" y="46"/>
                    </a:cubicBezTo>
                    <a:lnTo>
                      <a:pt x="73" y="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0633" tIns="40316" rIns="80633" bIns="403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0631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2116">
                  <a:solidFill>
                    <a:sysClr val="window" lastClr="FFFFFF"/>
                  </a:solidFill>
                  <a:latin typeface="굴림"/>
                  <a:ea typeface="굴림"/>
                </a:endParaRPr>
              </a:p>
            </p:txBody>
          </p:sp>
          <p:sp>
            <p:nvSpPr>
              <p:cNvPr id="192" name="Freeform 158">
                <a:extLst>
                  <a:ext uri="{FF2B5EF4-FFF2-40B4-BE49-F238E27FC236}">
                    <a16:creationId xmlns:a16="http://schemas.microsoft.com/office/drawing/2014/main" xmlns="" id="{48E5D0D7-7CFC-4DD3-83E5-3DBDFDB50B3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71765" y="3352800"/>
                <a:ext cx="34925" cy="50800"/>
              </a:xfrm>
              <a:custGeom>
                <a:avLst/>
                <a:gdLst>
                  <a:gd name="T0" fmla="*/ 5 w 11"/>
                  <a:gd name="T1" fmla="*/ 16 h 16"/>
                  <a:gd name="T2" fmla="*/ 8 w 11"/>
                  <a:gd name="T3" fmla="*/ 15 h 16"/>
                  <a:gd name="T4" fmla="*/ 10 w 11"/>
                  <a:gd name="T5" fmla="*/ 13 h 16"/>
                  <a:gd name="T6" fmla="*/ 11 w 11"/>
                  <a:gd name="T7" fmla="*/ 8 h 16"/>
                  <a:gd name="T8" fmla="*/ 10 w 11"/>
                  <a:gd name="T9" fmla="*/ 4 h 16"/>
                  <a:gd name="T10" fmla="*/ 9 w 11"/>
                  <a:gd name="T11" fmla="*/ 2 h 16"/>
                  <a:gd name="T12" fmla="*/ 8 w 11"/>
                  <a:gd name="T13" fmla="*/ 0 h 16"/>
                  <a:gd name="T14" fmla="*/ 5 w 11"/>
                  <a:gd name="T15" fmla="*/ 0 h 16"/>
                  <a:gd name="T16" fmla="*/ 2 w 11"/>
                  <a:gd name="T17" fmla="*/ 1 h 16"/>
                  <a:gd name="T18" fmla="*/ 1 w 11"/>
                  <a:gd name="T19" fmla="*/ 4 h 16"/>
                  <a:gd name="T20" fmla="*/ 0 w 11"/>
                  <a:gd name="T21" fmla="*/ 8 h 16"/>
                  <a:gd name="T22" fmla="*/ 2 w 11"/>
                  <a:gd name="T23" fmla="*/ 15 h 16"/>
                  <a:gd name="T24" fmla="*/ 5 w 11"/>
                  <a:gd name="T25" fmla="*/ 16 h 16"/>
                  <a:gd name="T26" fmla="*/ 3 w 11"/>
                  <a:gd name="T27" fmla="*/ 3 h 16"/>
                  <a:gd name="T28" fmla="*/ 5 w 11"/>
                  <a:gd name="T29" fmla="*/ 2 h 16"/>
                  <a:gd name="T30" fmla="*/ 8 w 11"/>
                  <a:gd name="T31" fmla="*/ 3 h 16"/>
                  <a:gd name="T32" fmla="*/ 9 w 11"/>
                  <a:gd name="T33" fmla="*/ 8 h 16"/>
                  <a:gd name="T34" fmla="*/ 8 w 11"/>
                  <a:gd name="T35" fmla="*/ 13 h 16"/>
                  <a:gd name="T36" fmla="*/ 5 w 11"/>
                  <a:gd name="T37" fmla="*/ 15 h 16"/>
                  <a:gd name="T38" fmla="*/ 3 w 11"/>
                  <a:gd name="T39" fmla="*/ 13 h 16"/>
                  <a:gd name="T40" fmla="*/ 2 w 11"/>
                  <a:gd name="T41" fmla="*/ 8 h 16"/>
                  <a:gd name="T42" fmla="*/ 3 w 11"/>
                  <a:gd name="T43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" h="16">
                    <a:moveTo>
                      <a:pt x="5" y="16"/>
                    </a:moveTo>
                    <a:cubicBezTo>
                      <a:pt x="7" y="16"/>
                      <a:pt x="8" y="16"/>
                      <a:pt x="8" y="15"/>
                    </a:cubicBezTo>
                    <a:cubicBezTo>
                      <a:pt x="9" y="15"/>
                      <a:pt x="10" y="14"/>
                      <a:pt x="10" y="13"/>
                    </a:cubicBezTo>
                    <a:cubicBezTo>
                      <a:pt x="10" y="12"/>
                      <a:pt x="11" y="10"/>
                      <a:pt x="11" y="8"/>
                    </a:cubicBezTo>
                    <a:cubicBezTo>
                      <a:pt x="11" y="7"/>
                      <a:pt x="10" y="5"/>
                      <a:pt x="10" y="4"/>
                    </a:cubicBezTo>
                    <a:cubicBezTo>
                      <a:pt x="10" y="3"/>
                      <a:pt x="10" y="3"/>
                      <a:pt x="9" y="2"/>
                    </a:cubicBezTo>
                    <a:cubicBezTo>
                      <a:pt x="9" y="1"/>
                      <a:pt x="8" y="1"/>
                      <a:pt x="8" y="0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4" y="0"/>
                      <a:pt x="3" y="0"/>
                      <a:pt x="2" y="1"/>
                    </a:cubicBezTo>
                    <a:cubicBezTo>
                      <a:pt x="2" y="2"/>
                      <a:pt x="1" y="2"/>
                      <a:pt x="1" y="4"/>
                    </a:cubicBezTo>
                    <a:cubicBezTo>
                      <a:pt x="0" y="5"/>
                      <a:pt x="0" y="6"/>
                      <a:pt x="0" y="8"/>
                    </a:cubicBezTo>
                    <a:cubicBezTo>
                      <a:pt x="0" y="11"/>
                      <a:pt x="1" y="13"/>
                      <a:pt x="2" y="15"/>
                    </a:cubicBezTo>
                    <a:cubicBezTo>
                      <a:pt x="3" y="16"/>
                      <a:pt x="4" y="16"/>
                      <a:pt x="5" y="16"/>
                    </a:cubicBezTo>
                    <a:close/>
                    <a:moveTo>
                      <a:pt x="3" y="3"/>
                    </a:moveTo>
                    <a:cubicBezTo>
                      <a:pt x="4" y="2"/>
                      <a:pt x="4" y="2"/>
                      <a:pt x="5" y="2"/>
                    </a:cubicBezTo>
                    <a:cubicBezTo>
                      <a:pt x="6" y="2"/>
                      <a:pt x="7" y="2"/>
                      <a:pt x="8" y="3"/>
                    </a:cubicBezTo>
                    <a:cubicBezTo>
                      <a:pt x="8" y="4"/>
                      <a:pt x="9" y="6"/>
                      <a:pt x="9" y="8"/>
                    </a:cubicBezTo>
                    <a:cubicBezTo>
                      <a:pt x="9" y="11"/>
                      <a:pt x="8" y="13"/>
                      <a:pt x="8" y="13"/>
                    </a:cubicBezTo>
                    <a:cubicBezTo>
                      <a:pt x="7" y="14"/>
                      <a:pt x="6" y="15"/>
                      <a:pt x="5" y="15"/>
                    </a:cubicBezTo>
                    <a:cubicBezTo>
                      <a:pt x="4" y="15"/>
                      <a:pt x="4" y="14"/>
                      <a:pt x="3" y="13"/>
                    </a:cubicBezTo>
                    <a:cubicBezTo>
                      <a:pt x="2" y="13"/>
                      <a:pt x="2" y="11"/>
                      <a:pt x="2" y="8"/>
                    </a:cubicBezTo>
                    <a:cubicBezTo>
                      <a:pt x="2" y="6"/>
                      <a:pt x="2" y="4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0633" tIns="40316" rIns="80633" bIns="403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0631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2116">
                  <a:solidFill>
                    <a:sysClr val="window" lastClr="FFFFFF"/>
                  </a:solidFill>
                  <a:latin typeface="굴림"/>
                  <a:ea typeface="굴림"/>
                </a:endParaRPr>
              </a:p>
            </p:txBody>
          </p:sp>
          <p:sp>
            <p:nvSpPr>
              <p:cNvPr id="193" name="Freeform 159">
                <a:extLst>
                  <a:ext uri="{FF2B5EF4-FFF2-40B4-BE49-F238E27FC236}">
                    <a16:creationId xmlns:a16="http://schemas.microsoft.com/office/drawing/2014/main" xmlns="" id="{23E38276-59FD-4B47-9139-613D3058D2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6215" y="3352800"/>
                <a:ext cx="19050" cy="50800"/>
              </a:xfrm>
              <a:custGeom>
                <a:avLst/>
                <a:gdLst>
                  <a:gd name="T0" fmla="*/ 3 w 6"/>
                  <a:gd name="T1" fmla="*/ 2 h 16"/>
                  <a:gd name="T2" fmla="*/ 0 w 6"/>
                  <a:gd name="T3" fmla="*/ 4 h 16"/>
                  <a:gd name="T4" fmla="*/ 0 w 6"/>
                  <a:gd name="T5" fmla="*/ 6 h 16"/>
                  <a:gd name="T6" fmla="*/ 2 w 6"/>
                  <a:gd name="T7" fmla="*/ 5 h 16"/>
                  <a:gd name="T8" fmla="*/ 4 w 6"/>
                  <a:gd name="T9" fmla="*/ 4 h 16"/>
                  <a:gd name="T10" fmla="*/ 4 w 6"/>
                  <a:gd name="T11" fmla="*/ 16 h 16"/>
                  <a:gd name="T12" fmla="*/ 6 w 6"/>
                  <a:gd name="T13" fmla="*/ 16 h 16"/>
                  <a:gd name="T14" fmla="*/ 6 w 6"/>
                  <a:gd name="T15" fmla="*/ 0 h 16"/>
                  <a:gd name="T16" fmla="*/ 5 w 6"/>
                  <a:gd name="T17" fmla="*/ 0 h 16"/>
                  <a:gd name="T18" fmla="*/ 3 w 6"/>
                  <a:gd name="T19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16">
                    <a:moveTo>
                      <a:pt x="3" y="2"/>
                    </a:moveTo>
                    <a:cubicBezTo>
                      <a:pt x="2" y="3"/>
                      <a:pt x="1" y="3"/>
                      <a:pt x="0" y="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5"/>
                      <a:pt x="2" y="5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4" y="1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0633" tIns="40316" rIns="80633" bIns="403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0631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2116">
                  <a:solidFill>
                    <a:sysClr val="window" lastClr="FFFFFF"/>
                  </a:solidFill>
                  <a:latin typeface="굴림"/>
                  <a:ea typeface="굴림"/>
                </a:endParaRPr>
              </a:p>
            </p:txBody>
          </p:sp>
          <p:sp>
            <p:nvSpPr>
              <p:cNvPr id="194" name="Freeform 160">
                <a:extLst>
                  <a:ext uri="{FF2B5EF4-FFF2-40B4-BE49-F238E27FC236}">
                    <a16:creationId xmlns:a16="http://schemas.microsoft.com/office/drawing/2014/main" xmlns="" id="{C7DFBE26-565A-4B13-A175-92CEDA1EF21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71765" y="3429000"/>
                <a:ext cx="34925" cy="49213"/>
              </a:xfrm>
              <a:custGeom>
                <a:avLst/>
                <a:gdLst>
                  <a:gd name="T0" fmla="*/ 10 w 11"/>
                  <a:gd name="T1" fmla="*/ 2 h 16"/>
                  <a:gd name="T2" fmla="*/ 8 w 11"/>
                  <a:gd name="T3" fmla="*/ 0 h 16"/>
                  <a:gd name="T4" fmla="*/ 6 w 11"/>
                  <a:gd name="T5" fmla="*/ 0 h 16"/>
                  <a:gd name="T6" fmla="*/ 3 w 11"/>
                  <a:gd name="T7" fmla="*/ 1 h 16"/>
                  <a:gd name="T8" fmla="*/ 1 w 11"/>
                  <a:gd name="T9" fmla="*/ 4 h 16"/>
                  <a:gd name="T10" fmla="*/ 0 w 11"/>
                  <a:gd name="T11" fmla="*/ 8 h 16"/>
                  <a:gd name="T12" fmla="*/ 2 w 11"/>
                  <a:gd name="T13" fmla="*/ 15 h 16"/>
                  <a:gd name="T14" fmla="*/ 6 w 11"/>
                  <a:gd name="T15" fmla="*/ 16 h 16"/>
                  <a:gd name="T16" fmla="*/ 9 w 11"/>
                  <a:gd name="T17" fmla="*/ 15 h 16"/>
                  <a:gd name="T18" fmla="*/ 10 w 11"/>
                  <a:gd name="T19" fmla="*/ 13 h 16"/>
                  <a:gd name="T20" fmla="*/ 11 w 11"/>
                  <a:gd name="T21" fmla="*/ 8 h 16"/>
                  <a:gd name="T22" fmla="*/ 11 w 11"/>
                  <a:gd name="T23" fmla="*/ 4 h 16"/>
                  <a:gd name="T24" fmla="*/ 10 w 11"/>
                  <a:gd name="T25" fmla="*/ 2 h 16"/>
                  <a:gd name="T26" fmla="*/ 8 w 11"/>
                  <a:gd name="T27" fmla="*/ 13 h 16"/>
                  <a:gd name="T28" fmla="*/ 6 w 11"/>
                  <a:gd name="T29" fmla="*/ 15 h 16"/>
                  <a:gd name="T30" fmla="*/ 3 w 11"/>
                  <a:gd name="T31" fmla="*/ 13 h 16"/>
                  <a:gd name="T32" fmla="*/ 3 w 11"/>
                  <a:gd name="T33" fmla="*/ 8 h 16"/>
                  <a:gd name="T34" fmla="*/ 4 w 11"/>
                  <a:gd name="T35" fmla="*/ 3 h 16"/>
                  <a:gd name="T36" fmla="*/ 6 w 11"/>
                  <a:gd name="T37" fmla="*/ 2 h 16"/>
                  <a:gd name="T38" fmla="*/ 8 w 11"/>
                  <a:gd name="T39" fmla="*/ 3 h 16"/>
                  <a:gd name="T40" fmla="*/ 9 w 11"/>
                  <a:gd name="T41" fmla="*/ 8 h 16"/>
                  <a:gd name="T42" fmla="*/ 8 w 11"/>
                  <a:gd name="T43" fmla="*/ 1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" h="16">
                    <a:moveTo>
                      <a:pt x="10" y="2"/>
                    </a:moveTo>
                    <a:cubicBezTo>
                      <a:pt x="9" y="1"/>
                      <a:pt x="9" y="1"/>
                      <a:pt x="8" y="0"/>
                    </a:cubicBezTo>
                    <a:cubicBezTo>
                      <a:pt x="7" y="0"/>
                      <a:pt x="7" y="0"/>
                      <a:pt x="6" y="0"/>
                    </a:cubicBezTo>
                    <a:cubicBezTo>
                      <a:pt x="5" y="0"/>
                      <a:pt x="4" y="0"/>
                      <a:pt x="3" y="1"/>
                    </a:cubicBezTo>
                    <a:cubicBezTo>
                      <a:pt x="2" y="2"/>
                      <a:pt x="1" y="2"/>
                      <a:pt x="1" y="4"/>
                    </a:cubicBezTo>
                    <a:cubicBezTo>
                      <a:pt x="1" y="5"/>
                      <a:pt x="0" y="6"/>
                      <a:pt x="0" y="8"/>
                    </a:cubicBezTo>
                    <a:cubicBezTo>
                      <a:pt x="0" y="11"/>
                      <a:pt x="1" y="13"/>
                      <a:pt x="2" y="15"/>
                    </a:cubicBezTo>
                    <a:cubicBezTo>
                      <a:pt x="3" y="16"/>
                      <a:pt x="4" y="16"/>
                      <a:pt x="6" y="16"/>
                    </a:cubicBezTo>
                    <a:cubicBezTo>
                      <a:pt x="7" y="16"/>
                      <a:pt x="8" y="16"/>
                      <a:pt x="9" y="15"/>
                    </a:cubicBezTo>
                    <a:cubicBezTo>
                      <a:pt x="9" y="15"/>
                      <a:pt x="10" y="14"/>
                      <a:pt x="10" y="13"/>
                    </a:cubicBezTo>
                    <a:cubicBezTo>
                      <a:pt x="11" y="12"/>
                      <a:pt x="11" y="10"/>
                      <a:pt x="11" y="8"/>
                    </a:cubicBezTo>
                    <a:cubicBezTo>
                      <a:pt x="11" y="7"/>
                      <a:pt x="11" y="5"/>
                      <a:pt x="11" y="4"/>
                    </a:cubicBezTo>
                    <a:cubicBezTo>
                      <a:pt x="10" y="3"/>
                      <a:pt x="10" y="3"/>
                      <a:pt x="10" y="2"/>
                    </a:cubicBezTo>
                    <a:close/>
                    <a:moveTo>
                      <a:pt x="8" y="13"/>
                    </a:moveTo>
                    <a:cubicBezTo>
                      <a:pt x="7" y="14"/>
                      <a:pt x="7" y="15"/>
                      <a:pt x="6" y="15"/>
                    </a:cubicBezTo>
                    <a:cubicBezTo>
                      <a:pt x="5" y="15"/>
                      <a:pt x="4" y="14"/>
                      <a:pt x="3" y="13"/>
                    </a:cubicBezTo>
                    <a:cubicBezTo>
                      <a:pt x="3" y="13"/>
                      <a:pt x="3" y="11"/>
                      <a:pt x="3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5" y="2"/>
                      <a:pt x="6" y="2"/>
                    </a:cubicBezTo>
                    <a:cubicBezTo>
                      <a:pt x="7" y="2"/>
                      <a:pt x="7" y="2"/>
                      <a:pt x="8" y="3"/>
                    </a:cubicBezTo>
                    <a:cubicBezTo>
                      <a:pt x="9" y="4"/>
                      <a:pt x="9" y="6"/>
                      <a:pt x="9" y="8"/>
                    </a:cubicBezTo>
                    <a:cubicBezTo>
                      <a:pt x="9" y="11"/>
                      <a:pt x="9" y="13"/>
                      <a:pt x="8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0633" tIns="40316" rIns="80633" bIns="403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0631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2116">
                  <a:solidFill>
                    <a:sysClr val="window" lastClr="FFFFFF"/>
                  </a:solidFill>
                  <a:latin typeface="굴림"/>
                  <a:ea typeface="굴림"/>
                </a:endParaRPr>
              </a:p>
            </p:txBody>
          </p:sp>
          <p:sp>
            <p:nvSpPr>
              <p:cNvPr id="195" name="Freeform 161">
                <a:extLst>
                  <a:ext uri="{FF2B5EF4-FFF2-40B4-BE49-F238E27FC236}">
                    <a16:creationId xmlns:a16="http://schemas.microsoft.com/office/drawing/2014/main" xmlns="" id="{672386C6-2321-40C9-963C-98417CEC97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9390" y="3429000"/>
                <a:ext cx="15875" cy="49213"/>
              </a:xfrm>
              <a:custGeom>
                <a:avLst/>
                <a:gdLst>
                  <a:gd name="T0" fmla="*/ 5 w 5"/>
                  <a:gd name="T1" fmla="*/ 16 h 16"/>
                  <a:gd name="T2" fmla="*/ 5 w 5"/>
                  <a:gd name="T3" fmla="*/ 0 h 16"/>
                  <a:gd name="T4" fmla="*/ 4 w 5"/>
                  <a:gd name="T5" fmla="*/ 0 h 16"/>
                  <a:gd name="T6" fmla="*/ 2 w 5"/>
                  <a:gd name="T7" fmla="*/ 2 h 16"/>
                  <a:gd name="T8" fmla="*/ 0 w 5"/>
                  <a:gd name="T9" fmla="*/ 4 h 16"/>
                  <a:gd name="T10" fmla="*/ 0 w 5"/>
                  <a:gd name="T11" fmla="*/ 6 h 16"/>
                  <a:gd name="T12" fmla="*/ 2 w 5"/>
                  <a:gd name="T13" fmla="*/ 5 h 16"/>
                  <a:gd name="T14" fmla="*/ 3 w 5"/>
                  <a:gd name="T15" fmla="*/ 4 h 16"/>
                  <a:gd name="T16" fmla="*/ 3 w 5"/>
                  <a:gd name="T17" fmla="*/ 16 h 16"/>
                  <a:gd name="T18" fmla="*/ 5 w 5"/>
                  <a:gd name="T1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16">
                    <a:moveTo>
                      <a:pt x="5" y="16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3" y="1"/>
                      <a:pt x="2" y="2"/>
                    </a:cubicBezTo>
                    <a:cubicBezTo>
                      <a:pt x="2" y="3"/>
                      <a:pt x="1" y="3"/>
                      <a:pt x="0" y="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1" y="5"/>
                      <a:pt x="2" y="5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5" y="16"/>
                      <a:pt x="5" y="16"/>
                      <a:pt x="5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0633" tIns="40316" rIns="80633" bIns="403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0631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2116">
                  <a:solidFill>
                    <a:sysClr val="window" lastClr="FFFFFF"/>
                  </a:solidFill>
                  <a:latin typeface="굴림"/>
                  <a:ea typeface="굴림"/>
                </a:endParaRPr>
              </a:p>
            </p:txBody>
          </p:sp>
          <p:sp>
            <p:nvSpPr>
              <p:cNvPr id="196" name="Freeform 162">
                <a:extLst>
                  <a:ext uri="{FF2B5EF4-FFF2-40B4-BE49-F238E27FC236}">
                    <a16:creationId xmlns:a16="http://schemas.microsoft.com/office/drawing/2014/main" xmlns="" id="{5A678B00-3AE7-423D-8658-D88EA502A0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1140" y="3429000"/>
                <a:ext cx="19050" cy="49213"/>
              </a:xfrm>
              <a:custGeom>
                <a:avLst/>
                <a:gdLst>
                  <a:gd name="T0" fmla="*/ 6 w 6"/>
                  <a:gd name="T1" fmla="*/ 16 h 16"/>
                  <a:gd name="T2" fmla="*/ 6 w 6"/>
                  <a:gd name="T3" fmla="*/ 0 h 16"/>
                  <a:gd name="T4" fmla="*/ 5 w 6"/>
                  <a:gd name="T5" fmla="*/ 0 h 16"/>
                  <a:gd name="T6" fmla="*/ 3 w 6"/>
                  <a:gd name="T7" fmla="*/ 2 h 16"/>
                  <a:gd name="T8" fmla="*/ 0 w 6"/>
                  <a:gd name="T9" fmla="*/ 4 h 16"/>
                  <a:gd name="T10" fmla="*/ 0 w 6"/>
                  <a:gd name="T11" fmla="*/ 6 h 16"/>
                  <a:gd name="T12" fmla="*/ 2 w 6"/>
                  <a:gd name="T13" fmla="*/ 5 h 16"/>
                  <a:gd name="T14" fmla="*/ 4 w 6"/>
                  <a:gd name="T15" fmla="*/ 4 h 16"/>
                  <a:gd name="T16" fmla="*/ 4 w 6"/>
                  <a:gd name="T17" fmla="*/ 16 h 16"/>
                  <a:gd name="T18" fmla="*/ 6 w 6"/>
                  <a:gd name="T1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16">
                    <a:moveTo>
                      <a:pt x="6" y="16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"/>
                      <a:pt x="4" y="1"/>
                      <a:pt x="3" y="2"/>
                    </a:cubicBezTo>
                    <a:cubicBezTo>
                      <a:pt x="2" y="3"/>
                      <a:pt x="1" y="3"/>
                      <a:pt x="0" y="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2" y="5"/>
                      <a:pt x="2" y="5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6" y="16"/>
                      <a:pt x="6" y="16"/>
                      <a:pt x="6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0633" tIns="40316" rIns="80633" bIns="403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0631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2116">
                  <a:solidFill>
                    <a:sysClr val="window" lastClr="FFFFFF"/>
                  </a:solidFill>
                  <a:latin typeface="굴림"/>
                  <a:ea typeface="굴림"/>
                </a:endParaRPr>
              </a:p>
            </p:txBody>
          </p:sp>
          <p:sp>
            <p:nvSpPr>
              <p:cNvPr id="197" name="Freeform 163">
                <a:extLst>
                  <a:ext uri="{FF2B5EF4-FFF2-40B4-BE49-F238E27FC236}">
                    <a16:creationId xmlns:a16="http://schemas.microsoft.com/office/drawing/2014/main" xmlns="" id="{72270DEC-B4F8-4F70-8BF3-B2C80ADC1A2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86065" y="3429000"/>
                <a:ext cx="33338" cy="49213"/>
              </a:xfrm>
              <a:custGeom>
                <a:avLst/>
                <a:gdLst>
                  <a:gd name="T0" fmla="*/ 9 w 11"/>
                  <a:gd name="T1" fmla="*/ 2 h 16"/>
                  <a:gd name="T2" fmla="*/ 8 w 11"/>
                  <a:gd name="T3" fmla="*/ 0 h 16"/>
                  <a:gd name="T4" fmla="*/ 6 w 11"/>
                  <a:gd name="T5" fmla="*/ 0 h 16"/>
                  <a:gd name="T6" fmla="*/ 3 w 11"/>
                  <a:gd name="T7" fmla="*/ 1 h 16"/>
                  <a:gd name="T8" fmla="*/ 1 w 11"/>
                  <a:gd name="T9" fmla="*/ 4 h 16"/>
                  <a:gd name="T10" fmla="*/ 0 w 11"/>
                  <a:gd name="T11" fmla="*/ 8 h 16"/>
                  <a:gd name="T12" fmla="*/ 2 w 11"/>
                  <a:gd name="T13" fmla="*/ 15 h 16"/>
                  <a:gd name="T14" fmla="*/ 6 w 11"/>
                  <a:gd name="T15" fmla="*/ 16 h 16"/>
                  <a:gd name="T16" fmla="*/ 8 w 11"/>
                  <a:gd name="T17" fmla="*/ 15 h 16"/>
                  <a:gd name="T18" fmla="*/ 10 w 11"/>
                  <a:gd name="T19" fmla="*/ 13 h 16"/>
                  <a:gd name="T20" fmla="*/ 11 w 11"/>
                  <a:gd name="T21" fmla="*/ 8 h 16"/>
                  <a:gd name="T22" fmla="*/ 10 w 11"/>
                  <a:gd name="T23" fmla="*/ 4 h 16"/>
                  <a:gd name="T24" fmla="*/ 9 w 11"/>
                  <a:gd name="T25" fmla="*/ 2 h 16"/>
                  <a:gd name="T26" fmla="*/ 8 w 11"/>
                  <a:gd name="T27" fmla="*/ 13 h 16"/>
                  <a:gd name="T28" fmla="*/ 6 w 11"/>
                  <a:gd name="T29" fmla="*/ 15 h 16"/>
                  <a:gd name="T30" fmla="*/ 3 w 11"/>
                  <a:gd name="T31" fmla="*/ 13 h 16"/>
                  <a:gd name="T32" fmla="*/ 2 w 11"/>
                  <a:gd name="T33" fmla="*/ 8 h 16"/>
                  <a:gd name="T34" fmla="*/ 3 w 11"/>
                  <a:gd name="T35" fmla="*/ 3 h 16"/>
                  <a:gd name="T36" fmla="*/ 6 w 11"/>
                  <a:gd name="T37" fmla="*/ 2 h 16"/>
                  <a:gd name="T38" fmla="*/ 8 w 11"/>
                  <a:gd name="T39" fmla="*/ 3 h 16"/>
                  <a:gd name="T40" fmla="*/ 9 w 11"/>
                  <a:gd name="T41" fmla="*/ 8 h 16"/>
                  <a:gd name="T42" fmla="*/ 8 w 11"/>
                  <a:gd name="T43" fmla="*/ 1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" h="16">
                    <a:moveTo>
                      <a:pt x="9" y="2"/>
                    </a:moveTo>
                    <a:cubicBezTo>
                      <a:pt x="9" y="1"/>
                      <a:pt x="8" y="1"/>
                      <a:pt x="8" y="0"/>
                    </a:cubicBezTo>
                    <a:cubicBezTo>
                      <a:pt x="7" y="0"/>
                      <a:pt x="6" y="0"/>
                      <a:pt x="6" y="0"/>
                    </a:cubicBezTo>
                    <a:cubicBezTo>
                      <a:pt x="4" y="0"/>
                      <a:pt x="3" y="0"/>
                      <a:pt x="3" y="1"/>
                    </a:cubicBezTo>
                    <a:cubicBezTo>
                      <a:pt x="2" y="2"/>
                      <a:pt x="1" y="2"/>
                      <a:pt x="1" y="4"/>
                    </a:cubicBezTo>
                    <a:cubicBezTo>
                      <a:pt x="1" y="5"/>
                      <a:pt x="0" y="6"/>
                      <a:pt x="0" y="8"/>
                    </a:cubicBezTo>
                    <a:cubicBezTo>
                      <a:pt x="0" y="11"/>
                      <a:pt x="1" y="13"/>
                      <a:pt x="2" y="15"/>
                    </a:cubicBezTo>
                    <a:cubicBezTo>
                      <a:pt x="3" y="16"/>
                      <a:pt x="4" y="16"/>
                      <a:pt x="6" y="16"/>
                    </a:cubicBezTo>
                    <a:cubicBezTo>
                      <a:pt x="7" y="16"/>
                      <a:pt x="8" y="16"/>
                      <a:pt x="8" y="15"/>
                    </a:cubicBezTo>
                    <a:cubicBezTo>
                      <a:pt x="9" y="15"/>
                      <a:pt x="10" y="14"/>
                      <a:pt x="10" y="13"/>
                    </a:cubicBezTo>
                    <a:cubicBezTo>
                      <a:pt x="11" y="12"/>
                      <a:pt x="11" y="10"/>
                      <a:pt x="11" y="8"/>
                    </a:cubicBezTo>
                    <a:cubicBezTo>
                      <a:pt x="11" y="7"/>
                      <a:pt x="11" y="5"/>
                      <a:pt x="10" y="4"/>
                    </a:cubicBezTo>
                    <a:cubicBezTo>
                      <a:pt x="10" y="3"/>
                      <a:pt x="10" y="3"/>
                      <a:pt x="9" y="2"/>
                    </a:cubicBezTo>
                    <a:close/>
                    <a:moveTo>
                      <a:pt x="8" y="13"/>
                    </a:moveTo>
                    <a:cubicBezTo>
                      <a:pt x="7" y="14"/>
                      <a:pt x="6" y="15"/>
                      <a:pt x="6" y="15"/>
                    </a:cubicBezTo>
                    <a:cubicBezTo>
                      <a:pt x="5" y="15"/>
                      <a:pt x="4" y="14"/>
                      <a:pt x="3" y="13"/>
                    </a:cubicBezTo>
                    <a:cubicBezTo>
                      <a:pt x="3" y="13"/>
                      <a:pt x="2" y="11"/>
                      <a:pt x="2" y="8"/>
                    </a:cubicBezTo>
                    <a:cubicBezTo>
                      <a:pt x="2" y="6"/>
                      <a:pt x="3" y="4"/>
                      <a:pt x="3" y="3"/>
                    </a:cubicBezTo>
                    <a:cubicBezTo>
                      <a:pt x="4" y="2"/>
                      <a:pt x="5" y="2"/>
                      <a:pt x="6" y="2"/>
                    </a:cubicBezTo>
                    <a:cubicBezTo>
                      <a:pt x="6" y="2"/>
                      <a:pt x="7" y="2"/>
                      <a:pt x="8" y="3"/>
                    </a:cubicBezTo>
                    <a:cubicBezTo>
                      <a:pt x="8" y="4"/>
                      <a:pt x="9" y="6"/>
                      <a:pt x="9" y="8"/>
                    </a:cubicBezTo>
                    <a:cubicBezTo>
                      <a:pt x="9" y="11"/>
                      <a:pt x="8" y="13"/>
                      <a:pt x="8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0633" tIns="40316" rIns="80633" bIns="403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0631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2116">
                  <a:solidFill>
                    <a:sysClr val="window" lastClr="FFFFFF"/>
                  </a:solidFill>
                  <a:latin typeface="굴림"/>
                  <a:ea typeface="굴림"/>
                </a:endParaRPr>
              </a:p>
            </p:txBody>
          </p:sp>
          <p:sp>
            <p:nvSpPr>
              <p:cNvPr id="198" name="Freeform 164">
                <a:extLst>
                  <a:ext uri="{FF2B5EF4-FFF2-40B4-BE49-F238E27FC236}">
                    <a16:creationId xmlns:a16="http://schemas.microsoft.com/office/drawing/2014/main" xmlns="" id="{718BD871-ABE3-4DD6-BA4F-8F5DE2AAD33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71765" y="3513138"/>
                <a:ext cx="34925" cy="50800"/>
              </a:xfrm>
              <a:custGeom>
                <a:avLst/>
                <a:gdLst>
                  <a:gd name="T0" fmla="*/ 10 w 11"/>
                  <a:gd name="T1" fmla="*/ 2 h 16"/>
                  <a:gd name="T2" fmla="*/ 8 w 11"/>
                  <a:gd name="T3" fmla="*/ 0 h 16"/>
                  <a:gd name="T4" fmla="*/ 6 w 11"/>
                  <a:gd name="T5" fmla="*/ 0 h 16"/>
                  <a:gd name="T6" fmla="*/ 3 w 11"/>
                  <a:gd name="T7" fmla="*/ 1 h 16"/>
                  <a:gd name="T8" fmla="*/ 1 w 11"/>
                  <a:gd name="T9" fmla="*/ 4 h 16"/>
                  <a:gd name="T10" fmla="*/ 0 w 11"/>
                  <a:gd name="T11" fmla="*/ 8 h 16"/>
                  <a:gd name="T12" fmla="*/ 2 w 11"/>
                  <a:gd name="T13" fmla="*/ 15 h 16"/>
                  <a:gd name="T14" fmla="*/ 6 w 11"/>
                  <a:gd name="T15" fmla="*/ 16 h 16"/>
                  <a:gd name="T16" fmla="*/ 9 w 11"/>
                  <a:gd name="T17" fmla="*/ 15 h 16"/>
                  <a:gd name="T18" fmla="*/ 10 w 11"/>
                  <a:gd name="T19" fmla="*/ 13 h 16"/>
                  <a:gd name="T20" fmla="*/ 11 w 11"/>
                  <a:gd name="T21" fmla="*/ 8 h 16"/>
                  <a:gd name="T22" fmla="*/ 11 w 11"/>
                  <a:gd name="T23" fmla="*/ 4 h 16"/>
                  <a:gd name="T24" fmla="*/ 10 w 11"/>
                  <a:gd name="T25" fmla="*/ 2 h 16"/>
                  <a:gd name="T26" fmla="*/ 8 w 11"/>
                  <a:gd name="T27" fmla="*/ 13 h 16"/>
                  <a:gd name="T28" fmla="*/ 6 w 11"/>
                  <a:gd name="T29" fmla="*/ 15 h 16"/>
                  <a:gd name="T30" fmla="*/ 3 w 11"/>
                  <a:gd name="T31" fmla="*/ 13 h 16"/>
                  <a:gd name="T32" fmla="*/ 3 w 11"/>
                  <a:gd name="T33" fmla="*/ 8 h 16"/>
                  <a:gd name="T34" fmla="*/ 4 w 11"/>
                  <a:gd name="T35" fmla="*/ 3 h 16"/>
                  <a:gd name="T36" fmla="*/ 6 w 11"/>
                  <a:gd name="T37" fmla="*/ 2 h 16"/>
                  <a:gd name="T38" fmla="*/ 8 w 11"/>
                  <a:gd name="T39" fmla="*/ 3 h 16"/>
                  <a:gd name="T40" fmla="*/ 9 w 11"/>
                  <a:gd name="T41" fmla="*/ 8 h 16"/>
                  <a:gd name="T42" fmla="*/ 8 w 11"/>
                  <a:gd name="T43" fmla="*/ 1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" h="16">
                    <a:moveTo>
                      <a:pt x="10" y="2"/>
                    </a:moveTo>
                    <a:cubicBezTo>
                      <a:pt x="9" y="1"/>
                      <a:pt x="9" y="1"/>
                      <a:pt x="8" y="0"/>
                    </a:cubicBezTo>
                    <a:cubicBezTo>
                      <a:pt x="7" y="0"/>
                      <a:pt x="7" y="0"/>
                      <a:pt x="6" y="0"/>
                    </a:cubicBezTo>
                    <a:cubicBezTo>
                      <a:pt x="5" y="0"/>
                      <a:pt x="4" y="0"/>
                      <a:pt x="3" y="1"/>
                    </a:cubicBezTo>
                    <a:cubicBezTo>
                      <a:pt x="2" y="2"/>
                      <a:pt x="1" y="2"/>
                      <a:pt x="1" y="4"/>
                    </a:cubicBezTo>
                    <a:cubicBezTo>
                      <a:pt x="1" y="5"/>
                      <a:pt x="0" y="6"/>
                      <a:pt x="0" y="8"/>
                    </a:cubicBezTo>
                    <a:cubicBezTo>
                      <a:pt x="0" y="11"/>
                      <a:pt x="1" y="13"/>
                      <a:pt x="2" y="15"/>
                    </a:cubicBezTo>
                    <a:cubicBezTo>
                      <a:pt x="3" y="16"/>
                      <a:pt x="4" y="16"/>
                      <a:pt x="6" y="16"/>
                    </a:cubicBezTo>
                    <a:cubicBezTo>
                      <a:pt x="7" y="16"/>
                      <a:pt x="8" y="16"/>
                      <a:pt x="9" y="15"/>
                    </a:cubicBezTo>
                    <a:cubicBezTo>
                      <a:pt x="9" y="15"/>
                      <a:pt x="10" y="14"/>
                      <a:pt x="10" y="13"/>
                    </a:cubicBezTo>
                    <a:cubicBezTo>
                      <a:pt x="11" y="12"/>
                      <a:pt x="11" y="10"/>
                      <a:pt x="11" y="8"/>
                    </a:cubicBezTo>
                    <a:cubicBezTo>
                      <a:pt x="11" y="7"/>
                      <a:pt x="11" y="5"/>
                      <a:pt x="11" y="4"/>
                    </a:cubicBezTo>
                    <a:cubicBezTo>
                      <a:pt x="10" y="3"/>
                      <a:pt x="10" y="3"/>
                      <a:pt x="10" y="2"/>
                    </a:cubicBezTo>
                    <a:close/>
                    <a:moveTo>
                      <a:pt x="8" y="13"/>
                    </a:moveTo>
                    <a:cubicBezTo>
                      <a:pt x="7" y="14"/>
                      <a:pt x="7" y="15"/>
                      <a:pt x="6" y="15"/>
                    </a:cubicBezTo>
                    <a:cubicBezTo>
                      <a:pt x="5" y="15"/>
                      <a:pt x="4" y="14"/>
                      <a:pt x="3" y="13"/>
                    </a:cubicBezTo>
                    <a:cubicBezTo>
                      <a:pt x="3" y="13"/>
                      <a:pt x="3" y="11"/>
                      <a:pt x="3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5" y="2"/>
                      <a:pt x="6" y="2"/>
                    </a:cubicBezTo>
                    <a:cubicBezTo>
                      <a:pt x="7" y="2"/>
                      <a:pt x="7" y="2"/>
                      <a:pt x="8" y="3"/>
                    </a:cubicBezTo>
                    <a:cubicBezTo>
                      <a:pt x="9" y="4"/>
                      <a:pt x="9" y="6"/>
                      <a:pt x="9" y="8"/>
                    </a:cubicBezTo>
                    <a:cubicBezTo>
                      <a:pt x="9" y="11"/>
                      <a:pt x="9" y="13"/>
                      <a:pt x="8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0633" tIns="40316" rIns="80633" bIns="403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0631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2116">
                  <a:solidFill>
                    <a:sysClr val="window" lastClr="FFFFFF"/>
                  </a:solidFill>
                  <a:latin typeface="굴림"/>
                  <a:ea typeface="굴림"/>
                </a:endParaRPr>
              </a:p>
            </p:txBody>
          </p:sp>
          <p:sp>
            <p:nvSpPr>
              <p:cNvPr id="199" name="Freeform 165">
                <a:extLst>
                  <a:ext uri="{FF2B5EF4-FFF2-40B4-BE49-F238E27FC236}">
                    <a16:creationId xmlns:a16="http://schemas.microsoft.com/office/drawing/2014/main" xmlns="" id="{37880A6E-8265-4463-AFAE-FB8403F99B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13040" y="3513138"/>
                <a:ext cx="31750" cy="50800"/>
              </a:xfrm>
              <a:custGeom>
                <a:avLst/>
                <a:gdLst>
                  <a:gd name="T0" fmla="*/ 9 w 10"/>
                  <a:gd name="T1" fmla="*/ 2 h 16"/>
                  <a:gd name="T2" fmla="*/ 8 w 10"/>
                  <a:gd name="T3" fmla="*/ 0 h 16"/>
                  <a:gd name="T4" fmla="*/ 5 w 10"/>
                  <a:gd name="T5" fmla="*/ 0 h 16"/>
                  <a:gd name="T6" fmla="*/ 2 w 10"/>
                  <a:gd name="T7" fmla="*/ 1 h 16"/>
                  <a:gd name="T8" fmla="*/ 1 w 10"/>
                  <a:gd name="T9" fmla="*/ 4 h 16"/>
                  <a:gd name="T10" fmla="*/ 0 w 10"/>
                  <a:gd name="T11" fmla="*/ 8 h 16"/>
                  <a:gd name="T12" fmla="*/ 2 w 10"/>
                  <a:gd name="T13" fmla="*/ 15 h 16"/>
                  <a:gd name="T14" fmla="*/ 5 w 10"/>
                  <a:gd name="T15" fmla="*/ 16 h 16"/>
                  <a:gd name="T16" fmla="*/ 8 w 10"/>
                  <a:gd name="T17" fmla="*/ 15 h 16"/>
                  <a:gd name="T18" fmla="*/ 10 w 10"/>
                  <a:gd name="T19" fmla="*/ 13 h 16"/>
                  <a:gd name="T20" fmla="*/ 10 w 10"/>
                  <a:gd name="T21" fmla="*/ 8 h 16"/>
                  <a:gd name="T22" fmla="*/ 10 w 10"/>
                  <a:gd name="T23" fmla="*/ 4 h 16"/>
                  <a:gd name="T24" fmla="*/ 9 w 10"/>
                  <a:gd name="T25" fmla="*/ 2 h 16"/>
                  <a:gd name="T26" fmla="*/ 8 w 10"/>
                  <a:gd name="T27" fmla="*/ 13 h 16"/>
                  <a:gd name="T28" fmla="*/ 5 w 10"/>
                  <a:gd name="T29" fmla="*/ 15 h 16"/>
                  <a:gd name="T30" fmla="*/ 3 w 10"/>
                  <a:gd name="T31" fmla="*/ 13 h 16"/>
                  <a:gd name="T32" fmla="*/ 2 w 10"/>
                  <a:gd name="T33" fmla="*/ 8 h 16"/>
                  <a:gd name="T34" fmla="*/ 3 w 10"/>
                  <a:gd name="T35" fmla="*/ 3 h 16"/>
                  <a:gd name="T36" fmla="*/ 5 w 10"/>
                  <a:gd name="T37" fmla="*/ 2 h 16"/>
                  <a:gd name="T38" fmla="*/ 8 w 10"/>
                  <a:gd name="T39" fmla="*/ 3 h 16"/>
                  <a:gd name="T40" fmla="*/ 8 w 10"/>
                  <a:gd name="T41" fmla="*/ 8 h 16"/>
                  <a:gd name="T42" fmla="*/ 8 w 10"/>
                  <a:gd name="T43" fmla="*/ 1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" h="16">
                    <a:moveTo>
                      <a:pt x="9" y="2"/>
                    </a:moveTo>
                    <a:cubicBezTo>
                      <a:pt x="9" y="1"/>
                      <a:pt x="8" y="1"/>
                      <a:pt x="8" y="0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4" y="0"/>
                      <a:pt x="3" y="0"/>
                      <a:pt x="2" y="1"/>
                    </a:cubicBezTo>
                    <a:cubicBezTo>
                      <a:pt x="2" y="2"/>
                      <a:pt x="1" y="2"/>
                      <a:pt x="1" y="4"/>
                    </a:cubicBezTo>
                    <a:cubicBezTo>
                      <a:pt x="0" y="5"/>
                      <a:pt x="0" y="6"/>
                      <a:pt x="0" y="8"/>
                    </a:cubicBezTo>
                    <a:cubicBezTo>
                      <a:pt x="0" y="11"/>
                      <a:pt x="1" y="13"/>
                      <a:pt x="2" y="15"/>
                    </a:cubicBezTo>
                    <a:cubicBezTo>
                      <a:pt x="2" y="16"/>
                      <a:pt x="4" y="16"/>
                      <a:pt x="5" y="16"/>
                    </a:cubicBezTo>
                    <a:cubicBezTo>
                      <a:pt x="6" y="16"/>
                      <a:pt x="7" y="16"/>
                      <a:pt x="8" y="15"/>
                    </a:cubicBezTo>
                    <a:cubicBezTo>
                      <a:pt x="9" y="15"/>
                      <a:pt x="10" y="14"/>
                      <a:pt x="10" y="13"/>
                    </a:cubicBezTo>
                    <a:cubicBezTo>
                      <a:pt x="10" y="12"/>
                      <a:pt x="10" y="10"/>
                      <a:pt x="10" y="8"/>
                    </a:cubicBezTo>
                    <a:cubicBezTo>
                      <a:pt x="10" y="7"/>
                      <a:pt x="10" y="5"/>
                      <a:pt x="10" y="4"/>
                    </a:cubicBezTo>
                    <a:cubicBezTo>
                      <a:pt x="10" y="3"/>
                      <a:pt x="10" y="3"/>
                      <a:pt x="9" y="2"/>
                    </a:cubicBezTo>
                    <a:close/>
                    <a:moveTo>
                      <a:pt x="8" y="13"/>
                    </a:moveTo>
                    <a:cubicBezTo>
                      <a:pt x="7" y="14"/>
                      <a:pt x="6" y="15"/>
                      <a:pt x="5" y="15"/>
                    </a:cubicBezTo>
                    <a:cubicBezTo>
                      <a:pt x="4" y="15"/>
                      <a:pt x="4" y="14"/>
                      <a:pt x="3" y="13"/>
                    </a:cubicBezTo>
                    <a:cubicBezTo>
                      <a:pt x="2" y="13"/>
                      <a:pt x="2" y="11"/>
                      <a:pt x="2" y="8"/>
                    </a:cubicBezTo>
                    <a:cubicBezTo>
                      <a:pt x="2" y="6"/>
                      <a:pt x="2" y="4"/>
                      <a:pt x="3" y="3"/>
                    </a:cubicBezTo>
                    <a:cubicBezTo>
                      <a:pt x="4" y="2"/>
                      <a:pt x="4" y="2"/>
                      <a:pt x="5" y="2"/>
                    </a:cubicBezTo>
                    <a:cubicBezTo>
                      <a:pt x="6" y="2"/>
                      <a:pt x="7" y="2"/>
                      <a:pt x="8" y="3"/>
                    </a:cubicBezTo>
                    <a:cubicBezTo>
                      <a:pt x="8" y="4"/>
                      <a:pt x="8" y="6"/>
                      <a:pt x="8" y="8"/>
                    </a:cubicBezTo>
                    <a:cubicBezTo>
                      <a:pt x="8" y="11"/>
                      <a:pt x="8" y="13"/>
                      <a:pt x="8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0633" tIns="40316" rIns="80633" bIns="403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0631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2116">
                  <a:solidFill>
                    <a:sysClr val="window" lastClr="FFFFFF"/>
                  </a:solidFill>
                  <a:latin typeface="굴림"/>
                  <a:ea typeface="굴림"/>
                </a:endParaRPr>
              </a:p>
            </p:txBody>
          </p:sp>
          <p:sp>
            <p:nvSpPr>
              <p:cNvPr id="200" name="Freeform 166">
                <a:extLst>
                  <a:ext uri="{FF2B5EF4-FFF2-40B4-BE49-F238E27FC236}">
                    <a16:creationId xmlns:a16="http://schemas.microsoft.com/office/drawing/2014/main" xmlns="" id="{CC3C99DE-20B7-4E36-9C3A-D6C8EF6DA86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51140" y="3513138"/>
                <a:ext cx="34925" cy="50800"/>
              </a:xfrm>
              <a:custGeom>
                <a:avLst/>
                <a:gdLst>
                  <a:gd name="T0" fmla="*/ 10 w 11"/>
                  <a:gd name="T1" fmla="*/ 2 h 16"/>
                  <a:gd name="T2" fmla="*/ 8 w 11"/>
                  <a:gd name="T3" fmla="*/ 0 h 16"/>
                  <a:gd name="T4" fmla="*/ 6 w 11"/>
                  <a:gd name="T5" fmla="*/ 0 h 16"/>
                  <a:gd name="T6" fmla="*/ 3 w 11"/>
                  <a:gd name="T7" fmla="*/ 1 h 16"/>
                  <a:gd name="T8" fmla="*/ 1 w 11"/>
                  <a:gd name="T9" fmla="*/ 4 h 16"/>
                  <a:gd name="T10" fmla="*/ 0 w 11"/>
                  <a:gd name="T11" fmla="*/ 8 h 16"/>
                  <a:gd name="T12" fmla="*/ 2 w 11"/>
                  <a:gd name="T13" fmla="*/ 15 h 16"/>
                  <a:gd name="T14" fmla="*/ 6 w 11"/>
                  <a:gd name="T15" fmla="*/ 16 h 16"/>
                  <a:gd name="T16" fmla="*/ 9 w 11"/>
                  <a:gd name="T17" fmla="*/ 15 h 16"/>
                  <a:gd name="T18" fmla="*/ 10 w 11"/>
                  <a:gd name="T19" fmla="*/ 13 h 16"/>
                  <a:gd name="T20" fmla="*/ 11 w 11"/>
                  <a:gd name="T21" fmla="*/ 8 h 16"/>
                  <a:gd name="T22" fmla="*/ 11 w 11"/>
                  <a:gd name="T23" fmla="*/ 4 h 16"/>
                  <a:gd name="T24" fmla="*/ 10 w 11"/>
                  <a:gd name="T25" fmla="*/ 2 h 16"/>
                  <a:gd name="T26" fmla="*/ 8 w 11"/>
                  <a:gd name="T27" fmla="*/ 13 h 16"/>
                  <a:gd name="T28" fmla="*/ 6 w 11"/>
                  <a:gd name="T29" fmla="*/ 15 h 16"/>
                  <a:gd name="T30" fmla="*/ 3 w 11"/>
                  <a:gd name="T31" fmla="*/ 13 h 16"/>
                  <a:gd name="T32" fmla="*/ 3 w 11"/>
                  <a:gd name="T33" fmla="*/ 8 h 16"/>
                  <a:gd name="T34" fmla="*/ 4 w 11"/>
                  <a:gd name="T35" fmla="*/ 3 h 16"/>
                  <a:gd name="T36" fmla="*/ 6 w 11"/>
                  <a:gd name="T37" fmla="*/ 2 h 16"/>
                  <a:gd name="T38" fmla="*/ 8 w 11"/>
                  <a:gd name="T39" fmla="*/ 3 h 16"/>
                  <a:gd name="T40" fmla="*/ 9 w 11"/>
                  <a:gd name="T41" fmla="*/ 8 h 16"/>
                  <a:gd name="T42" fmla="*/ 8 w 11"/>
                  <a:gd name="T43" fmla="*/ 1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" h="16">
                    <a:moveTo>
                      <a:pt x="10" y="2"/>
                    </a:moveTo>
                    <a:cubicBezTo>
                      <a:pt x="9" y="1"/>
                      <a:pt x="9" y="1"/>
                      <a:pt x="8" y="0"/>
                    </a:cubicBezTo>
                    <a:cubicBezTo>
                      <a:pt x="7" y="0"/>
                      <a:pt x="7" y="0"/>
                      <a:pt x="6" y="0"/>
                    </a:cubicBezTo>
                    <a:cubicBezTo>
                      <a:pt x="5" y="0"/>
                      <a:pt x="4" y="0"/>
                      <a:pt x="3" y="1"/>
                    </a:cubicBezTo>
                    <a:cubicBezTo>
                      <a:pt x="2" y="2"/>
                      <a:pt x="1" y="2"/>
                      <a:pt x="1" y="4"/>
                    </a:cubicBezTo>
                    <a:cubicBezTo>
                      <a:pt x="1" y="5"/>
                      <a:pt x="0" y="6"/>
                      <a:pt x="0" y="8"/>
                    </a:cubicBezTo>
                    <a:cubicBezTo>
                      <a:pt x="0" y="11"/>
                      <a:pt x="1" y="13"/>
                      <a:pt x="2" y="15"/>
                    </a:cubicBezTo>
                    <a:cubicBezTo>
                      <a:pt x="3" y="16"/>
                      <a:pt x="4" y="16"/>
                      <a:pt x="6" y="16"/>
                    </a:cubicBezTo>
                    <a:cubicBezTo>
                      <a:pt x="7" y="16"/>
                      <a:pt x="8" y="16"/>
                      <a:pt x="9" y="15"/>
                    </a:cubicBezTo>
                    <a:cubicBezTo>
                      <a:pt x="9" y="15"/>
                      <a:pt x="10" y="14"/>
                      <a:pt x="10" y="13"/>
                    </a:cubicBezTo>
                    <a:cubicBezTo>
                      <a:pt x="11" y="12"/>
                      <a:pt x="11" y="10"/>
                      <a:pt x="11" y="8"/>
                    </a:cubicBezTo>
                    <a:cubicBezTo>
                      <a:pt x="11" y="7"/>
                      <a:pt x="11" y="5"/>
                      <a:pt x="11" y="4"/>
                    </a:cubicBezTo>
                    <a:cubicBezTo>
                      <a:pt x="10" y="3"/>
                      <a:pt x="10" y="3"/>
                      <a:pt x="10" y="2"/>
                    </a:cubicBezTo>
                    <a:close/>
                    <a:moveTo>
                      <a:pt x="8" y="13"/>
                    </a:moveTo>
                    <a:cubicBezTo>
                      <a:pt x="7" y="14"/>
                      <a:pt x="7" y="15"/>
                      <a:pt x="6" y="15"/>
                    </a:cubicBezTo>
                    <a:cubicBezTo>
                      <a:pt x="5" y="15"/>
                      <a:pt x="4" y="14"/>
                      <a:pt x="3" y="13"/>
                    </a:cubicBezTo>
                    <a:cubicBezTo>
                      <a:pt x="3" y="13"/>
                      <a:pt x="3" y="11"/>
                      <a:pt x="3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5" y="2"/>
                      <a:pt x="6" y="2"/>
                    </a:cubicBezTo>
                    <a:cubicBezTo>
                      <a:pt x="7" y="2"/>
                      <a:pt x="7" y="2"/>
                      <a:pt x="8" y="3"/>
                    </a:cubicBezTo>
                    <a:cubicBezTo>
                      <a:pt x="9" y="4"/>
                      <a:pt x="9" y="6"/>
                      <a:pt x="9" y="8"/>
                    </a:cubicBezTo>
                    <a:cubicBezTo>
                      <a:pt x="9" y="11"/>
                      <a:pt x="9" y="13"/>
                      <a:pt x="8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0633" tIns="40316" rIns="80633" bIns="403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0631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2116">
                  <a:solidFill>
                    <a:sysClr val="window" lastClr="FFFFFF"/>
                  </a:solidFill>
                  <a:latin typeface="굴림"/>
                  <a:ea typeface="굴림"/>
                </a:endParaRPr>
              </a:p>
            </p:txBody>
          </p:sp>
          <p:sp>
            <p:nvSpPr>
              <p:cNvPr id="201" name="Freeform 167">
                <a:extLst>
                  <a:ext uri="{FF2B5EF4-FFF2-40B4-BE49-F238E27FC236}">
                    <a16:creationId xmlns:a16="http://schemas.microsoft.com/office/drawing/2014/main" xmlns="" id="{0959E03F-F6A0-467F-84B3-C96DECF4B6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7177" y="3513138"/>
                <a:ext cx="15875" cy="50800"/>
              </a:xfrm>
              <a:custGeom>
                <a:avLst/>
                <a:gdLst>
                  <a:gd name="T0" fmla="*/ 5 w 5"/>
                  <a:gd name="T1" fmla="*/ 16 h 16"/>
                  <a:gd name="T2" fmla="*/ 5 w 5"/>
                  <a:gd name="T3" fmla="*/ 0 h 16"/>
                  <a:gd name="T4" fmla="*/ 4 w 5"/>
                  <a:gd name="T5" fmla="*/ 0 h 16"/>
                  <a:gd name="T6" fmla="*/ 2 w 5"/>
                  <a:gd name="T7" fmla="*/ 2 h 16"/>
                  <a:gd name="T8" fmla="*/ 0 w 5"/>
                  <a:gd name="T9" fmla="*/ 4 h 16"/>
                  <a:gd name="T10" fmla="*/ 0 w 5"/>
                  <a:gd name="T11" fmla="*/ 6 h 16"/>
                  <a:gd name="T12" fmla="*/ 2 w 5"/>
                  <a:gd name="T13" fmla="*/ 5 h 16"/>
                  <a:gd name="T14" fmla="*/ 3 w 5"/>
                  <a:gd name="T15" fmla="*/ 4 h 16"/>
                  <a:gd name="T16" fmla="*/ 3 w 5"/>
                  <a:gd name="T17" fmla="*/ 16 h 16"/>
                  <a:gd name="T18" fmla="*/ 5 w 5"/>
                  <a:gd name="T1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16">
                    <a:moveTo>
                      <a:pt x="5" y="16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3" y="1"/>
                      <a:pt x="2" y="2"/>
                    </a:cubicBezTo>
                    <a:cubicBezTo>
                      <a:pt x="2" y="3"/>
                      <a:pt x="1" y="3"/>
                      <a:pt x="0" y="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1" y="5"/>
                      <a:pt x="2" y="5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5" y="16"/>
                      <a:pt x="5" y="16"/>
                      <a:pt x="5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0633" tIns="40316" rIns="80633" bIns="403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0631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2116">
                  <a:solidFill>
                    <a:sysClr val="window" lastClr="FFFFFF"/>
                  </a:solidFill>
                  <a:latin typeface="굴림"/>
                  <a:ea typeface="굴림"/>
                </a:endParaRPr>
              </a:p>
            </p:txBody>
          </p:sp>
          <p:sp>
            <p:nvSpPr>
              <p:cNvPr id="202" name="Freeform 168">
                <a:extLst>
                  <a:ext uri="{FF2B5EF4-FFF2-40B4-BE49-F238E27FC236}">
                    <a16:creationId xmlns:a16="http://schemas.microsoft.com/office/drawing/2014/main" xmlns="" id="{D37B5C7D-6A15-4619-B331-022EBD474E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8452" y="3594100"/>
                <a:ext cx="19050" cy="50800"/>
              </a:xfrm>
              <a:custGeom>
                <a:avLst/>
                <a:gdLst>
                  <a:gd name="T0" fmla="*/ 3 w 6"/>
                  <a:gd name="T1" fmla="*/ 2 h 16"/>
                  <a:gd name="T2" fmla="*/ 0 w 6"/>
                  <a:gd name="T3" fmla="*/ 4 h 16"/>
                  <a:gd name="T4" fmla="*/ 0 w 6"/>
                  <a:gd name="T5" fmla="*/ 6 h 16"/>
                  <a:gd name="T6" fmla="*/ 2 w 6"/>
                  <a:gd name="T7" fmla="*/ 5 h 16"/>
                  <a:gd name="T8" fmla="*/ 4 w 6"/>
                  <a:gd name="T9" fmla="*/ 4 h 16"/>
                  <a:gd name="T10" fmla="*/ 4 w 6"/>
                  <a:gd name="T11" fmla="*/ 16 h 16"/>
                  <a:gd name="T12" fmla="*/ 6 w 6"/>
                  <a:gd name="T13" fmla="*/ 16 h 16"/>
                  <a:gd name="T14" fmla="*/ 6 w 6"/>
                  <a:gd name="T15" fmla="*/ 0 h 16"/>
                  <a:gd name="T16" fmla="*/ 5 w 6"/>
                  <a:gd name="T17" fmla="*/ 0 h 16"/>
                  <a:gd name="T18" fmla="*/ 3 w 6"/>
                  <a:gd name="T19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16">
                    <a:moveTo>
                      <a:pt x="3" y="2"/>
                    </a:moveTo>
                    <a:cubicBezTo>
                      <a:pt x="2" y="3"/>
                      <a:pt x="1" y="4"/>
                      <a:pt x="0" y="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2" y="6"/>
                      <a:pt x="2" y="5"/>
                    </a:cubicBezTo>
                    <a:cubicBezTo>
                      <a:pt x="3" y="5"/>
                      <a:pt x="4" y="4"/>
                      <a:pt x="4" y="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"/>
                      <a:pt x="4" y="2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0633" tIns="40316" rIns="80633" bIns="403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0631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2116">
                  <a:solidFill>
                    <a:sysClr val="window" lastClr="FFFFFF"/>
                  </a:solidFill>
                  <a:latin typeface="굴림"/>
                  <a:ea typeface="굴림"/>
                </a:endParaRPr>
              </a:p>
            </p:txBody>
          </p:sp>
          <p:sp>
            <p:nvSpPr>
              <p:cNvPr id="203" name="Freeform 169">
                <a:extLst>
                  <a:ext uri="{FF2B5EF4-FFF2-40B4-BE49-F238E27FC236}">
                    <a16:creationId xmlns:a16="http://schemas.microsoft.com/office/drawing/2014/main" xmlns="" id="{D4951E91-1364-4BA8-A684-E7EE940E279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71765" y="3597275"/>
                <a:ext cx="34925" cy="50800"/>
              </a:xfrm>
              <a:custGeom>
                <a:avLst/>
                <a:gdLst>
                  <a:gd name="T0" fmla="*/ 10 w 11"/>
                  <a:gd name="T1" fmla="*/ 2 h 16"/>
                  <a:gd name="T2" fmla="*/ 8 w 11"/>
                  <a:gd name="T3" fmla="*/ 0 h 16"/>
                  <a:gd name="T4" fmla="*/ 6 w 11"/>
                  <a:gd name="T5" fmla="*/ 0 h 16"/>
                  <a:gd name="T6" fmla="*/ 3 w 11"/>
                  <a:gd name="T7" fmla="*/ 1 h 16"/>
                  <a:gd name="T8" fmla="*/ 1 w 11"/>
                  <a:gd name="T9" fmla="*/ 4 h 16"/>
                  <a:gd name="T10" fmla="*/ 0 w 11"/>
                  <a:gd name="T11" fmla="*/ 8 h 16"/>
                  <a:gd name="T12" fmla="*/ 2 w 11"/>
                  <a:gd name="T13" fmla="*/ 15 h 16"/>
                  <a:gd name="T14" fmla="*/ 6 w 11"/>
                  <a:gd name="T15" fmla="*/ 16 h 16"/>
                  <a:gd name="T16" fmla="*/ 9 w 11"/>
                  <a:gd name="T17" fmla="*/ 15 h 16"/>
                  <a:gd name="T18" fmla="*/ 10 w 11"/>
                  <a:gd name="T19" fmla="*/ 13 h 16"/>
                  <a:gd name="T20" fmla="*/ 11 w 11"/>
                  <a:gd name="T21" fmla="*/ 8 h 16"/>
                  <a:gd name="T22" fmla="*/ 11 w 11"/>
                  <a:gd name="T23" fmla="*/ 4 h 16"/>
                  <a:gd name="T24" fmla="*/ 10 w 11"/>
                  <a:gd name="T25" fmla="*/ 2 h 16"/>
                  <a:gd name="T26" fmla="*/ 8 w 11"/>
                  <a:gd name="T27" fmla="*/ 13 h 16"/>
                  <a:gd name="T28" fmla="*/ 6 w 11"/>
                  <a:gd name="T29" fmla="*/ 15 h 16"/>
                  <a:gd name="T30" fmla="*/ 3 w 11"/>
                  <a:gd name="T31" fmla="*/ 13 h 16"/>
                  <a:gd name="T32" fmla="*/ 3 w 11"/>
                  <a:gd name="T33" fmla="*/ 8 h 16"/>
                  <a:gd name="T34" fmla="*/ 4 w 11"/>
                  <a:gd name="T35" fmla="*/ 3 h 16"/>
                  <a:gd name="T36" fmla="*/ 6 w 11"/>
                  <a:gd name="T37" fmla="*/ 2 h 16"/>
                  <a:gd name="T38" fmla="*/ 8 w 11"/>
                  <a:gd name="T39" fmla="*/ 3 h 16"/>
                  <a:gd name="T40" fmla="*/ 9 w 11"/>
                  <a:gd name="T41" fmla="*/ 8 h 16"/>
                  <a:gd name="T42" fmla="*/ 8 w 11"/>
                  <a:gd name="T43" fmla="*/ 1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" h="16">
                    <a:moveTo>
                      <a:pt x="10" y="2"/>
                    </a:moveTo>
                    <a:cubicBezTo>
                      <a:pt x="9" y="1"/>
                      <a:pt x="9" y="1"/>
                      <a:pt x="8" y="0"/>
                    </a:cubicBezTo>
                    <a:cubicBezTo>
                      <a:pt x="7" y="0"/>
                      <a:pt x="7" y="0"/>
                      <a:pt x="6" y="0"/>
                    </a:cubicBezTo>
                    <a:cubicBezTo>
                      <a:pt x="5" y="0"/>
                      <a:pt x="4" y="0"/>
                      <a:pt x="3" y="1"/>
                    </a:cubicBezTo>
                    <a:cubicBezTo>
                      <a:pt x="2" y="1"/>
                      <a:pt x="1" y="2"/>
                      <a:pt x="1" y="4"/>
                    </a:cubicBezTo>
                    <a:cubicBezTo>
                      <a:pt x="1" y="5"/>
                      <a:pt x="0" y="6"/>
                      <a:pt x="0" y="8"/>
                    </a:cubicBezTo>
                    <a:cubicBezTo>
                      <a:pt x="0" y="11"/>
                      <a:pt x="1" y="13"/>
                      <a:pt x="2" y="15"/>
                    </a:cubicBezTo>
                    <a:cubicBezTo>
                      <a:pt x="3" y="16"/>
                      <a:pt x="4" y="16"/>
                      <a:pt x="6" y="16"/>
                    </a:cubicBezTo>
                    <a:cubicBezTo>
                      <a:pt x="7" y="16"/>
                      <a:pt x="8" y="16"/>
                      <a:pt x="9" y="15"/>
                    </a:cubicBezTo>
                    <a:cubicBezTo>
                      <a:pt x="9" y="15"/>
                      <a:pt x="10" y="14"/>
                      <a:pt x="10" y="13"/>
                    </a:cubicBezTo>
                    <a:cubicBezTo>
                      <a:pt x="11" y="12"/>
                      <a:pt x="11" y="10"/>
                      <a:pt x="11" y="8"/>
                    </a:cubicBezTo>
                    <a:cubicBezTo>
                      <a:pt x="11" y="7"/>
                      <a:pt x="11" y="5"/>
                      <a:pt x="11" y="4"/>
                    </a:cubicBezTo>
                    <a:cubicBezTo>
                      <a:pt x="10" y="3"/>
                      <a:pt x="10" y="3"/>
                      <a:pt x="10" y="2"/>
                    </a:cubicBezTo>
                    <a:close/>
                    <a:moveTo>
                      <a:pt x="8" y="13"/>
                    </a:moveTo>
                    <a:cubicBezTo>
                      <a:pt x="7" y="14"/>
                      <a:pt x="7" y="15"/>
                      <a:pt x="6" y="15"/>
                    </a:cubicBezTo>
                    <a:cubicBezTo>
                      <a:pt x="5" y="15"/>
                      <a:pt x="4" y="14"/>
                      <a:pt x="3" y="13"/>
                    </a:cubicBezTo>
                    <a:cubicBezTo>
                      <a:pt x="3" y="13"/>
                      <a:pt x="3" y="11"/>
                      <a:pt x="3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5" y="2"/>
                      <a:pt x="6" y="2"/>
                    </a:cubicBezTo>
                    <a:cubicBezTo>
                      <a:pt x="7" y="2"/>
                      <a:pt x="7" y="2"/>
                      <a:pt x="8" y="3"/>
                    </a:cubicBezTo>
                    <a:cubicBezTo>
                      <a:pt x="9" y="4"/>
                      <a:pt x="9" y="6"/>
                      <a:pt x="9" y="8"/>
                    </a:cubicBezTo>
                    <a:cubicBezTo>
                      <a:pt x="9" y="11"/>
                      <a:pt x="9" y="13"/>
                      <a:pt x="8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0633" tIns="40316" rIns="80633" bIns="403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0631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2116">
                  <a:solidFill>
                    <a:sysClr val="window" lastClr="FFFFFF"/>
                  </a:solidFill>
                  <a:latin typeface="굴림"/>
                  <a:ea typeface="굴림"/>
                </a:endParaRPr>
              </a:p>
            </p:txBody>
          </p:sp>
          <p:sp>
            <p:nvSpPr>
              <p:cNvPr id="204" name="Freeform 170">
                <a:extLst>
                  <a:ext uri="{FF2B5EF4-FFF2-40B4-BE49-F238E27FC236}">
                    <a16:creationId xmlns:a16="http://schemas.microsoft.com/office/drawing/2014/main" xmlns="" id="{F1EAEC75-7955-4014-83CE-07D733C403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9390" y="3597275"/>
                <a:ext cx="15875" cy="50800"/>
              </a:xfrm>
              <a:custGeom>
                <a:avLst/>
                <a:gdLst>
                  <a:gd name="T0" fmla="*/ 2 w 5"/>
                  <a:gd name="T1" fmla="*/ 2 h 16"/>
                  <a:gd name="T2" fmla="*/ 0 w 5"/>
                  <a:gd name="T3" fmla="*/ 4 h 16"/>
                  <a:gd name="T4" fmla="*/ 0 w 5"/>
                  <a:gd name="T5" fmla="*/ 6 h 16"/>
                  <a:gd name="T6" fmla="*/ 2 w 5"/>
                  <a:gd name="T7" fmla="*/ 5 h 16"/>
                  <a:gd name="T8" fmla="*/ 3 w 5"/>
                  <a:gd name="T9" fmla="*/ 4 h 16"/>
                  <a:gd name="T10" fmla="*/ 3 w 5"/>
                  <a:gd name="T11" fmla="*/ 16 h 16"/>
                  <a:gd name="T12" fmla="*/ 5 w 5"/>
                  <a:gd name="T13" fmla="*/ 16 h 16"/>
                  <a:gd name="T14" fmla="*/ 5 w 5"/>
                  <a:gd name="T15" fmla="*/ 0 h 16"/>
                  <a:gd name="T16" fmla="*/ 4 w 5"/>
                  <a:gd name="T17" fmla="*/ 0 h 16"/>
                  <a:gd name="T18" fmla="*/ 2 w 5"/>
                  <a:gd name="T19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16">
                    <a:moveTo>
                      <a:pt x="2" y="2"/>
                    </a:moveTo>
                    <a:cubicBezTo>
                      <a:pt x="2" y="3"/>
                      <a:pt x="1" y="3"/>
                      <a:pt x="0" y="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1" y="5"/>
                      <a:pt x="2" y="5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3" y="1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0633" tIns="40316" rIns="80633" bIns="403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0631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2116">
                  <a:solidFill>
                    <a:sysClr val="window" lastClr="FFFFFF"/>
                  </a:solidFill>
                  <a:latin typeface="굴림"/>
                  <a:ea typeface="굴림"/>
                </a:endParaRPr>
              </a:p>
            </p:txBody>
          </p:sp>
          <p:sp>
            <p:nvSpPr>
              <p:cNvPr id="205" name="Freeform 171">
                <a:extLst>
                  <a:ext uri="{FF2B5EF4-FFF2-40B4-BE49-F238E27FC236}">
                    <a16:creationId xmlns:a16="http://schemas.microsoft.com/office/drawing/2014/main" xmlns="" id="{B57E2818-A58F-40DA-9263-445720B7BC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1140" y="3597275"/>
                <a:ext cx="19050" cy="50800"/>
              </a:xfrm>
              <a:custGeom>
                <a:avLst/>
                <a:gdLst>
                  <a:gd name="T0" fmla="*/ 3 w 6"/>
                  <a:gd name="T1" fmla="*/ 2 h 16"/>
                  <a:gd name="T2" fmla="*/ 0 w 6"/>
                  <a:gd name="T3" fmla="*/ 4 h 16"/>
                  <a:gd name="T4" fmla="*/ 0 w 6"/>
                  <a:gd name="T5" fmla="*/ 6 h 16"/>
                  <a:gd name="T6" fmla="*/ 2 w 6"/>
                  <a:gd name="T7" fmla="*/ 5 h 16"/>
                  <a:gd name="T8" fmla="*/ 4 w 6"/>
                  <a:gd name="T9" fmla="*/ 4 h 16"/>
                  <a:gd name="T10" fmla="*/ 4 w 6"/>
                  <a:gd name="T11" fmla="*/ 16 h 16"/>
                  <a:gd name="T12" fmla="*/ 6 w 6"/>
                  <a:gd name="T13" fmla="*/ 16 h 16"/>
                  <a:gd name="T14" fmla="*/ 6 w 6"/>
                  <a:gd name="T15" fmla="*/ 0 h 16"/>
                  <a:gd name="T16" fmla="*/ 5 w 6"/>
                  <a:gd name="T17" fmla="*/ 0 h 16"/>
                  <a:gd name="T18" fmla="*/ 3 w 6"/>
                  <a:gd name="T19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16">
                    <a:moveTo>
                      <a:pt x="3" y="2"/>
                    </a:moveTo>
                    <a:cubicBezTo>
                      <a:pt x="2" y="3"/>
                      <a:pt x="1" y="3"/>
                      <a:pt x="0" y="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2" y="5"/>
                      <a:pt x="2" y="5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"/>
                      <a:pt x="4" y="1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0633" tIns="40316" rIns="80633" bIns="403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0631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2116">
                  <a:solidFill>
                    <a:sysClr val="window" lastClr="FFFFFF"/>
                  </a:solidFill>
                  <a:latin typeface="굴림"/>
                  <a:ea typeface="굴림"/>
                </a:endParaRPr>
              </a:p>
            </p:txBody>
          </p:sp>
          <p:sp>
            <p:nvSpPr>
              <p:cNvPr id="206" name="Freeform 172">
                <a:extLst>
                  <a:ext uri="{FF2B5EF4-FFF2-40B4-BE49-F238E27FC236}">
                    <a16:creationId xmlns:a16="http://schemas.microsoft.com/office/drawing/2014/main" xmlns="" id="{E3D98F1F-B979-42B6-9106-32528016EA8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86065" y="3597275"/>
                <a:ext cx="33338" cy="50800"/>
              </a:xfrm>
              <a:custGeom>
                <a:avLst/>
                <a:gdLst>
                  <a:gd name="T0" fmla="*/ 9 w 11"/>
                  <a:gd name="T1" fmla="*/ 2 h 16"/>
                  <a:gd name="T2" fmla="*/ 8 w 11"/>
                  <a:gd name="T3" fmla="*/ 0 h 16"/>
                  <a:gd name="T4" fmla="*/ 6 w 11"/>
                  <a:gd name="T5" fmla="*/ 0 h 16"/>
                  <a:gd name="T6" fmla="*/ 3 w 11"/>
                  <a:gd name="T7" fmla="*/ 1 h 16"/>
                  <a:gd name="T8" fmla="*/ 1 w 11"/>
                  <a:gd name="T9" fmla="*/ 4 h 16"/>
                  <a:gd name="T10" fmla="*/ 0 w 11"/>
                  <a:gd name="T11" fmla="*/ 8 h 16"/>
                  <a:gd name="T12" fmla="*/ 2 w 11"/>
                  <a:gd name="T13" fmla="*/ 15 h 16"/>
                  <a:gd name="T14" fmla="*/ 6 w 11"/>
                  <a:gd name="T15" fmla="*/ 16 h 16"/>
                  <a:gd name="T16" fmla="*/ 8 w 11"/>
                  <a:gd name="T17" fmla="*/ 15 h 16"/>
                  <a:gd name="T18" fmla="*/ 10 w 11"/>
                  <a:gd name="T19" fmla="*/ 13 h 16"/>
                  <a:gd name="T20" fmla="*/ 11 w 11"/>
                  <a:gd name="T21" fmla="*/ 8 h 16"/>
                  <a:gd name="T22" fmla="*/ 10 w 11"/>
                  <a:gd name="T23" fmla="*/ 4 h 16"/>
                  <a:gd name="T24" fmla="*/ 9 w 11"/>
                  <a:gd name="T25" fmla="*/ 2 h 16"/>
                  <a:gd name="T26" fmla="*/ 8 w 11"/>
                  <a:gd name="T27" fmla="*/ 13 h 16"/>
                  <a:gd name="T28" fmla="*/ 6 w 11"/>
                  <a:gd name="T29" fmla="*/ 15 h 16"/>
                  <a:gd name="T30" fmla="*/ 3 w 11"/>
                  <a:gd name="T31" fmla="*/ 13 h 16"/>
                  <a:gd name="T32" fmla="*/ 2 w 11"/>
                  <a:gd name="T33" fmla="*/ 8 h 16"/>
                  <a:gd name="T34" fmla="*/ 3 w 11"/>
                  <a:gd name="T35" fmla="*/ 3 h 16"/>
                  <a:gd name="T36" fmla="*/ 6 w 11"/>
                  <a:gd name="T37" fmla="*/ 2 h 16"/>
                  <a:gd name="T38" fmla="*/ 8 w 11"/>
                  <a:gd name="T39" fmla="*/ 3 h 16"/>
                  <a:gd name="T40" fmla="*/ 9 w 11"/>
                  <a:gd name="T41" fmla="*/ 8 h 16"/>
                  <a:gd name="T42" fmla="*/ 8 w 11"/>
                  <a:gd name="T43" fmla="*/ 1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" h="16">
                    <a:moveTo>
                      <a:pt x="9" y="2"/>
                    </a:moveTo>
                    <a:cubicBezTo>
                      <a:pt x="9" y="1"/>
                      <a:pt x="8" y="1"/>
                      <a:pt x="8" y="0"/>
                    </a:cubicBezTo>
                    <a:cubicBezTo>
                      <a:pt x="7" y="0"/>
                      <a:pt x="6" y="0"/>
                      <a:pt x="6" y="0"/>
                    </a:cubicBezTo>
                    <a:cubicBezTo>
                      <a:pt x="4" y="0"/>
                      <a:pt x="3" y="0"/>
                      <a:pt x="3" y="1"/>
                    </a:cubicBezTo>
                    <a:cubicBezTo>
                      <a:pt x="2" y="1"/>
                      <a:pt x="1" y="2"/>
                      <a:pt x="1" y="4"/>
                    </a:cubicBezTo>
                    <a:cubicBezTo>
                      <a:pt x="1" y="5"/>
                      <a:pt x="0" y="6"/>
                      <a:pt x="0" y="8"/>
                    </a:cubicBezTo>
                    <a:cubicBezTo>
                      <a:pt x="0" y="11"/>
                      <a:pt x="1" y="13"/>
                      <a:pt x="2" y="15"/>
                    </a:cubicBezTo>
                    <a:cubicBezTo>
                      <a:pt x="3" y="16"/>
                      <a:pt x="4" y="16"/>
                      <a:pt x="6" y="16"/>
                    </a:cubicBezTo>
                    <a:cubicBezTo>
                      <a:pt x="7" y="16"/>
                      <a:pt x="8" y="16"/>
                      <a:pt x="8" y="15"/>
                    </a:cubicBezTo>
                    <a:cubicBezTo>
                      <a:pt x="9" y="15"/>
                      <a:pt x="10" y="14"/>
                      <a:pt x="10" y="13"/>
                    </a:cubicBezTo>
                    <a:cubicBezTo>
                      <a:pt x="11" y="12"/>
                      <a:pt x="11" y="10"/>
                      <a:pt x="11" y="8"/>
                    </a:cubicBezTo>
                    <a:cubicBezTo>
                      <a:pt x="11" y="7"/>
                      <a:pt x="11" y="5"/>
                      <a:pt x="10" y="4"/>
                    </a:cubicBezTo>
                    <a:cubicBezTo>
                      <a:pt x="10" y="3"/>
                      <a:pt x="10" y="3"/>
                      <a:pt x="9" y="2"/>
                    </a:cubicBezTo>
                    <a:close/>
                    <a:moveTo>
                      <a:pt x="8" y="13"/>
                    </a:moveTo>
                    <a:cubicBezTo>
                      <a:pt x="7" y="14"/>
                      <a:pt x="6" y="15"/>
                      <a:pt x="6" y="15"/>
                    </a:cubicBezTo>
                    <a:cubicBezTo>
                      <a:pt x="5" y="15"/>
                      <a:pt x="4" y="14"/>
                      <a:pt x="3" y="13"/>
                    </a:cubicBezTo>
                    <a:cubicBezTo>
                      <a:pt x="3" y="13"/>
                      <a:pt x="2" y="11"/>
                      <a:pt x="2" y="8"/>
                    </a:cubicBezTo>
                    <a:cubicBezTo>
                      <a:pt x="2" y="6"/>
                      <a:pt x="3" y="4"/>
                      <a:pt x="3" y="3"/>
                    </a:cubicBezTo>
                    <a:cubicBezTo>
                      <a:pt x="4" y="2"/>
                      <a:pt x="5" y="2"/>
                      <a:pt x="6" y="2"/>
                    </a:cubicBezTo>
                    <a:cubicBezTo>
                      <a:pt x="6" y="2"/>
                      <a:pt x="7" y="2"/>
                      <a:pt x="8" y="3"/>
                    </a:cubicBezTo>
                    <a:cubicBezTo>
                      <a:pt x="8" y="4"/>
                      <a:pt x="9" y="6"/>
                      <a:pt x="9" y="8"/>
                    </a:cubicBezTo>
                    <a:cubicBezTo>
                      <a:pt x="9" y="11"/>
                      <a:pt x="8" y="13"/>
                      <a:pt x="8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0633" tIns="40316" rIns="80633" bIns="403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06318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2116">
                  <a:solidFill>
                    <a:sysClr val="window" lastClr="FFFFFF"/>
                  </a:solidFill>
                  <a:latin typeface="굴림"/>
                  <a:ea typeface="굴림"/>
                </a:endParaRPr>
              </a:p>
            </p:txBody>
          </p:sp>
        </p:grpSp>
        <p:grpSp>
          <p:nvGrpSpPr>
            <p:cNvPr id="184" name="그룹 12"/>
            <p:cNvGrpSpPr/>
            <p:nvPr/>
          </p:nvGrpSpPr>
          <p:grpSpPr>
            <a:xfrm>
              <a:off x="9176285" y="7347840"/>
              <a:ext cx="1204017" cy="425062"/>
              <a:chOff x="9176285" y="7347840"/>
              <a:chExt cx="1204017" cy="425062"/>
            </a:xfrm>
          </p:grpSpPr>
          <p:sp>
            <p:nvSpPr>
              <p:cNvPr id="185" name="타원 344"/>
              <p:cNvSpPr/>
              <p:nvPr/>
            </p:nvSpPr>
            <p:spPr>
              <a:xfrm>
                <a:off x="9176285" y="7347840"/>
                <a:ext cx="1204017" cy="425062"/>
              </a:xfrm>
              <a:custGeom>
                <a:avLst/>
                <a:gdLst/>
                <a:ahLst/>
                <a:cxnLst/>
                <a:rect l="l" t="t" r="r" b="b"/>
                <a:pathLst>
                  <a:path w="1281674" h="452477">
                    <a:moveTo>
                      <a:pt x="0" y="0"/>
                    </a:moveTo>
                    <a:lnTo>
                      <a:pt x="1281674" y="0"/>
                    </a:lnTo>
                    <a:cubicBezTo>
                      <a:pt x="1188738" y="264293"/>
                      <a:pt x="936726" y="452477"/>
                      <a:pt x="640837" y="452477"/>
                    </a:cubicBezTo>
                    <a:cubicBezTo>
                      <a:pt x="344948" y="452477"/>
                      <a:pt x="92936" y="264293"/>
                      <a:pt x="0" y="0"/>
                    </a:cubicBezTo>
                    <a:close/>
                  </a:path>
                </a:pathLst>
              </a:custGeom>
              <a:solidFill>
                <a:srgbClr val="00B0F0">
                  <a:alpha val="50000"/>
                </a:srgbClr>
              </a:solidFill>
              <a:ln w="25400" cap="flat" cmpd="sng" algn="ctr">
                <a:noFill/>
                <a:prstDash val="solid"/>
                <a:miter lim="800000"/>
              </a:ln>
              <a:effectLst>
                <a:outerShdw blurRad="50800" dist="50800" dir="2700000" algn="tl" rotWithShape="0">
                  <a:prstClr val="black">
                    <a:alpha val="20000"/>
                  </a:prstClr>
                </a:outerShdw>
              </a:effectLst>
            </p:spPr>
            <p:txBody>
              <a:bodyPr wrap="none" lIns="0" tIns="0" rIns="0" bIns="0" rtlCol="0" anchor="ctr"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marL="0" lvl="1" algn="ctr">
                  <a:spcAft>
                    <a:spcPts val="103"/>
                  </a:spcAft>
                  <a:buSzPct val="100000"/>
                  <a:tabLst>
                    <a:tab pos="5815955" algn="l"/>
                  </a:tabLst>
                </a:pPr>
                <a:endParaRPr lang="ko-KR" altLang="en-US" sz="1058" spc="-53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86" name="모서리가 둥근 직사각형 118">
                <a:extLst>
                  <a:ext uri="{FF2B5EF4-FFF2-40B4-BE49-F238E27FC236}">
                    <a16:creationId xmlns:a16="http://schemas.microsoft.com/office/drawing/2014/main" xmlns="" id="{0E3CFDD4-2708-4220-AC06-9337C568935C}"/>
                  </a:ext>
                </a:extLst>
              </p:cNvPr>
              <p:cNvSpPr/>
              <p:nvPr/>
            </p:nvSpPr>
            <p:spPr bwMode="auto">
              <a:xfrm>
                <a:off x="9397009" y="7462413"/>
                <a:ext cx="747861" cy="112215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none" lIns="0" tIns="0" rIns="0" bIns="0" numCol="1" spcCol="0" rtlCol="0" fromWordArt="0" anchor="ctr" anchorCtr="0" forceAA="0" compatLnSpc="1">
                <a:prstTxWarp prst="textNoShape">
                  <a:avLst/>
                </a:prstTxWarp>
                <a:spAutoFit/>
                <a:scene3d>
                  <a:camera prst="orthographicFront"/>
                  <a:lightRig rig="threePt" dir="t"/>
                </a:scene3d>
                <a:sp3d>
                  <a:bevelT w="0"/>
                  <a:bevelB w="0" h="0"/>
                </a:sp3d>
              </a:bodyPr>
              <a:lstStyle/>
              <a:p>
                <a:pPr indent="-96269" algn="ctr" defTabSz="806318">
                  <a:spcAft>
                    <a:spcPts val="212"/>
                  </a:spcAft>
                </a:pPr>
                <a:r>
                  <a:rPr lang="ko-KR" altLang="en-US" sz="1800" kern="0" spc="-44" dirty="0" smtClean="0">
                    <a:solidFill>
                      <a:srgbClr val="0060A8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단속</a:t>
                </a:r>
                <a:r>
                  <a:rPr lang="en-US" altLang="ko-KR" sz="1800" kern="0" spc="-44" dirty="0" smtClean="0">
                    <a:solidFill>
                      <a:srgbClr val="0060A8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/</a:t>
                </a:r>
                <a:r>
                  <a:rPr lang="ko-KR" altLang="en-US" sz="1800" kern="0" spc="-44" dirty="0" smtClean="0">
                    <a:solidFill>
                      <a:srgbClr val="0060A8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과태료 부과 연계</a:t>
                </a:r>
                <a:endParaRPr lang="ko-KR" altLang="en-US" sz="1800" kern="0" spc="-44" dirty="0">
                  <a:solidFill>
                    <a:srgbClr val="0060A8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sp>
        <p:nvSpPr>
          <p:cNvPr id="278" name="TextBox 277"/>
          <p:cNvSpPr txBox="1"/>
          <p:nvPr/>
        </p:nvSpPr>
        <p:spPr>
          <a:xfrm>
            <a:off x="4619278" y="842359"/>
            <a:ext cx="3026470" cy="984885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ko-KR" altLang="en-US" sz="28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161A3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서울시 </a:t>
            </a:r>
            <a:r>
              <a:rPr lang="en-US" altLang="ko-KR" sz="28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161A3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·</a:t>
            </a:r>
            <a:r>
              <a:rPr lang="ko-KR" altLang="en-US" sz="28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161A3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</a:t>
            </a:r>
            <a:r>
              <a:rPr lang="en-US" altLang="ko-KR" sz="28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161A3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25</a:t>
            </a:r>
            <a:r>
              <a:rPr lang="ko-KR" altLang="en-US" sz="28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161A3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개 </a:t>
            </a:r>
            <a:r>
              <a:rPr lang="ko-KR" altLang="en-US" sz="28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161A3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자치구</a:t>
            </a:r>
            <a:endParaRPr lang="en-US" altLang="ko-KR" sz="28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3161A3"/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 algn="ctr"/>
            <a:r>
              <a:rPr lang="ko-KR" altLang="en-US" sz="36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DA8200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단속 정보 통합</a:t>
            </a:r>
            <a:endParaRPr lang="en-US" altLang="ko-KR" sz="36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DA8200"/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</p:txBody>
      </p:sp>
      <p:sp>
        <p:nvSpPr>
          <p:cNvPr id="229" name="Rectangle 246" descr="o2">
            <a:extLst>
              <a:ext uri="{FF2B5EF4-FFF2-40B4-BE49-F238E27FC236}">
                <a16:creationId xmlns:a16="http://schemas.microsoft.com/office/drawing/2014/main" xmlns="" id="{9C62F465-F17F-4640-BF13-454B18458C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8997" y="3396342"/>
            <a:ext cx="978867" cy="633062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none" lIns="78300" tIns="39150" rIns="78300" bIns="39150" rtlCol="0" anchor="ctr">
            <a:spAutoFit/>
          </a:bodyPr>
          <a:lstStyle/>
          <a:p>
            <a:pPr algn="ctr" defTabSz="652855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800" kern="0" dirty="0" smtClean="0">
                <a:solidFill>
                  <a:srgbClr val="0070C0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단속정보</a:t>
            </a:r>
            <a:endParaRPr kumimoji="0" lang="en-US" altLang="ko-KR" sz="1800" kern="0" dirty="0" smtClean="0">
              <a:solidFill>
                <a:srgbClr val="0070C0"/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 algn="ctr" defTabSz="652855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800" kern="0" dirty="0" smtClean="0">
                <a:solidFill>
                  <a:srgbClr val="0070C0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수합</a:t>
            </a:r>
            <a:endParaRPr kumimoji="0" lang="ko-KR" altLang="en-US" sz="1800" kern="0" dirty="0">
              <a:solidFill>
                <a:srgbClr val="0070C0"/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</p:txBody>
      </p:sp>
      <p:sp>
        <p:nvSpPr>
          <p:cNvPr id="230" name="Rectangle 18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376070" y="6096464"/>
            <a:ext cx="2741659" cy="530870"/>
          </a:xfrm>
          <a:prstGeom prst="rect">
            <a:avLst/>
          </a:prstGeom>
          <a:solidFill>
            <a:srgbClr val="D34848"/>
          </a:solidFill>
          <a:ln>
            <a:solidFill>
              <a:srgbClr val="D34848"/>
            </a:solidFill>
          </a:ln>
          <a:effectLst/>
        </p:spPr>
        <p:txBody>
          <a:bodyPr lIns="0" tIns="0" rIns="0" bIns="0" anchor="ctr"/>
          <a:lstStyle/>
          <a:p>
            <a:pPr marL="0" lvl="2" indent="-65803" algn="ctr" defTabSz="652855" latinLnBrk="0">
              <a:buClr>
                <a:sysClr val="windowText" lastClr="000000">
                  <a:lumMod val="75000"/>
                  <a:lumOff val="25000"/>
                </a:sysClr>
              </a:buClr>
              <a:buSzPct val="90000"/>
              <a:defRPr/>
            </a:pPr>
            <a:r>
              <a:rPr lang="ko-KR" altLang="en-US" sz="1400" kern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자치구별</a:t>
            </a:r>
            <a:r>
              <a:rPr lang="en-US" altLang="ko-KR" sz="1400" kern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, </a:t>
            </a:r>
            <a:r>
              <a:rPr lang="ko-KR" altLang="en-US" sz="1400" kern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업체별 상이 </a:t>
            </a:r>
            <a:r>
              <a:rPr lang="ko-KR" altLang="en-US" sz="1400" kern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⇨</a:t>
            </a:r>
            <a:r>
              <a:rPr lang="ko-KR" altLang="en-US" sz="1400" kern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</a:t>
            </a:r>
            <a:r>
              <a:rPr lang="ko-KR" altLang="en-US" sz="1600" kern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00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개별 운영</a:t>
            </a:r>
          </a:p>
        </p:txBody>
      </p:sp>
      <p:cxnSp>
        <p:nvCxnSpPr>
          <p:cNvPr id="13" name="직선 연결선 12"/>
          <p:cNvCxnSpPr/>
          <p:nvPr/>
        </p:nvCxnSpPr>
        <p:spPr>
          <a:xfrm>
            <a:off x="519647" y="2434010"/>
            <a:ext cx="2457801" cy="0"/>
          </a:xfrm>
          <a:prstGeom prst="line">
            <a:avLst/>
          </a:prstGeom>
          <a:ln w="254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그룹 5"/>
          <p:cNvGrpSpPr/>
          <p:nvPr/>
        </p:nvGrpSpPr>
        <p:grpSpPr>
          <a:xfrm>
            <a:off x="12925864" y="1984874"/>
            <a:ext cx="508223" cy="443941"/>
            <a:chOff x="3699641" y="5256696"/>
            <a:chExt cx="563451" cy="492184"/>
          </a:xfrm>
        </p:grpSpPr>
        <p:pic>
          <p:nvPicPr>
            <p:cNvPr id="115" name="그림 114"/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75108" b="76"/>
            <a:stretch/>
          </p:blipFill>
          <p:spPr>
            <a:xfrm>
              <a:off x="3831462" y="5256696"/>
              <a:ext cx="310308" cy="316763"/>
            </a:xfrm>
            <a:prstGeom prst="rect">
              <a:avLst/>
            </a:prstGeom>
          </p:spPr>
        </p:pic>
        <p:pic>
          <p:nvPicPr>
            <p:cNvPr id="116" name="그림 115"/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66" t="28307"/>
            <a:stretch/>
          </p:blipFill>
          <p:spPr>
            <a:xfrm>
              <a:off x="3699641" y="5612524"/>
              <a:ext cx="563451" cy="136356"/>
            </a:xfrm>
            <a:prstGeom prst="rect">
              <a:avLst/>
            </a:prstGeom>
          </p:spPr>
        </p:pic>
      </p:grpSp>
      <p:grpSp>
        <p:nvGrpSpPr>
          <p:cNvPr id="7" name="그룹 6"/>
          <p:cNvGrpSpPr/>
          <p:nvPr/>
        </p:nvGrpSpPr>
        <p:grpSpPr>
          <a:xfrm>
            <a:off x="471542" y="2620405"/>
            <a:ext cx="2567337" cy="3341388"/>
            <a:chOff x="1575458" y="1814988"/>
            <a:chExt cx="2353232" cy="3062731"/>
          </a:xfrm>
        </p:grpSpPr>
        <p:pic>
          <p:nvPicPr>
            <p:cNvPr id="118" name="Picture 2" descr="강남구">
              <a:hlinkClick r:id="rId18" tooltip="새창 열림"/>
              <a:extLst>
                <a:ext uri="{FF2B5EF4-FFF2-40B4-BE49-F238E27FC236}">
                  <a16:creationId xmlns:a16="http://schemas.microsoft.com/office/drawing/2014/main" xmlns="" id="{4C2428C5-ABE1-4A6C-89C3-FB146ED4B2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5458" y="1814988"/>
              <a:ext cx="799152" cy="3678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9" name="Picture 3" descr="강동구">
              <a:hlinkClick r:id="rId20" tooltip="새창 열림"/>
              <a:extLst>
                <a:ext uri="{FF2B5EF4-FFF2-40B4-BE49-F238E27FC236}">
                  <a16:creationId xmlns:a16="http://schemas.microsoft.com/office/drawing/2014/main" xmlns="" id="{70C6AD96-94DA-4B03-A5D0-4A596CC8BF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5458" y="2173001"/>
              <a:ext cx="799152" cy="3678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0" name="Picture 4" descr="강북구">
              <a:hlinkClick r:id="rId22" tooltip="새창 열림"/>
              <a:extLst>
                <a:ext uri="{FF2B5EF4-FFF2-40B4-BE49-F238E27FC236}">
                  <a16:creationId xmlns:a16="http://schemas.microsoft.com/office/drawing/2014/main" xmlns="" id="{1F72B42A-5C6E-4BF7-9897-304858E473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5458" y="2531014"/>
              <a:ext cx="799152" cy="3678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강서구">
              <a:hlinkClick r:id="rId24" tooltip="새창 열림"/>
              <a:extLst>
                <a:ext uri="{FF2B5EF4-FFF2-40B4-BE49-F238E27FC236}">
                  <a16:creationId xmlns:a16="http://schemas.microsoft.com/office/drawing/2014/main" xmlns="" id="{8E8F8AE3-C301-495E-BB5A-7372AE21AD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5458" y="2889027"/>
              <a:ext cx="799152" cy="3678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6" descr="관악구">
              <a:hlinkClick r:id="rId26" tooltip="새창 열림"/>
              <a:extLst>
                <a:ext uri="{FF2B5EF4-FFF2-40B4-BE49-F238E27FC236}">
                  <a16:creationId xmlns:a16="http://schemas.microsoft.com/office/drawing/2014/main" xmlns="" id="{A07A136C-407F-48F0-AD90-CC5563709A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5458" y="3247040"/>
              <a:ext cx="799152" cy="3678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7" descr="광진구">
              <a:hlinkClick r:id="rId28" tooltip="새창 열림"/>
              <a:extLst>
                <a:ext uri="{FF2B5EF4-FFF2-40B4-BE49-F238E27FC236}">
                  <a16:creationId xmlns:a16="http://schemas.microsoft.com/office/drawing/2014/main" xmlns="" id="{AE440CCE-9FBB-423F-89CB-A1F7B8F0D6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5458" y="3605053"/>
              <a:ext cx="799152" cy="323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8" descr="구로구">
              <a:hlinkClick r:id="rId30" tooltip="새창 열림"/>
              <a:extLst>
                <a:ext uri="{FF2B5EF4-FFF2-40B4-BE49-F238E27FC236}">
                  <a16:creationId xmlns:a16="http://schemas.microsoft.com/office/drawing/2014/main" xmlns="" id="{1D0FEAEE-3ACB-4D28-930B-015E965BB7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5458" y="3918325"/>
              <a:ext cx="799152" cy="323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5" name="Picture 9" descr="금천구">
              <a:hlinkClick r:id="rId32" tooltip="새창 열림"/>
              <a:extLst>
                <a:ext uri="{FF2B5EF4-FFF2-40B4-BE49-F238E27FC236}">
                  <a16:creationId xmlns:a16="http://schemas.microsoft.com/office/drawing/2014/main" xmlns="" id="{4773C1AA-E0F4-4F27-8D34-80B5624616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5458" y="4231597"/>
              <a:ext cx="799152" cy="323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6" name="Picture 10" descr="노원구">
              <a:hlinkClick r:id="rId34" tooltip="새창 열림"/>
              <a:extLst>
                <a:ext uri="{FF2B5EF4-FFF2-40B4-BE49-F238E27FC236}">
                  <a16:creationId xmlns:a16="http://schemas.microsoft.com/office/drawing/2014/main" xmlns="" id="{F0BF50B3-572F-4C28-8212-A238914ED6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5458" y="4544869"/>
              <a:ext cx="799152" cy="323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7" name="Picture 11" descr="도봉구">
              <a:hlinkClick r:id="rId36" tooltip="새창 열림"/>
              <a:extLst>
                <a:ext uri="{FF2B5EF4-FFF2-40B4-BE49-F238E27FC236}">
                  <a16:creationId xmlns:a16="http://schemas.microsoft.com/office/drawing/2014/main" xmlns="" id="{0A6806E1-917B-46C0-8F3B-EAD55F810D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4610" y="1814988"/>
              <a:ext cx="799152" cy="323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8" name="Picture 12" descr="동대문구">
              <a:hlinkClick r:id="rId38" tooltip="새창 열림"/>
              <a:extLst>
                <a:ext uri="{FF2B5EF4-FFF2-40B4-BE49-F238E27FC236}">
                  <a16:creationId xmlns:a16="http://schemas.microsoft.com/office/drawing/2014/main" xmlns="" id="{FD66223B-0300-4FCE-91BE-A7E29D81FD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4610" y="2157447"/>
              <a:ext cx="799152" cy="323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9" name="Picture 13" descr="동작구">
              <a:hlinkClick r:id="rId40" tooltip="새창 열림"/>
              <a:extLst>
                <a:ext uri="{FF2B5EF4-FFF2-40B4-BE49-F238E27FC236}">
                  <a16:creationId xmlns:a16="http://schemas.microsoft.com/office/drawing/2014/main" xmlns="" id="{CBD1FB49-523F-44DE-8406-3B586432AE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4610" y="2499906"/>
              <a:ext cx="799152" cy="323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0" name="Picture 14" descr="마포구">
              <a:hlinkClick r:id="rId42" tooltip="새창 열림"/>
              <a:extLst>
                <a:ext uri="{FF2B5EF4-FFF2-40B4-BE49-F238E27FC236}">
                  <a16:creationId xmlns:a16="http://schemas.microsoft.com/office/drawing/2014/main" xmlns="" id="{28E6EC7E-DF50-4B9C-8BCB-4E5CDF6EFB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4610" y="2842365"/>
              <a:ext cx="799152" cy="323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1" name="Picture 15" descr="서대문구">
              <a:hlinkClick r:id="rId44" tooltip="새창 열림"/>
              <a:extLst>
                <a:ext uri="{FF2B5EF4-FFF2-40B4-BE49-F238E27FC236}">
                  <a16:creationId xmlns:a16="http://schemas.microsoft.com/office/drawing/2014/main" xmlns="" id="{6BF75B0D-A1F0-40A8-B41A-E471A3BCFE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4610" y="3184824"/>
              <a:ext cx="799152" cy="323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2" name="Picture 16" descr="서초구">
              <a:hlinkClick r:id="rId46" tooltip="새창 열림"/>
              <a:extLst>
                <a:ext uri="{FF2B5EF4-FFF2-40B4-BE49-F238E27FC236}">
                  <a16:creationId xmlns:a16="http://schemas.microsoft.com/office/drawing/2014/main" xmlns="" id="{1E457A91-04F9-4CF1-A149-BA9CFB1D08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4610" y="3527283"/>
              <a:ext cx="799152" cy="323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3" name="Picture 17" descr="성동구">
              <a:hlinkClick r:id="rId48" tooltip="새창 열림"/>
              <a:extLst>
                <a:ext uri="{FF2B5EF4-FFF2-40B4-BE49-F238E27FC236}">
                  <a16:creationId xmlns:a16="http://schemas.microsoft.com/office/drawing/2014/main" xmlns="" id="{2BBF67B4-B9C0-418C-83BA-5288E5A45D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4610" y="3869742"/>
              <a:ext cx="799152" cy="323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4" name="Picture 18" descr="성북구">
              <a:hlinkClick r:id="rId50" tooltip="새창 열림"/>
              <a:extLst>
                <a:ext uri="{FF2B5EF4-FFF2-40B4-BE49-F238E27FC236}">
                  <a16:creationId xmlns:a16="http://schemas.microsoft.com/office/drawing/2014/main" xmlns="" id="{11A5A392-E87E-4AE8-B20F-EF0FD9D0CA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4610" y="4212201"/>
              <a:ext cx="799152" cy="323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5" name="Picture 19" descr="송파구">
              <a:hlinkClick r:id="rId52" tooltip="새창 열림"/>
              <a:extLst>
                <a:ext uri="{FF2B5EF4-FFF2-40B4-BE49-F238E27FC236}">
                  <a16:creationId xmlns:a16="http://schemas.microsoft.com/office/drawing/2014/main" xmlns="" id="{70777697-1FB1-4F70-9E49-679AB8D597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4610" y="4554658"/>
              <a:ext cx="799152" cy="323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6" name="Picture 20" descr="양천구">
              <a:hlinkClick r:id="rId54" tooltip="새창 열림"/>
              <a:extLst>
                <a:ext uri="{FF2B5EF4-FFF2-40B4-BE49-F238E27FC236}">
                  <a16:creationId xmlns:a16="http://schemas.microsoft.com/office/drawing/2014/main" xmlns="" id="{4F15386F-7D5D-4020-86AF-E48F11E785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9538" y="1814988"/>
              <a:ext cx="799152" cy="323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7" name="Picture 21" descr="영등포구">
              <a:hlinkClick r:id="rId56" tooltip="새창 열림"/>
              <a:extLst>
                <a:ext uri="{FF2B5EF4-FFF2-40B4-BE49-F238E27FC236}">
                  <a16:creationId xmlns:a16="http://schemas.microsoft.com/office/drawing/2014/main" xmlns="" id="{5F7BEF17-0F9C-4260-B760-54DC525B5C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9538" y="2159078"/>
              <a:ext cx="799152" cy="323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8" name="Picture 22" descr="용산구">
              <a:hlinkClick r:id="rId58" tooltip="새창 열림"/>
              <a:extLst>
                <a:ext uri="{FF2B5EF4-FFF2-40B4-BE49-F238E27FC236}">
                  <a16:creationId xmlns:a16="http://schemas.microsoft.com/office/drawing/2014/main" xmlns="" id="{04E35EA9-A5EF-4F5B-8A8F-0D8D1EC626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9538" y="2503168"/>
              <a:ext cx="799152" cy="323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9" name="Picture 23" descr="은평구">
              <a:hlinkClick r:id="rId60" tooltip="새창 열림"/>
              <a:extLst>
                <a:ext uri="{FF2B5EF4-FFF2-40B4-BE49-F238E27FC236}">
                  <a16:creationId xmlns:a16="http://schemas.microsoft.com/office/drawing/2014/main" xmlns="" id="{9111383C-A9E2-487E-AC7C-AD0F7241DC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9538" y="2847258"/>
              <a:ext cx="799152" cy="323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0" name="Picture 24" descr="종로구">
              <a:hlinkClick r:id="rId62" tooltip="새창 열림"/>
              <a:extLst>
                <a:ext uri="{FF2B5EF4-FFF2-40B4-BE49-F238E27FC236}">
                  <a16:creationId xmlns:a16="http://schemas.microsoft.com/office/drawing/2014/main" xmlns="" id="{D61E4843-6C9B-4C79-9095-5C613CB61B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9538" y="3191348"/>
              <a:ext cx="799152" cy="323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1" name="Picture 25" descr="중구">
              <a:hlinkClick r:id="rId64" tooltip="새창 열림"/>
              <a:extLst>
                <a:ext uri="{FF2B5EF4-FFF2-40B4-BE49-F238E27FC236}">
                  <a16:creationId xmlns:a16="http://schemas.microsoft.com/office/drawing/2014/main" xmlns="" id="{503EDA7E-64BD-461D-8CCC-A242A245D2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9538" y="3535438"/>
              <a:ext cx="799152" cy="323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2" name="Picture 26" descr="중랑구">
              <a:hlinkClick r:id="rId66" tooltip="새창 열림"/>
              <a:extLst>
                <a:ext uri="{FF2B5EF4-FFF2-40B4-BE49-F238E27FC236}">
                  <a16:creationId xmlns:a16="http://schemas.microsoft.com/office/drawing/2014/main" xmlns="" id="{3080C855-8262-4577-A643-CD1C5C26A7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9538" y="3879531"/>
              <a:ext cx="799152" cy="323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" name="그림 142">
              <a:extLst>
                <a:ext uri="{FF2B5EF4-FFF2-40B4-BE49-F238E27FC236}">
                  <a16:creationId xmlns:a16="http://schemas.microsoft.com/office/drawing/2014/main" xmlns="" id="{91D77F41-DEBF-4AE7-B51A-9F99AF6A3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/>
            <a:stretch>
              <a:fillRect/>
            </a:stretch>
          </p:blipFill>
          <p:spPr>
            <a:xfrm>
              <a:off x="3173762" y="4297819"/>
              <a:ext cx="712438" cy="1991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661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309938" y="1020778"/>
            <a:ext cx="11592574" cy="2515308"/>
            <a:chOff x="1358219" y="1526809"/>
            <a:chExt cx="9671618" cy="2098507"/>
          </a:xfrm>
        </p:grpSpPr>
        <p:pic>
          <p:nvPicPr>
            <p:cNvPr id="22" name="그림 21" descr="Untitled-10.png"/>
            <p:cNvPicPr>
              <a:picLocks noChangeAspect="1"/>
            </p:cNvPicPr>
            <p:nvPr/>
          </p:nvPicPr>
          <p:blipFill>
            <a:blip r:embed="rId3" cstate="print"/>
            <a:srcRect l="18932" t="24810" r="8534"/>
            <a:stretch>
              <a:fillRect/>
            </a:stretch>
          </p:blipFill>
          <p:spPr>
            <a:xfrm flipH="1">
              <a:off x="1358219" y="1568226"/>
              <a:ext cx="4946904" cy="20570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그림 22" descr="Untitled-10.png"/>
            <p:cNvPicPr>
              <a:picLocks noChangeAspect="1"/>
            </p:cNvPicPr>
            <p:nvPr/>
          </p:nvPicPr>
          <p:blipFill>
            <a:blip r:embed="rId3" cstate="print"/>
            <a:srcRect l="18932" t="24810" r="8534"/>
            <a:stretch>
              <a:fillRect/>
            </a:stretch>
          </p:blipFill>
          <p:spPr>
            <a:xfrm flipH="1">
              <a:off x="5491442" y="1526809"/>
              <a:ext cx="5538395" cy="205709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" name="Picture 178" descr="[아사달] 아트웍 0034-02-01"/>
          <p:cNvPicPr>
            <a:picLocks noChangeAspect="1" noChangeArrowheads="1"/>
          </p:cNvPicPr>
          <p:nvPr/>
        </p:nvPicPr>
        <p:blipFill>
          <a:blip r:embed="rId4">
            <a:lum bright="6000"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61556" y="3842030"/>
            <a:ext cx="11150482" cy="104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그룹 24"/>
          <p:cNvGrpSpPr/>
          <p:nvPr/>
        </p:nvGrpSpPr>
        <p:grpSpPr>
          <a:xfrm>
            <a:off x="532460" y="966336"/>
            <a:ext cx="4004555" cy="400109"/>
            <a:chOff x="1310158" y="2237002"/>
            <a:chExt cx="2776103" cy="277370"/>
          </a:xfrm>
        </p:grpSpPr>
        <p:sp>
          <p:nvSpPr>
            <p:cNvPr id="26" name="사각형: 둥근 위쪽 모서리 19"/>
            <p:cNvSpPr/>
            <p:nvPr/>
          </p:nvSpPr>
          <p:spPr>
            <a:xfrm rot="5400000">
              <a:off x="2282071" y="1272801"/>
              <a:ext cx="264165" cy="2207991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7745">
                <a:defRPr/>
              </a:pPr>
              <a:endParaRPr lang="ko-KR" altLang="en-US" sz="2400" dirty="0">
                <a:solidFill>
                  <a:prstClr val="white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grpSp>
          <p:nvGrpSpPr>
            <p:cNvPr id="27" name="그룹 26"/>
            <p:cNvGrpSpPr/>
            <p:nvPr/>
          </p:nvGrpSpPr>
          <p:grpSpPr>
            <a:xfrm>
              <a:off x="1397732" y="2237002"/>
              <a:ext cx="2688529" cy="277370"/>
              <a:chOff x="12567711" y="1999131"/>
              <a:chExt cx="2688529" cy="277370"/>
            </a:xfrm>
          </p:grpSpPr>
          <p:pic>
            <p:nvPicPr>
              <p:cNvPr id="28" name="그림 2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567711" y="2051737"/>
                <a:ext cx="214054" cy="183904"/>
              </a:xfrm>
              <a:prstGeom prst="rect">
                <a:avLst/>
              </a:prstGeom>
            </p:spPr>
          </p:pic>
          <p:sp>
            <p:nvSpPr>
              <p:cNvPr id="29" name="TextBox 28"/>
              <p:cNvSpPr txBox="1"/>
              <p:nvPr/>
            </p:nvSpPr>
            <p:spPr>
              <a:xfrm>
                <a:off x="12767907" y="1999131"/>
                <a:ext cx="2488333" cy="27737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defTabSz="1067745">
                  <a:defRPr/>
                </a:pPr>
                <a:r>
                  <a:rPr lang="ko-KR" altLang="en-US" sz="2000" spc="-50" dirty="0" err="1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불법주정차</a:t>
                </a:r>
                <a:r>
                  <a:rPr lang="ko-KR" altLang="en-US" sz="2000" spc="-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</a:t>
                </a:r>
                <a:r>
                  <a:rPr lang="ko-KR" altLang="en-US" sz="2000" spc="-50" dirty="0" err="1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통합플랫폼</a:t>
                </a:r>
                <a:r>
                  <a:rPr lang="ko-KR" altLang="en-US" sz="2000" spc="-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</a:t>
                </a:r>
                <a:r>
                  <a:rPr lang="ko-KR" altLang="en-US" sz="2000" spc="-5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구축사업은</a:t>
                </a:r>
                <a:endParaRPr lang="ko-KR" altLang="en-US" sz="2000" spc="-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sp>
        <p:nvSpPr>
          <p:cNvPr id="30" name="오른쪽 화살표 29"/>
          <p:cNvSpPr/>
          <p:nvPr/>
        </p:nvSpPr>
        <p:spPr>
          <a:xfrm rot="20831556">
            <a:off x="437961" y="2637991"/>
            <a:ext cx="11330779" cy="760110"/>
          </a:xfrm>
          <a:prstGeom prst="rightArrow">
            <a:avLst>
              <a:gd name="adj1" fmla="val 50000"/>
              <a:gd name="adj2" fmla="val 70500"/>
            </a:avLst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95507"/>
            <a:endParaRPr lang="ko-KR" altLang="en-US" sz="1960" dirty="0">
              <a:ea typeface="KoPub돋움체 Medium" panose="02020603020101020101" pitchFamily="18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846441" y="3154745"/>
            <a:ext cx="1912521" cy="1796367"/>
            <a:chOff x="3162137" y="3017616"/>
            <a:chExt cx="1531297" cy="1531295"/>
          </a:xfrm>
        </p:grpSpPr>
        <p:sp>
          <p:nvSpPr>
            <p:cNvPr id="32" name="타원 31"/>
            <p:cNvSpPr/>
            <p:nvPr/>
          </p:nvSpPr>
          <p:spPr>
            <a:xfrm flipV="1">
              <a:off x="3162137" y="3017616"/>
              <a:ext cx="1531297" cy="1531295"/>
            </a:xfrm>
            <a:prstGeom prst="ellipse">
              <a:avLst/>
            </a:prstGeom>
            <a:pattFill prst="ltDnDiag">
              <a:fgClr>
                <a:srgbClr val="C0C0C0"/>
              </a:fgClr>
              <a:bgClr>
                <a:schemeClr val="bg1"/>
              </a:bgClr>
            </a:patt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sz="1400" dirty="0">
                <a:solidFill>
                  <a:prstClr val="white"/>
                </a:solidFill>
                <a:latin typeface="Calibri" panose="020F0502020204030204"/>
                <a:ea typeface="KoPub돋움체 Medium" panose="02020603020101020101" pitchFamily="18" charset="-127"/>
              </a:endParaRPr>
            </a:p>
          </p:txBody>
        </p:sp>
        <p:sp>
          <p:nvSpPr>
            <p:cNvPr id="33" name="타원 32"/>
            <p:cNvSpPr/>
            <p:nvPr/>
          </p:nvSpPr>
          <p:spPr>
            <a:xfrm flipV="1">
              <a:off x="3287274" y="3142753"/>
              <a:ext cx="1281022" cy="12810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spc="-41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3456640" y="3859321"/>
              <a:ext cx="909985" cy="3935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24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1D9BE6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2017</a:t>
              </a:r>
              <a:r>
                <a:rPr lang="ko-KR" altLang="en-US" sz="24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1D9BE6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2400" b="1" spc="-14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1D9BE6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年</a:t>
              </a: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3270946" y="3384082"/>
              <a:ext cx="1290920" cy="3673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ko-KR" altLang="en-US" sz="22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추진계획 수립</a:t>
              </a:r>
              <a:endParaRPr lang="ko-KR" altLang="en-US" sz="2200" b="1" spc="-14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sp>
        <p:nvSpPr>
          <p:cNvPr id="64" name="직사각형 63"/>
          <p:cNvSpPr/>
          <p:nvPr/>
        </p:nvSpPr>
        <p:spPr>
          <a:xfrm>
            <a:off x="573738" y="5418552"/>
            <a:ext cx="2510010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>
              <a:lnSpc>
                <a:spcPct val="110000"/>
              </a:lnSpc>
              <a:spcAft>
                <a:spcPts val="500"/>
              </a:spcAft>
              <a:buClr>
                <a:schemeClr val="bg1">
                  <a:lumMod val="65000"/>
                </a:schemeClr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ko-KR" sz="16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’17</a:t>
            </a:r>
            <a:r>
              <a:rPr lang="ko-KR" altLang="en-US" sz="16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년</a:t>
            </a:r>
            <a:r>
              <a:rPr lang="en-US" altLang="ko-KR" sz="16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 </a:t>
            </a:r>
            <a:r>
              <a:rPr lang="ko-KR" altLang="en-US" sz="16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교통지도과에서</a:t>
            </a:r>
            <a:r>
              <a:rPr lang="en-US" altLang="ko-KR" sz="16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/>
            </a:r>
            <a:br>
              <a:rPr lang="en-US" altLang="ko-KR" sz="16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</a:br>
            <a:r>
              <a:rPr lang="ko-KR" altLang="en-US" sz="16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사업 구상 후 추진계획 수립</a:t>
            </a:r>
            <a:endParaRPr lang="en-US" altLang="ko-KR" sz="1600" spc="-49" dirty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rgbClr val="FF0000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sym typeface="Monotype Sorts" pitchFamily="2" charset="2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2982884" y="4835154"/>
            <a:ext cx="3149153" cy="968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>
              <a:lnSpc>
                <a:spcPct val="110000"/>
              </a:lnSpc>
              <a:spcAft>
                <a:spcPts val="500"/>
              </a:spcAft>
              <a:buClr>
                <a:schemeClr val="bg1">
                  <a:lumMod val="65000"/>
                </a:schemeClr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ko-KR" sz="16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’18</a:t>
            </a:r>
            <a:r>
              <a:rPr lang="ko-KR" altLang="en-US" sz="16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년</a:t>
            </a:r>
            <a:r>
              <a:rPr lang="en-US" altLang="ko-KR" sz="16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 </a:t>
            </a:r>
            <a:r>
              <a:rPr lang="ko-KR" altLang="en-US" sz="16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교통정보과로 구축 사업 이관</a:t>
            </a:r>
            <a:endParaRPr lang="en-US" altLang="ko-KR" sz="1600" spc="-49" dirty="0" smtClean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sym typeface="Monotype Sorts" pitchFamily="2" charset="2"/>
            </a:endParaRPr>
          </a:p>
          <a:p>
            <a:pPr marL="182563" indent="-182563">
              <a:lnSpc>
                <a:spcPct val="110000"/>
              </a:lnSpc>
              <a:spcAft>
                <a:spcPts val="500"/>
              </a:spcAft>
              <a:buClr>
                <a:schemeClr val="bg1">
                  <a:lumMod val="65000"/>
                </a:schemeClr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ko-KR" sz="16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’18</a:t>
            </a:r>
            <a:r>
              <a:rPr lang="ko-KR" altLang="en-US" sz="16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년 </a:t>
            </a:r>
            <a:r>
              <a:rPr lang="en-US" altLang="ko-KR" sz="16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12</a:t>
            </a:r>
            <a:r>
              <a:rPr lang="ko-KR" altLang="en-US" sz="16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월</a:t>
            </a:r>
            <a:r>
              <a:rPr lang="en-US" altLang="ko-KR" sz="16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 ‘</a:t>
            </a:r>
            <a:r>
              <a:rPr lang="ko-KR" altLang="en-US" sz="16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국가디지털전환사업</a:t>
            </a:r>
            <a:r>
              <a:rPr lang="en-US" altLang="ko-KR" sz="16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’ </a:t>
            </a:r>
            <a:r>
              <a:rPr lang="ko-KR" altLang="en-US" sz="16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공공혁신부문 제안 참여</a:t>
            </a:r>
            <a:endParaRPr lang="ko-KR" altLang="en-US" sz="1600" spc="-49" dirty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rgbClr val="0070C0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pSp>
        <p:nvGrpSpPr>
          <p:cNvPr id="69" name="그룹 68"/>
          <p:cNvGrpSpPr/>
          <p:nvPr/>
        </p:nvGrpSpPr>
        <p:grpSpPr>
          <a:xfrm>
            <a:off x="3584360" y="2572111"/>
            <a:ext cx="1912521" cy="1796367"/>
            <a:chOff x="3162137" y="3017616"/>
            <a:chExt cx="1531297" cy="1531295"/>
          </a:xfrm>
        </p:grpSpPr>
        <p:sp>
          <p:nvSpPr>
            <p:cNvPr id="70" name="타원 69"/>
            <p:cNvSpPr/>
            <p:nvPr/>
          </p:nvSpPr>
          <p:spPr>
            <a:xfrm flipV="1">
              <a:off x="3162137" y="3017616"/>
              <a:ext cx="1531297" cy="1531295"/>
            </a:xfrm>
            <a:prstGeom prst="ellipse">
              <a:avLst/>
            </a:prstGeom>
            <a:pattFill prst="ltDnDiag">
              <a:fgClr>
                <a:srgbClr val="C0C0C0"/>
              </a:fgClr>
              <a:bgClr>
                <a:schemeClr val="bg1"/>
              </a:bgClr>
            </a:patt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sz="1400" dirty="0">
                <a:solidFill>
                  <a:prstClr val="white"/>
                </a:solidFill>
                <a:latin typeface="Calibri" panose="020F0502020204030204"/>
                <a:ea typeface="KoPub돋움체 Medium" panose="02020603020101020101" pitchFamily="18" charset="-127"/>
              </a:endParaRPr>
            </a:p>
          </p:txBody>
        </p:sp>
        <p:sp>
          <p:nvSpPr>
            <p:cNvPr id="71" name="타원 70"/>
            <p:cNvSpPr/>
            <p:nvPr/>
          </p:nvSpPr>
          <p:spPr>
            <a:xfrm flipV="1">
              <a:off x="3287274" y="3142753"/>
              <a:ext cx="1281022" cy="12810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spc="-41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3456640" y="3859321"/>
              <a:ext cx="909985" cy="3935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24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1D9BE6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2018</a:t>
              </a:r>
              <a:r>
                <a:rPr lang="ko-KR" altLang="en-US" sz="24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1D9BE6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2400" b="1" spc="-14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1D9BE6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年</a:t>
              </a:r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3287776" y="3410960"/>
              <a:ext cx="1290920" cy="3673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ko-KR" altLang="en-US" sz="22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사업계획 수립</a:t>
              </a:r>
              <a:endParaRPr lang="ko-KR" altLang="en-US" sz="2200" b="1" spc="-14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6322279" y="2002351"/>
            <a:ext cx="1912521" cy="1796367"/>
            <a:chOff x="3162137" y="3017616"/>
            <a:chExt cx="1531297" cy="1531295"/>
          </a:xfrm>
        </p:grpSpPr>
        <p:sp>
          <p:nvSpPr>
            <p:cNvPr id="75" name="타원 74"/>
            <p:cNvSpPr/>
            <p:nvPr/>
          </p:nvSpPr>
          <p:spPr>
            <a:xfrm flipV="1">
              <a:off x="3162137" y="3017616"/>
              <a:ext cx="1531297" cy="1531295"/>
            </a:xfrm>
            <a:prstGeom prst="ellipse">
              <a:avLst/>
            </a:prstGeom>
            <a:pattFill prst="ltDnDiag">
              <a:fgClr>
                <a:srgbClr val="C0C0C0"/>
              </a:fgClr>
              <a:bgClr>
                <a:schemeClr val="bg1"/>
              </a:bgClr>
            </a:patt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sz="1400" dirty="0">
                <a:solidFill>
                  <a:prstClr val="white"/>
                </a:solidFill>
                <a:latin typeface="Calibri" panose="020F0502020204030204"/>
                <a:ea typeface="KoPub돋움체 Medium" panose="02020603020101020101" pitchFamily="18" charset="-127"/>
              </a:endParaRPr>
            </a:p>
          </p:txBody>
        </p:sp>
        <p:sp>
          <p:nvSpPr>
            <p:cNvPr id="76" name="타원 75"/>
            <p:cNvSpPr/>
            <p:nvPr/>
          </p:nvSpPr>
          <p:spPr>
            <a:xfrm flipV="1">
              <a:off x="3287274" y="3142753"/>
              <a:ext cx="1281022" cy="12810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spc="-41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3456640" y="3859321"/>
              <a:ext cx="909985" cy="3935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24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1D9BE6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2019</a:t>
              </a:r>
              <a:r>
                <a:rPr lang="ko-KR" altLang="en-US" sz="24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1D9BE6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2400" b="1" spc="-14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1D9BE6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年</a:t>
              </a:r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3262234" y="3410960"/>
              <a:ext cx="1342002" cy="3673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ko-KR" altLang="en-US" sz="22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최종 사업 확정</a:t>
              </a:r>
              <a:endParaRPr lang="ko-KR" altLang="en-US" sz="2200" b="1" spc="-14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grpSp>
        <p:nvGrpSpPr>
          <p:cNvPr id="79" name="그룹 78"/>
          <p:cNvGrpSpPr/>
          <p:nvPr/>
        </p:nvGrpSpPr>
        <p:grpSpPr>
          <a:xfrm>
            <a:off x="9060198" y="1336079"/>
            <a:ext cx="1912521" cy="1796367"/>
            <a:chOff x="3162137" y="3017616"/>
            <a:chExt cx="1531297" cy="1531295"/>
          </a:xfrm>
        </p:grpSpPr>
        <p:sp>
          <p:nvSpPr>
            <p:cNvPr id="80" name="타원 79"/>
            <p:cNvSpPr/>
            <p:nvPr/>
          </p:nvSpPr>
          <p:spPr>
            <a:xfrm flipV="1">
              <a:off x="3162137" y="3017616"/>
              <a:ext cx="1531297" cy="1531295"/>
            </a:xfrm>
            <a:prstGeom prst="ellipse">
              <a:avLst/>
            </a:prstGeom>
            <a:pattFill prst="ltDnDiag">
              <a:fgClr>
                <a:srgbClr val="C0C0C0"/>
              </a:fgClr>
              <a:bgClr>
                <a:schemeClr val="bg1"/>
              </a:bgClr>
            </a:patt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sz="1400" dirty="0">
                <a:solidFill>
                  <a:prstClr val="white"/>
                </a:solidFill>
                <a:latin typeface="Calibri" panose="020F0502020204030204"/>
                <a:ea typeface="KoPub돋움체 Medium" panose="02020603020101020101" pitchFamily="18" charset="-127"/>
              </a:endParaRPr>
            </a:p>
          </p:txBody>
        </p:sp>
        <p:sp>
          <p:nvSpPr>
            <p:cNvPr id="81" name="타원 80"/>
            <p:cNvSpPr/>
            <p:nvPr/>
          </p:nvSpPr>
          <p:spPr>
            <a:xfrm flipV="1">
              <a:off x="3287274" y="3142753"/>
              <a:ext cx="1281022" cy="12810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spc="-41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3456641" y="3859321"/>
              <a:ext cx="909985" cy="3935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24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1D9BE6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2020 </a:t>
              </a:r>
              <a:r>
                <a:rPr lang="ko-KR" altLang="en-US" sz="24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1D9BE6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年</a:t>
              </a:r>
              <a:endParaRPr lang="ko-KR" altLang="en-US" sz="2400" b="1" spc="-14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D9BE6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3350021" y="3410960"/>
              <a:ext cx="1166423" cy="3673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ko-KR" altLang="en-US" sz="22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사업 진행 中</a:t>
              </a:r>
              <a:endParaRPr lang="ko-KR" altLang="en-US" sz="2200" b="1" spc="-14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sp>
        <p:nvSpPr>
          <p:cNvPr id="84" name="직사각형 83"/>
          <p:cNvSpPr/>
          <p:nvPr/>
        </p:nvSpPr>
        <p:spPr>
          <a:xfrm>
            <a:off x="6008688" y="4086936"/>
            <a:ext cx="2796897" cy="1100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>
              <a:lnSpc>
                <a:spcPct val="110000"/>
              </a:lnSpc>
              <a:spcAft>
                <a:spcPts val="500"/>
              </a:spcAft>
              <a:buClr>
                <a:schemeClr val="bg1">
                  <a:lumMod val="65000"/>
                </a:schemeClr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ko-KR" sz="1600" spc="-80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’19</a:t>
            </a:r>
            <a:r>
              <a:rPr lang="ko-KR" altLang="en-US" sz="1600" spc="-80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년</a:t>
            </a:r>
            <a:r>
              <a:rPr lang="en-US" altLang="ko-KR" sz="1600" spc="-80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 2</a:t>
            </a:r>
            <a:r>
              <a:rPr lang="ko-KR" altLang="en-US" sz="1600" spc="-80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월 우선 사업으로 선정</a:t>
            </a:r>
            <a:endParaRPr lang="en-US" altLang="ko-KR" sz="1600" spc="-80" dirty="0" smtClean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sym typeface="Monotype Sorts" pitchFamily="2" charset="2"/>
            </a:endParaRPr>
          </a:p>
          <a:p>
            <a:pPr marL="182563" indent="-182563">
              <a:lnSpc>
                <a:spcPct val="110000"/>
              </a:lnSpc>
              <a:spcAft>
                <a:spcPts val="500"/>
              </a:spcAft>
              <a:buClr>
                <a:schemeClr val="bg1">
                  <a:lumMod val="65000"/>
                </a:schemeClr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ko-KR" sz="1600" spc="-80" dirty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’</a:t>
            </a:r>
            <a:r>
              <a:rPr lang="en-US" altLang="ko-KR" sz="1600" spc="-80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19</a:t>
            </a:r>
            <a:r>
              <a:rPr lang="ko-KR" altLang="en-US" sz="1600" spc="-80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년 </a:t>
            </a:r>
            <a:r>
              <a:rPr lang="en-US" altLang="ko-KR" sz="1600" spc="-80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5</a:t>
            </a:r>
            <a:r>
              <a:rPr lang="ko-KR" altLang="en-US" sz="1600" spc="-80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월 최종사업으로 확정</a:t>
            </a:r>
            <a:endParaRPr lang="en-US" altLang="ko-KR" sz="1600" spc="-80" dirty="0" smtClean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sym typeface="Monotype Sorts" pitchFamily="2" charset="2"/>
            </a:endParaRPr>
          </a:p>
          <a:p>
            <a:pPr marL="182563" indent="-182563">
              <a:lnSpc>
                <a:spcPct val="110000"/>
              </a:lnSpc>
              <a:spcAft>
                <a:spcPts val="500"/>
              </a:spcAft>
              <a:buClr>
                <a:schemeClr val="bg1">
                  <a:lumMod val="65000"/>
                </a:schemeClr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ko-KR" sz="1800" spc="-49" dirty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’</a:t>
            </a:r>
            <a:r>
              <a:rPr lang="en-US" altLang="ko-KR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19</a:t>
            </a:r>
            <a:r>
              <a:rPr lang="ko-KR" altLang="en-US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년 </a:t>
            </a:r>
            <a:r>
              <a:rPr lang="en-US" altLang="ko-KR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7</a:t>
            </a:r>
            <a:r>
              <a:rPr lang="ko-KR" altLang="en-US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월 사업자 선정</a:t>
            </a:r>
            <a:endParaRPr lang="ko-KR" altLang="en-US" sz="1800" spc="-49" dirty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rgbClr val="0070C0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8805586" y="3429277"/>
            <a:ext cx="2698437" cy="16667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>
              <a:lnSpc>
                <a:spcPct val="110000"/>
              </a:lnSpc>
              <a:spcAft>
                <a:spcPts val="500"/>
              </a:spcAft>
              <a:buClr>
                <a:schemeClr val="bg1">
                  <a:lumMod val="65000"/>
                </a:schemeClr>
              </a:buClr>
              <a:buSzPct val="110000"/>
              <a:buFont typeface="Arial" panose="020B0604020202020204" pitchFamily="34" charset="0"/>
              <a:buChar char="•"/>
            </a:pPr>
            <a:r>
              <a:rPr lang="ko-KR" altLang="en-US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교통지도과와 </a:t>
            </a:r>
            <a:r>
              <a:rPr lang="en-US" altLang="ko-KR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25</a:t>
            </a:r>
            <a:r>
              <a:rPr lang="ko-KR" altLang="en-US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개 자치구</a:t>
            </a:r>
            <a:r>
              <a:rPr lang="en-US" altLang="ko-KR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/>
            </a:r>
            <a:br>
              <a:rPr lang="en-US" altLang="ko-KR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</a:br>
            <a:r>
              <a:rPr lang="ko-KR" altLang="en-US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의견 수렴</a:t>
            </a:r>
            <a:endParaRPr lang="en-US" altLang="ko-KR" sz="1800" spc="-49" dirty="0" smtClean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rgbClr val="0070C0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sym typeface="Monotype Sorts" pitchFamily="2" charset="2"/>
            </a:endParaRPr>
          </a:p>
          <a:p>
            <a:pPr marL="182563" indent="-182563">
              <a:lnSpc>
                <a:spcPct val="110000"/>
              </a:lnSpc>
              <a:spcAft>
                <a:spcPts val="500"/>
              </a:spcAft>
              <a:buClr>
                <a:schemeClr val="bg1">
                  <a:lumMod val="65000"/>
                </a:schemeClr>
              </a:buClr>
              <a:buSzPct val="110000"/>
              <a:buFont typeface="Arial" panose="020B0604020202020204" pitchFamily="34" charset="0"/>
              <a:buChar char="•"/>
            </a:pPr>
            <a:r>
              <a:rPr lang="ko-KR" altLang="en-US" sz="1800" spc="-49" dirty="0" err="1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행정안전부</a:t>
            </a:r>
            <a:r>
              <a:rPr lang="en-US" altLang="ko-KR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, </a:t>
            </a:r>
            <a:r>
              <a:rPr lang="ko-KR" altLang="en-US" sz="1800" spc="-49" dirty="0" err="1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국토교통부</a:t>
            </a:r>
            <a:r>
              <a:rPr lang="ko-KR" altLang="en-US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 등</a:t>
            </a:r>
            <a:r>
              <a:rPr lang="en-US" altLang="ko-KR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/>
            </a:r>
            <a:br>
              <a:rPr lang="en-US" altLang="ko-KR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</a:br>
            <a:r>
              <a:rPr lang="ko-KR" altLang="en-US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각종 시스템 연계 기관과</a:t>
            </a:r>
            <a:r>
              <a:rPr lang="en-US" altLang="ko-KR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/>
            </a:r>
            <a:br>
              <a:rPr lang="en-US" altLang="ko-KR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</a:br>
            <a:r>
              <a:rPr lang="ko-KR" altLang="en-US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지속적인 협의 추진</a:t>
            </a:r>
            <a:endParaRPr lang="en-US" altLang="ko-KR" sz="1800" spc="-49" dirty="0" smtClean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rgbClr val="0070C0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sym typeface="Monotype Sorts" pitchFamily="2" charset="2"/>
            </a:endParaRPr>
          </a:p>
        </p:txBody>
      </p:sp>
      <p:pic>
        <p:nvPicPr>
          <p:cNvPr id="8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683" y="2"/>
            <a:ext cx="1458360" cy="689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0" name="그룹 89"/>
          <p:cNvGrpSpPr/>
          <p:nvPr/>
        </p:nvGrpSpPr>
        <p:grpSpPr>
          <a:xfrm>
            <a:off x="0" y="-12607"/>
            <a:ext cx="10741682" cy="895105"/>
            <a:chOff x="0" y="-12607"/>
            <a:chExt cx="10741682" cy="895105"/>
          </a:xfrm>
        </p:grpSpPr>
        <p:grpSp>
          <p:nvGrpSpPr>
            <p:cNvPr id="91" name="그룹 90"/>
            <p:cNvGrpSpPr/>
            <p:nvPr/>
          </p:nvGrpSpPr>
          <p:grpSpPr>
            <a:xfrm>
              <a:off x="0" y="1"/>
              <a:ext cx="10741682" cy="692467"/>
              <a:chOff x="725208" y="1"/>
              <a:chExt cx="10741682" cy="692467"/>
            </a:xfrm>
          </p:grpSpPr>
          <p:grpSp>
            <p:nvGrpSpPr>
              <p:cNvPr id="96" name="그룹 95"/>
              <p:cNvGrpSpPr/>
              <p:nvPr/>
            </p:nvGrpSpPr>
            <p:grpSpPr>
              <a:xfrm>
                <a:off x="725208" y="1"/>
                <a:ext cx="10741682" cy="692467"/>
                <a:chOff x="803725" y="205012"/>
                <a:chExt cx="6850448" cy="519350"/>
              </a:xfrm>
            </p:grpSpPr>
            <p:sp>
              <p:nvSpPr>
                <p:cNvPr id="98" name="자유형 97"/>
                <p:cNvSpPr/>
                <p:nvPr/>
              </p:nvSpPr>
              <p:spPr>
                <a:xfrm>
                  <a:off x="918192" y="222218"/>
                  <a:ext cx="3232249" cy="481629"/>
                </a:xfrm>
                <a:custGeom>
                  <a:avLst/>
                  <a:gdLst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0 w 6600056"/>
                    <a:gd name="connsiteY3" fmla="*/ 970488 h 970488"/>
                    <a:gd name="connsiteX4" fmla="*/ 0 w 6600056"/>
                    <a:gd name="connsiteY4" fmla="*/ 0 h 970488"/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432048 w 6600056"/>
                    <a:gd name="connsiteY3" fmla="*/ 970488 h 970488"/>
                    <a:gd name="connsiteX4" fmla="*/ 0 w 6600056"/>
                    <a:gd name="connsiteY4" fmla="*/ 0 h 97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00056" h="970488">
                      <a:moveTo>
                        <a:pt x="0" y="0"/>
                      </a:moveTo>
                      <a:lnTo>
                        <a:pt x="6600056" y="0"/>
                      </a:lnTo>
                      <a:lnTo>
                        <a:pt x="6600056" y="970488"/>
                      </a:lnTo>
                      <a:lnTo>
                        <a:pt x="432048" y="9704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>
                  <a:outerShdw blurRad="76200" dist="25400" dir="9600000" algn="r" rotWithShape="0">
                    <a:prstClr val="black">
                      <a:alpha val="22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2400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endParaRPr>
                </a:p>
              </p:txBody>
            </p:sp>
            <p:sp>
              <p:nvSpPr>
                <p:cNvPr id="99" name="자유형 98"/>
                <p:cNvSpPr/>
                <p:nvPr/>
              </p:nvSpPr>
              <p:spPr>
                <a:xfrm>
                  <a:off x="803725" y="205012"/>
                  <a:ext cx="6850448" cy="519350"/>
                </a:xfrm>
                <a:custGeom>
                  <a:avLst/>
                  <a:gdLst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0 w 6600056"/>
                    <a:gd name="connsiteY3" fmla="*/ 970488 h 970488"/>
                    <a:gd name="connsiteX4" fmla="*/ 0 w 6600056"/>
                    <a:gd name="connsiteY4" fmla="*/ 0 h 970488"/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432048 w 6600056"/>
                    <a:gd name="connsiteY3" fmla="*/ 970488 h 970488"/>
                    <a:gd name="connsiteX4" fmla="*/ 0 w 6600056"/>
                    <a:gd name="connsiteY4" fmla="*/ 0 h 97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00056" h="970488">
                      <a:moveTo>
                        <a:pt x="0" y="0"/>
                      </a:moveTo>
                      <a:lnTo>
                        <a:pt x="6600056" y="0"/>
                      </a:lnTo>
                      <a:lnTo>
                        <a:pt x="6600056" y="970488"/>
                      </a:lnTo>
                      <a:lnTo>
                        <a:pt x="432048" y="9704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CAF4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2400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endParaRPr>
                </a:p>
              </p:txBody>
            </p:sp>
          </p:grpSp>
          <p:sp>
            <p:nvSpPr>
              <p:cNvPr id="97" name="직사각형 96"/>
              <p:cNvSpPr/>
              <p:nvPr/>
            </p:nvSpPr>
            <p:spPr>
              <a:xfrm>
                <a:off x="1979211" y="68628"/>
                <a:ext cx="517286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121917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ko-KR" altLang="en-US" sz="3200" b="1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 </a:t>
                </a:r>
                <a:r>
                  <a:rPr kumimoji="0" lang="ko-KR" altLang="en-US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추진현황</a:t>
                </a:r>
                <a:endParaRPr kumimoji="0" lang="en-US" altLang="ko-KR" sz="3200" b="1" dirty="0"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Calibri" pitchFamily="34" charset="0"/>
                </a:endParaRPr>
              </a:p>
            </p:txBody>
          </p:sp>
        </p:grpSp>
        <p:grpSp>
          <p:nvGrpSpPr>
            <p:cNvPr id="92" name="그룹 91"/>
            <p:cNvGrpSpPr/>
            <p:nvPr/>
          </p:nvGrpSpPr>
          <p:grpSpPr>
            <a:xfrm>
              <a:off x="0" y="-12607"/>
              <a:ext cx="1199457" cy="895105"/>
              <a:chOff x="0" y="-12607"/>
              <a:chExt cx="1397565" cy="1042945"/>
            </a:xfrm>
          </p:grpSpPr>
          <p:pic>
            <p:nvPicPr>
              <p:cNvPr id="94" name="Picture 2"/>
              <p:cNvPicPr>
                <a:picLocks noChangeAspect="1" noChangeArrowheads="1"/>
              </p:cNvPicPr>
              <p:nvPr/>
            </p:nvPicPr>
            <p:blipFill>
              <a:blip r:embed="rId7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rcRect l="4444"/>
              <a:stretch>
                <a:fillRect/>
              </a:stretch>
            </p:blipFill>
            <p:spPr bwMode="auto">
              <a:xfrm>
                <a:off x="145577" y="-12607"/>
                <a:ext cx="1251988" cy="1042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95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 l="2114" t="488"/>
              <a:stretch>
                <a:fillRect/>
              </a:stretch>
            </p:blipFill>
            <p:spPr bwMode="auto">
              <a:xfrm>
                <a:off x="0" y="1"/>
                <a:ext cx="1127368" cy="10227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93" name="직사각형 92"/>
            <p:cNvSpPr/>
            <p:nvPr/>
          </p:nvSpPr>
          <p:spPr>
            <a:xfrm>
              <a:off x="171426" y="214850"/>
              <a:ext cx="444352" cy="390995"/>
            </a:xfrm>
            <a:prstGeom prst="rect">
              <a:avLst/>
            </a:prstGeom>
          </p:spPr>
          <p:txBody>
            <a:bodyPr wrap="none" tIns="36000" bIns="36000" anchor="ctr" anchorCtr="1">
              <a:spAutoFit/>
            </a:bodyPr>
            <a:lstStyle/>
            <a:p>
              <a:pPr algn="ctr" defTabSz="121917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3600" b="1" dirty="0">
                  <a:latin typeface="KoPub돋움체 Bold" panose="02020603020101020101" pitchFamily="18" charset="-127"/>
                  <a:ea typeface="KoPub돋움체 Bold" panose="02020603020101020101" pitchFamily="18" charset="-127"/>
                  <a:cs typeface="Calibri" pitchFamily="34" charset="0"/>
                </a:rPr>
                <a:t>2</a:t>
              </a: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780675" y="1349938"/>
            <a:ext cx="6583854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180975" indent="-180975" defTabSz="106774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600" spc="-15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사업추진 </a:t>
            </a:r>
            <a:r>
              <a:rPr lang="en-US" altLang="ko-KR" sz="1600" spc="-15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1600" spc="-15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과기부 주관 </a:t>
            </a:r>
            <a:r>
              <a:rPr lang="en-US" altLang="ko-KR" sz="1600" spc="-15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‘</a:t>
            </a:r>
            <a:r>
              <a:rPr lang="ko-KR" altLang="en-US" sz="1600" spc="-15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B0F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국가디지털전환사업</a:t>
            </a:r>
            <a:r>
              <a:rPr lang="en-US" altLang="ko-KR" sz="1600" spc="-15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’</a:t>
            </a:r>
            <a:r>
              <a:rPr lang="ko-KR" altLang="en-US" sz="1600" spc="-15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공공혁신부문 우선사업으로 선정되어 추진</a:t>
            </a:r>
            <a:endParaRPr lang="en-US" altLang="ko-KR" sz="1600" spc="-150" dirty="0" smtClean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180975" indent="-180975" defTabSz="106774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600" spc="-15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사업예산 </a:t>
            </a:r>
            <a:r>
              <a:rPr lang="en-US" altLang="ko-KR" sz="1600" spc="-15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1,650</a:t>
            </a:r>
            <a:r>
              <a:rPr lang="ko-KR" altLang="en-US" sz="1600" spc="-15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백만원 </a:t>
            </a:r>
            <a:r>
              <a:rPr lang="en-US" altLang="ko-KR" sz="1600" spc="-15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(19</a:t>
            </a:r>
            <a:r>
              <a:rPr lang="ko-KR" altLang="en-US" sz="1600" spc="-15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년도</a:t>
            </a:r>
            <a:r>
              <a:rPr lang="en-US" altLang="ko-KR" sz="1600" spc="-15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600" spc="-15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B0F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전액 국비</a:t>
            </a:r>
            <a:r>
              <a:rPr lang="en-US" altLang="ko-KR" sz="1600" spc="-15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lang="ko-KR" altLang="en-US" sz="1600" spc="-15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8103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그림 183" descr="불법_CCTV_계도사진(이미지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74206" y="1878276"/>
            <a:ext cx="2642011" cy="1976394"/>
          </a:xfrm>
          <a:prstGeom prst="rect">
            <a:avLst/>
          </a:prstGeom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683" y="2"/>
            <a:ext cx="1458360" cy="689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" name="그룹 43"/>
          <p:cNvGrpSpPr/>
          <p:nvPr/>
        </p:nvGrpSpPr>
        <p:grpSpPr>
          <a:xfrm>
            <a:off x="346076" y="1435551"/>
            <a:ext cx="5958180" cy="4334628"/>
            <a:chOff x="315913" y="1699856"/>
            <a:chExt cx="4581115" cy="3931270"/>
          </a:xfrm>
        </p:grpSpPr>
        <p:sp>
          <p:nvSpPr>
            <p:cNvPr id="45" name="직사각형 44"/>
            <p:cNvSpPr/>
            <p:nvPr/>
          </p:nvSpPr>
          <p:spPr>
            <a:xfrm>
              <a:off x="316564" y="2040384"/>
              <a:ext cx="4580464" cy="35907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46" name="한쪽 모서리가 잘린 사각형 45"/>
            <p:cNvSpPr/>
            <p:nvPr/>
          </p:nvSpPr>
          <p:spPr>
            <a:xfrm>
              <a:off x="315913" y="1699856"/>
              <a:ext cx="4581115" cy="363103"/>
            </a:xfrm>
            <a:prstGeom prst="snip1Rect">
              <a:avLst>
                <a:gd name="adj" fmla="val 33923"/>
              </a:avLst>
            </a:prstGeom>
            <a:solidFill>
              <a:srgbClr val="3E4A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prstClr val="white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47" name="AutoShape 450"/>
            <p:cNvSpPr>
              <a:spLocks noChangeArrowheads="1"/>
            </p:cNvSpPr>
            <p:nvPr/>
          </p:nvSpPr>
          <p:spPr bwMode="auto">
            <a:xfrm>
              <a:off x="712750" y="1766873"/>
              <a:ext cx="3787440" cy="251223"/>
            </a:xfrm>
            <a:prstGeom prst="roundRect">
              <a:avLst>
                <a:gd name="adj" fmla="val 0"/>
              </a:avLst>
            </a:prstGeom>
            <a:noFill/>
            <a:ln w="28575" algn="ctr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spcBef>
                  <a:spcPts val="300"/>
                </a:spcBef>
                <a:tabLst>
                  <a:tab pos="6263640" algn="r"/>
                  <a:tab pos="6604000" algn="l"/>
                  <a:tab pos="7112000" algn="l"/>
                  <a:tab pos="6263640" algn="r"/>
                  <a:tab pos="6604000" algn="l"/>
                  <a:tab pos="7112000" algn="l"/>
                </a:tabLst>
              </a:pPr>
              <a:r>
                <a:rPr lang="ko-KR" altLang="en-US" sz="1800" kern="0" spc="-10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서울시 </a:t>
              </a:r>
              <a:r>
                <a:rPr lang="ko-KR" altLang="en-US" sz="1800" kern="0" spc="-100" dirty="0" err="1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교통지도과</a:t>
              </a:r>
              <a:r>
                <a:rPr lang="ko-KR" altLang="en-US" sz="1800" kern="0" spc="-10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1800" kern="0" spc="-100" dirty="0" err="1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불법주정차</a:t>
              </a:r>
              <a:r>
                <a:rPr lang="ko-KR" altLang="en-US" sz="1800" kern="0" spc="-10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1800" kern="0" spc="-100" dirty="0" err="1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단속시스템</a:t>
              </a:r>
              <a:endParaRPr lang="en-US" altLang="ko-KR" sz="1800" kern="0" spc="-10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grpSp>
        <p:nvGrpSpPr>
          <p:cNvPr id="129" name="그룹 128"/>
          <p:cNvGrpSpPr/>
          <p:nvPr/>
        </p:nvGrpSpPr>
        <p:grpSpPr>
          <a:xfrm>
            <a:off x="0" y="-12607"/>
            <a:ext cx="10741682" cy="895105"/>
            <a:chOff x="0" y="-12607"/>
            <a:chExt cx="10741682" cy="895105"/>
          </a:xfrm>
        </p:grpSpPr>
        <p:grpSp>
          <p:nvGrpSpPr>
            <p:cNvPr id="130" name="그룹 129"/>
            <p:cNvGrpSpPr/>
            <p:nvPr/>
          </p:nvGrpSpPr>
          <p:grpSpPr>
            <a:xfrm>
              <a:off x="0" y="1"/>
              <a:ext cx="10741682" cy="692467"/>
              <a:chOff x="725208" y="1"/>
              <a:chExt cx="10741682" cy="692467"/>
            </a:xfrm>
          </p:grpSpPr>
          <p:grpSp>
            <p:nvGrpSpPr>
              <p:cNvPr id="135" name="그룹 134"/>
              <p:cNvGrpSpPr/>
              <p:nvPr/>
            </p:nvGrpSpPr>
            <p:grpSpPr>
              <a:xfrm>
                <a:off x="725208" y="1"/>
                <a:ext cx="10741682" cy="692467"/>
                <a:chOff x="803725" y="205012"/>
                <a:chExt cx="6850448" cy="519350"/>
              </a:xfrm>
            </p:grpSpPr>
            <p:sp>
              <p:nvSpPr>
                <p:cNvPr id="139" name="자유형 138"/>
                <p:cNvSpPr/>
                <p:nvPr/>
              </p:nvSpPr>
              <p:spPr>
                <a:xfrm>
                  <a:off x="918192" y="222218"/>
                  <a:ext cx="3232249" cy="481629"/>
                </a:xfrm>
                <a:custGeom>
                  <a:avLst/>
                  <a:gdLst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0 w 6600056"/>
                    <a:gd name="connsiteY3" fmla="*/ 970488 h 970488"/>
                    <a:gd name="connsiteX4" fmla="*/ 0 w 6600056"/>
                    <a:gd name="connsiteY4" fmla="*/ 0 h 970488"/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432048 w 6600056"/>
                    <a:gd name="connsiteY3" fmla="*/ 970488 h 970488"/>
                    <a:gd name="connsiteX4" fmla="*/ 0 w 6600056"/>
                    <a:gd name="connsiteY4" fmla="*/ 0 h 97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00056" h="970488">
                      <a:moveTo>
                        <a:pt x="0" y="0"/>
                      </a:moveTo>
                      <a:lnTo>
                        <a:pt x="6600056" y="0"/>
                      </a:lnTo>
                      <a:lnTo>
                        <a:pt x="6600056" y="970488"/>
                      </a:lnTo>
                      <a:lnTo>
                        <a:pt x="432048" y="9704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>
                  <a:outerShdw blurRad="76200" dist="25400" dir="9600000" algn="r" rotWithShape="0">
                    <a:prstClr val="black">
                      <a:alpha val="22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2400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endParaRPr>
                </a:p>
              </p:txBody>
            </p:sp>
            <p:sp>
              <p:nvSpPr>
                <p:cNvPr id="140" name="자유형 139"/>
                <p:cNvSpPr/>
                <p:nvPr/>
              </p:nvSpPr>
              <p:spPr>
                <a:xfrm>
                  <a:off x="803725" y="205012"/>
                  <a:ext cx="6850448" cy="519350"/>
                </a:xfrm>
                <a:custGeom>
                  <a:avLst/>
                  <a:gdLst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0 w 6600056"/>
                    <a:gd name="connsiteY3" fmla="*/ 970488 h 970488"/>
                    <a:gd name="connsiteX4" fmla="*/ 0 w 6600056"/>
                    <a:gd name="connsiteY4" fmla="*/ 0 h 970488"/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432048 w 6600056"/>
                    <a:gd name="connsiteY3" fmla="*/ 970488 h 970488"/>
                    <a:gd name="connsiteX4" fmla="*/ 0 w 6600056"/>
                    <a:gd name="connsiteY4" fmla="*/ 0 h 97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00056" h="970488">
                      <a:moveTo>
                        <a:pt x="0" y="0"/>
                      </a:moveTo>
                      <a:lnTo>
                        <a:pt x="6600056" y="0"/>
                      </a:lnTo>
                      <a:lnTo>
                        <a:pt x="6600056" y="970488"/>
                      </a:lnTo>
                      <a:lnTo>
                        <a:pt x="432048" y="9704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CAF4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2400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endParaRPr>
                </a:p>
              </p:txBody>
            </p:sp>
          </p:grpSp>
          <p:sp>
            <p:nvSpPr>
              <p:cNvPr id="136" name="직사각형 135"/>
              <p:cNvSpPr/>
              <p:nvPr/>
            </p:nvSpPr>
            <p:spPr>
              <a:xfrm>
                <a:off x="1979211" y="68628"/>
                <a:ext cx="517286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121917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ko-KR" altLang="en-US" sz="3200" b="1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 </a:t>
                </a:r>
                <a:r>
                  <a:rPr kumimoji="0" lang="ko-KR" altLang="en-US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사업내용 및 기대효과</a:t>
                </a:r>
                <a:endParaRPr kumimoji="0" lang="en-US" altLang="ko-KR" sz="3200" b="1" dirty="0"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Calibri" pitchFamily="34" charset="0"/>
                </a:endParaRPr>
              </a:p>
            </p:txBody>
          </p:sp>
        </p:grpSp>
        <p:grpSp>
          <p:nvGrpSpPr>
            <p:cNvPr id="131" name="그룹 130"/>
            <p:cNvGrpSpPr/>
            <p:nvPr/>
          </p:nvGrpSpPr>
          <p:grpSpPr>
            <a:xfrm>
              <a:off x="0" y="-12607"/>
              <a:ext cx="1199457" cy="895105"/>
              <a:chOff x="0" y="-12607"/>
              <a:chExt cx="1397565" cy="1042945"/>
            </a:xfrm>
          </p:grpSpPr>
          <p:pic>
            <p:nvPicPr>
              <p:cNvPr id="133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rcRect l="4444"/>
              <a:stretch>
                <a:fillRect/>
              </a:stretch>
            </p:blipFill>
            <p:spPr bwMode="auto">
              <a:xfrm>
                <a:off x="145577" y="-12607"/>
                <a:ext cx="1251988" cy="1042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34" name="Picture 2"/>
              <p:cNvPicPr>
                <a:picLocks noChangeAspect="1" noChangeArrowheads="1"/>
              </p:cNvPicPr>
              <p:nvPr/>
            </p:nvPicPr>
            <p:blipFill>
              <a:blip r:embed="rId6" cstate="print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 l="2114" t="488"/>
              <a:stretch>
                <a:fillRect/>
              </a:stretch>
            </p:blipFill>
            <p:spPr bwMode="auto">
              <a:xfrm>
                <a:off x="0" y="1"/>
                <a:ext cx="1127368" cy="10227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32" name="직사각형 131"/>
            <p:cNvSpPr/>
            <p:nvPr/>
          </p:nvSpPr>
          <p:spPr>
            <a:xfrm>
              <a:off x="181936" y="214850"/>
              <a:ext cx="444352" cy="390995"/>
            </a:xfrm>
            <a:prstGeom prst="rect">
              <a:avLst/>
            </a:prstGeom>
          </p:spPr>
          <p:txBody>
            <a:bodyPr wrap="none" tIns="36000" bIns="36000" anchor="ctr" anchorCtr="1">
              <a:spAutoFit/>
            </a:bodyPr>
            <a:lstStyle/>
            <a:p>
              <a:pPr algn="ctr" defTabSz="121917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3600" b="1" dirty="0" smtClean="0">
                  <a:latin typeface="KoPub돋움체 Bold" panose="02020603020101020101" pitchFamily="18" charset="-127"/>
                  <a:ea typeface="KoPub돋움체 Bold" panose="02020603020101020101" pitchFamily="18" charset="-127"/>
                  <a:cs typeface="Calibri" pitchFamily="34" charset="0"/>
                </a:rPr>
                <a:t>3</a:t>
              </a:r>
              <a:endParaRPr kumimoji="0" lang="en-US" altLang="ko-KR" sz="3600" b="1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Calibri" pitchFamily="34" charset="0"/>
              </a:endParaRPr>
            </a:p>
          </p:txBody>
        </p:sp>
      </p:grpSp>
      <p:grpSp>
        <p:nvGrpSpPr>
          <p:cNvPr id="141" name="그룹 140"/>
          <p:cNvGrpSpPr/>
          <p:nvPr/>
        </p:nvGrpSpPr>
        <p:grpSpPr>
          <a:xfrm>
            <a:off x="532460" y="966330"/>
            <a:ext cx="4071880" cy="400110"/>
            <a:chOff x="1310158" y="2237000"/>
            <a:chExt cx="2822776" cy="277371"/>
          </a:xfrm>
        </p:grpSpPr>
        <p:sp>
          <p:nvSpPr>
            <p:cNvPr id="144" name="사각형: 둥근 위쪽 모서리 19"/>
            <p:cNvSpPr/>
            <p:nvPr/>
          </p:nvSpPr>
          <p:spPr>
            <a:xfrm rot="5400000">
              <a:off x="2282071" y="1272801"/>
              <a:ext cx="264165" cy="2207991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7745">
                <a:defRPr/>
              </a:pPr>
              <a:endParaRPr lang="ko-KR" altLang="en-US" sz="2400" dirty="0">
                <a:solidFill>
                  <a:prstClr val="white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grpSp>
          <p:nvGrpSpPr>
            <p:cNvPr id="145" name="그룹 144"/>
            <p:cNvGrpSpPr/>
            <p:nvPr/>
          </p:nvGrpSpPr>
          <p:grpSpPr>
            <a:xfrm>
              <a:off x="1397732" y="2237000"/>
              <a:ext cx="2735202" cy="277371"/>
              <a:chOff x="12567711" y="1999129"/>
              <a:chExt cx="2735202" cy="277371"/>
            </a:xfrm>
          </p:grpSpPr>
          <p:pic>
            <p:nvPicPr>
              <p:cNvPr id="146" name="그림 145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567711" y="2051737"/>
                <a:ext cx="214054" cy="183904"/>
              </a:xfrm>
              <a:prstGeom prst="rect">
                <a:avLst/>
              </a:prstGeom>
            </p:spPr>
          </p:pic>
          <p:sp>
            <p:nvSpPr>
              <p:cNvPr id="147" name="TextBox 146"/>
              <p:cNvSpPr txBox="1"/>
              <p:nvPr/>
            </p:nvSpPr>
            <p:spPr>
              <a:xfrm>
                <a:off x="12767907" y="1999129"/>
                <a:ext cx="2535006" cy="27737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defTabSz="1067745">
                  <a:defRPr/>
                </a:pPr>
                <a:r>
                  <a:rPr lang="ko-KR" altLang="en-US" sz="2000" spc="-5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자치구 </a:t>
                </a:r>
                <a:r>
                  <a:rPr lang="ko-KR" altLang="en-US" sz="2000" spc="-50" dirty="0" err="1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불법주정차</a:t>
                </a:r>
                <a:r>
                  <a:rPr lang="ko-KR" altLang="en-US" sz="2000" spc="-5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</a:t>
                </a:r>
                <a:r>
                  <a:rPr lang="ko-KR" altLang="en-US" sz="2000" spc="-50" dirty="0" err="1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단속시스템</a:t>
                </a:r>
                <a:r>
                  <a:rPr lang="ko-KR" altLang="en-US" sz="2000" spc="-5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현황</a:t>
                </a:r>
                <a:endParaRPr lang="ko-KR" altLang="en-US" sz="2000" spc="-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pic>
        <p:nvPicPr>
          <p:cNvPr id="150" name="그림 149" descr="서울시_단속.JPG"/>
          <p:cNvPicPr>
            <a:picLocks noChangeAspect="1"/>
          </p:cNvPicPr>
          <p:nvPr/>
        </p:nvPicPr>
        <p:blipFill rotWithShape="1">
          <a:blip r:embed="rId9" cstate="print"/>
          <a:srcRect t="1" r="8572" b="10733"/>
          <a:stretch/>
        </p:blipFill>
        <p:spPr>
          <a:xfrm>
            <a:off x="2085401" y="2650275"/>
            <a:ext cx="4129956" cy="3034005"/>
          </a:xfrm>
          <a:prstGeom prst="rect">
            <a:avLst/>
          </a:prstGeom>
          <a:noFill/>
          <a:ln w="0">
            <a:solidFill>
              <a:schemeClr val="bg1">
                <a:lumMod val="85000"/>
              </a:schemeClr>
            </a:solidFill>
          </a:ln>
          <a:effectLst/>
        </p:spPr>
      </p:pic>
      <p:pic>
        <p:nvPicPr>
          <p:cNvPr id="151" name="그림 150" descr="서울시_단속_Main.JPG"/>
          <p:cNvPicPr>
            <a:picLocks noChangeAspect="1"/>
          </p:cNvPicPr>
          <p:nvPr/>
        </p:nvPicPr>
        <p:blipFill rotWithShape="1">
          <a:blip r:embed="rId10" cstate="print"/>
          <a:srcRect t="3271"/>
          <a:stretch/>
        </p:blipFill>
        <p:spPr>
          <a:xfrm>
            <a:off x="452589" y="1986464"/>
            <a:ext cx="2673199" cy="1832402"/>
          </a:xfrm>
          <a:prstGeom prst="rect">
            <a:avLst/>
          </a:prstGeom>
          <a:noFill/>
          <a:ln w="0">
            <a:solidFill>
              <a:schemeClr val="bg1">
                <a:lumMod val="85000"/>
              </a:schemeClr>
            </a:solidFill>
          </a:ln>
          <a:effectLst/>
        </p:spPr>
      </p:pic>
      <p:grpSp>
        <p:nvGrpSpPr>
          <p:cNvPr id="152" name="그룹 151"/>
          <p:cNvGrpSpPr/>
          <p:nvPr/>
        </p:nvGrpSpPr>
        <p:grpSpPr>
          <a:xfrm>
            <a:off x="3601190" y="1719014"/>
            <a:ext cx="2634247" cy="2782454"/>
            <a:chOff x="5258330" y="4584934"/>
            <a:chExt cx="1947114" cy="2056666"/>
          </a:xfrm>
        </p:grpSpPr>
        <p:pic>
          <p:nvPicPr>
            <p:cNvPr id="153" name="그림 15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8330" y="4584934"/>
              <a:ext cx="1947114" cy="2056666"/>
            </a:xfrm>
            <a:prstGeom prst="rect">
              <a:avLst/>
            </a:prstGeom>
          </p:spPr>
        </p:pic>
        <p:sp>
          <p:nvSpPr>
            <p:cNvPr id="154" name="직사각형 153"/>
            <p:cNvSpPr/>
            <p:nvPr/>
          </p:nvSpPr>
          <p:spPr>
            <a:xfrm flipH="1">
              <a:off x="5538789" y="5019124"/>
              <a:ext cx="1364965" cy="100097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22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itchFamily="18" charset="-127"/>
                  <a:ea typeface="KoPub돋움체 Bold" pitchFamily="18" charset="-127"/>
                </a:rPr>
                <a:t>도보 및 </a:t>
              </a:r>
              <a:r>
                <a:rPr lang="en-US" altLang="ko-KR" sz="22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itchFamily="18" charset="-127"/>
                  <a:ea typeface="KoPub돋움체 Bold" pitchFamily="18" charset="-127"/>
                </a:rPr>
                <a:t/>
              </a:r>
              <a:br>
                <a:rPr lang="en-US" altLang="ko-KR" sz="22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itchFamily="18" charset="-127"/>
                  <a:ea typeface="KoPub돋움체 Bold" pitchFamily="18" charset="-127"/>
                </a:rPr>
              </a:br>
              <a:r>
                <a:rPr lang="ko-KR" altLang="en-US" sz="22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itchFamily="18" charset="-127"/>
                  <a:ea typeface="KoPub돋움체 Bold" pitchFamily="18" charset="-127"/>
                </a:rPr>
                <a:t>이동형</a:t>
              </a:r>
              <a:r>
                <a:rPr lang="en-US" altLang="ko-KR" sz="22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itchFamily="18" charset="-127"/>
                  <a:ea typeface="KoPub돋움체 Bold" pitchFamily="18" charset="-127"/>
                </a:rPr>
                <a:t>CCTV</a:t>
              </a:r>
              <a:r>
                <a:rPr lang="ko-KR" altLang="en-US" sz="22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itchFamily="18" charset="-127"/>
                  <a:ea typeface="KoPub돋움체 Bold" pitchFamily="18" charset="-127"/>
                </a:rPr>
                <a:t>에</a:t>
              </a:r>
              <a:r>
                <a:rPr lang="en-US" altLang="ko-KR" sz="22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itchFamily="18" charset="-127"/>
                  <a:ea typeface="KoPub돋움체 Bold" pitchFamily="18" charset="-127"/>
                </a:rPr>
                <a:t/>
              </a:r>
              <a:br>
                <a:rPr lang="en-US" altLang="ko-KR" sz="22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itchFamily="18" charset="-127"/>
                  <a:ea typeface="KoPub돋움체 Bold" pitchFamily="18" charset="-127"/>
                </a:rPr>
              </a:br>
              <a:r>
                <a:rPr lang="ko-KR" altLang="en-US" sz="22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itchFamily="18" charset="-127"/>
                  <a:ea typeface="KoPub돋움체 Bold" pitchFamily="18" charset="-127"/>
                </a:rPr>
                <a:t>한해서</a:t>
              </a:r>
              <a:r>
                <a:rPr lang="en-US" altLang="ko-KR" sz="22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itchFamily="18" charset="-127"/>
                  <a:ea typeface="KoPub돋움체 Bold" pitchFamily="18" charset="-127"/>
                </a:rPr>
                <a:t/>
              </a:r>
              <a:br>
                <a:rPr lang="en-US" altLang="ko-KR" sz="22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itchFamily="18" charset="-127"/>
                  <a:ea typeface="KoPub돋움체 Bold" pitchFamily="18" charset="-127"/>
                </a:rPr>
              </a:br>
              <a:r>
                <a:rPr lang="en-US" altLang="ko-KR" sz="22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itchFamily="18" charset="-127"/>
                  <a:ea typeface="KoPub돋움체 Bold" pitchFamily="18" charset="-127"/>
                </a:rPr>
                <a:t>6</a:t>
              </a:r>
              <a:r>
                <a:rPr lang="ko-KR" altLang="en-US" sz="22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itchFamily="18" charset="-127"/>
                  <a:ea typeface="KoPub돋움체 Bold" pitchFamily="18" charset="-127"/>
                </a:rPr>
                <a:t>개 자치구만 운영</a:t>
              </a:r>
              <a:endParaRPr lang="ko-KR" altLang="en-US" sz="22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itchFamily="18" charset="-127"/>
                <a:ea typeface="KoPub돋움체 Bold" pitchFamily="18" charset="-127"/>
              </a:endParaRPr>
            </a:p>
          </p:txBody>
        </p:sp>
      </p:grpSp>
      <p:grpSp>
        <p:nvGrpSpPr>
          <p:cNvPr id="156" name="그룹 155"/>
          <p:cNvGrpSpPr/>
          <p:nvPr/>
        </p:nvGrpSpPr>
        <p:grpSpPr>
          <a:xfrm>
            <a:off x="899864" y="4476757"/>
            <a:ext cx="1811560" cy="840747"/>
            <a:chOff x="5876793" y="3203303"/>
            <a:chExt cx="2227516" cy="458539"/>
          </a:xfrm>
        </p:grpSpPr>
        <p:sp>
          <p:nvSpPr>
            <p:cNvPr id="158" name="직사각형 157"/>
            <p:cNvSpPr/>
            <p:nvPr/>
          </p:nvSpPr>
          <p:spPr>
            <a:xfrm>
              <a:off x="5883039" y="3203303"/>
              <a:ext cx="2221270" cy="45853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  <a:effectLst>
              <a:innerShdw blurRad="88900" dist="25400" dir="13500000">
                <a:schemeClr val="bg1">
                  <a:lumMod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799" dirty="0">
                <a:ea typeface="KoPub돋움체 Medium" panose="02020603020101020101" pitchFamily="18" charset="-127"/>
              </a:endParaRPr>
            </a:p>
          </p:txBody>
        </p:sp>
        <p:sp>
          <p:nvSpPr>
            <p:cNvPr id="159" name="직사각형 158">
              <a:extLst>
                <a:ext uri="{FF2B5EF4-FFF2-40B4-BE49-F238E27FC236}">
                  <a16:creationId xmlns:a16="http://schemas.microsoft.com/office/drawing/2014/main" xmlns="" id="{B7DA1B53-564D-457D-9DDA-CF3BA8F9A91D}"/>
                </a:ext>
              </a:extLst>
            </p:cNvPr>
            <p:cNvSpPr/>
            <p:nvPr/>
          </p:nvSpPr>
          <p:spPr>
            <a:xfrm>
              <a:off x="5876793" y="3283516"/>
              <a:ext cx="2227516" cy="302149"/>
            </a:xfrm>
            <a:prstGeom prst="rect">
              <a:avLst/>
            </a:prstGeom>
            <a:effectLst/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/>
              <a:r>
                <a:rPr lang="ko-KR" altLang="en-US" sz="18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oPub돋움체 Bold" pitchFamily="18" charset="-127"/>
                  <a:ea typeface="KoPub돋움체 Bold" pitchFamily="18" charset="-127"/>
                </a:rPr>
                <a:t>비 위치기반의</a:t>
              </a:r>
              <a:r>
                <a:rPr lang="en-US" altLang="ko-KR" sz="18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oPub돋움체 Bold" pitchFamily="18" charset="-127"/>
                  <a:ea typeface="KoPub돋움체 Bold" pitchFamily="18" charset="-127"/>
                </a:rPr>
                <a:t/>
              </a:r>
              <a:br>
                <a:rPr lang="en-US" altLang="ko-KR" sz="18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oPub돋움체 Bold" pitchFamily="18" charset="-127"/>
                  <a:ea typeface="KoPub돋움체 Bold" pitchFamily="18" charset="-127"/>
                </a:rPr>
              </a:br>
              <a:r>
                <a:rPr lang="ko-KR" altLang="en-US" sz="1800" spc="-5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oPub돋움체 Bold" pitchFamily="18" charset="-127"/>
                  <a:ea typeface="KoPub돋움체 Bold" pitchFamily="18" charset="-127"/>
                </a:rPr>
                <a:t>현장단속</a:t>
              </a:r>
              <a:r>
                <a:rPr lang="ko-KR" altLang="en-US" sz="18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oPub돋움체 Bold" pitchFamily="18" charset="-127"/>
                  <a:ea typeface="KoPub돋움체 Bold" pitchFamily="18" charset="-127"/>
                </a:rPr>
                <a:t> 앱 활용</a:t>
              </a:r>
              <a:endParaRPr lang="ko-KR" altLang="en-US" sz="18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oPub돋움체 Bold" pitchFamily="18" charset="-127"/>
                <a:ea typeface="KoPub돋움체 Bold" pitchFamily="18" charset="-127"/>
              </a:endParaRPr>
            </a:p>
          </p:txBody>
        </p:sp>
      </p:grpSp>
      <p:sp>
        <p:nvSpPr>
          <p:cNvPr id="160" name="모서리가 둥근 직사각형 159"/>
          <p:cNvSpPr/>
          <p:nvPr/>
        </p:nvSpPr>
        <p:spPr>
          <a:xfrm flipH="1">
            <a:off x="6474203" y="5862183"/>
            <a:ext cx="5360444" cy="712960"/>
          </a:xfrm>
          <a:prstGeom prst="roundRect">
            <a:avLst/>
          </a:prstGeom>
          <a:solidFill>
            <a:srgbClr val="4070D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ko-KR" altLang="en-US" sz="1800" spc="-3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25400" dist="38100" dir="2700000" algn="tl">
                    <a:srgbClr val="000000"/>
                  </a:outerShdw>
                </a:effectLst>
                <a:latin typeface="KoPub돋움체 Bold" pitchFamily="18" charset="-127"/>
                <a:ea typeface="KoPub돋움체 Bold" pitchFamily="18" charset="-127"/>
              </a:rPr>
              <a:t>수동 연계 방식으로 보안상 취약한 환경에서 운영 中</a:t>
            </a:r>
            <a:endParaRPr lang="ko-KR" altLang="en-US" sz="1800" spc="-3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25400" dist="38100" dir="2700000" algn="tl">
                  <a:srgbClr val="000000"/>
                </a:outerShdw>
              </a:effectLst>
              <a:latin typeface="KoPub돋움체 Bold" pitchFamily="18" charset="-127"/>
              <a:ea typeface="KoPub돋움체 Bold" pitchFamily="18" charset="-127"/>
            </a:endParaRPr>
          </a:p>
        </p:txBody>
      </p:sp>
      <p:grpSp>
        <p:nvGrpSpPr>
          <p:cNvPr id="161" name="그룹 160"/>
          <p:cNvGrpSpPr/>
          <p:nvPr/>
        </p:nvGrpSpPr>
        <p:grpSpPr>
          <a:xfrm>
            <a:off x="6459291" y="1435551"/>
            <a:ext cx="5375357" cy="399891"/>
            <a:chOff x="688962" y="6417927"/>
            <a:chExt cx="6179208" cy="320076"/>
          </a:xfrm>
        </p:grpSpPr>
        <p:sp>
          <p:nvSpPr>
            <p:cNvPr id="163" name="양쪽 모서리가 둥근 사각형 162"/>
            <p:cNvSpPr/>
            <p:nvPr/>
          </p:nvSpPr>
          <p:spPr>
            <a:xfrm>
              <a:off x="688962" y="6417927"/>
              <a:ext cx="6179208" cy="320076"/>
            </a:xfrm>
            <a:prstGeom prst="round2SameRect">
              <a:avLst/>
            </a:prstGeom>
            <a:solidFill>
              <a:srgbClr val="1D9B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64" name="직사각형 89"/>
            <p:cNvSpPr>
              <a:spLocks noChangeArrowheads="1"/>
            </p:cNvSpPr>
            <p:nvPr/>
          </p:nvSpPr>
          <p:spPr bwMode="auto">
            <a:xfrm>
              <a:off x="1882413" y="6468142"/>
              <a:ext cx="3792322" cy="221712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 lIns="0" tIns="0" rIns="0" bIns="0" anchor="ctr">
              <a:spAutoFit/>
            </a:bodyPr>
            <a:lstStyle/>
            <a:p>
              <a:pPr algn="ctr">
                <a:spcBef>
                  <a:spcPts val="300"/>
                </a:spcBef>
                <a:tabLst>
                  <a:tab pos="6263640" algn="r"/>
                  <a:tab pos="6604000" algn="l"/>
                  <a:tab pos="7112000" algn="l"/>
                  <a:tab pos="6263640" algn="r"/>
                  <a:tab pos="6604000" algn="l"/>
                  <a:tab pos="7112000" algn="l"/>
                </a:tabLst>
              </a:pPr>
              <a:r>
                <a:rPr lang="ko-KR" altLang="en-US" sz="1800" kern="0" spc="-10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각 자치구 </a:t>
              </a:r>
              <a:r>
                <a:rPr lang="ko-KR" altLang="en-US" sz="1800" kern="0" spc="-100" dirty="0" err="1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불법주정차</a:t>
              </a:r>
              <a:r>
                <a:rPr lang="ko-KR" altLang="en-US" sz="1800" kern="0" spc="-10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단속 관련 시스템</a:t>
              </a:r>
              <a:endParaRPr lang="ko-KR" altLang="en-US" sz="1800" kern="0" spc="-10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pic>
        <p:nvPicPr>
          <p:cNvPr id="185" name="그림 184" descr="차량CCTV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154510" y="1878276"/>
            <a:ext cx="2670524" cy="1971999"/>
          </a:xfrm>
          <a:prstGeom prst="rect">
            <a:avLst/>
          </a:prstGeom>
        </p:spPr>
      </p:pic>
      <p:pic>
        <p:nvPicPr>
          <p:cNvPr id="187" name="그림 186" descr="도보단속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474205" y="3917013"/>
            <a:ext cx="2642011" cy="1961846"/>
          </a:xfrm>
          <a:prstGeom prst="rect">
            <a:avLst/>
          </a:prstGeom>
        </p:spPr>
      </p:pic>
      <p:sp>
        <p:nvSpPr>
          <p:cNvPr id="188" name="제목 114"/>
          <p:cNvSpPr txBox="1">
            <a:spLocks/>
          </p:cNvSpPr>
          <p:nvPr/>
        </p:nvSpPr>
        <p:spPr>
          <a:xfrm>
            <a:off x="7109850" y="3362969"/>
            <a:ext cx="1323146" cy="597955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wrap="none" lIns="36000" rIns="36000" anchor="ctr" anchorCtr="0"/>
          <a:lstStyle/>
          <a:p>
            <a:pPr algn="ctr" eaLnBrk="0" latinLnBrk="0" hangingPunct="0">
              <a:defRPr/>
            </a:pPr>
            <a:r>
              <a:rPr lang="ko-KR" altLang="en-US" sz="1800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KoPub돋움체 Bold" charset="-127"/>
                <a:ea typeface="KoPub돋움체 Bold" charset="-127"/>
                <a:cs typeface="Arial" pitchFamily="34" charset="0"/>
              </a:rPr>
              <a:t>고정형 </a:t>
            </a:r>
            <a:r>
              <a:rPr lang="en-US" altLang="ko-KR" sz="1800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KoPub돋움체 Bold" charset="-127"/>
                <a:ea typeface="KoPub돋움체 Bold" charset="-127"/>
                <a:cs typeface="Arial" pitchFamily="34" charset="0"/>
              </a:rPr>
              <a:t>CCTV </a:t>
            </a:r>
            <a:r>
              <a:rPr lang="ko-KR" altLang="en-US" sz="1800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KoPub돋움체 Bold" charset="-127"/>
                <a:ea typeface="KoPub돋움체 Bold" charset="-127"/>
                <a:cs typeface="Arial" pitchFamily="34" charset="0"/>
              </a:rPr>
              <a:t>시스템</a:t>
            </a:r>
            <a:endParaRPr lang="ko-KR" altLang="en-US" sz="1800" kern="0" dirty="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KoPub돋움체 Bold" charset="-127"/>
              <a:ea typeface="KoPub돋움체 Bold" charset="-127"/>
              <a:cs typeface="Arial" pitchFamily="34" charset="0"/>
            </a:endParaRPr>
          </a:p>
        </p:txBody>
      </p:sp>
      <p:sp>
        <p:nvSpPr>
          <p:cNvPr id="189" name="제목 114"/>
          <p:cNvSpPr txBox="1">
            <a:spLocks/>
          </p:cNvSpPr>
          <p:nvPr/>
        </p:nvSpPr>
        <p:spPr>
          <a:xfrm>
            <a:off x="9793901" y="3362969"/>
            <a:ext cx="1323146" cy="597955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wrap="none" lIns="36000" rIns="36000" anchor="ctr" anchorCtr="0"/>
          <a:lstStyle/>
          <a:p>
            <a:pPr algn="ctr" eaLnBrk="0" latinLnBrk="0" hangingPunct="0">
              <a:defRPr/>
            </a:pPr>
            <a:r>
              <a:rPr lang="ko-KR" altLang="en-US" sz="1800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KoPub돋움체 Bold" charset="-127"/>
                <a:ea typeface="KoPub돋움체 Bold" charset="-127"/>
                <a:cs typeface="Arial" pitchFamily="34" charset="0"/>
              </a:rPr>
              <a:t>이동형 </a:t>
            </a:r>
            <a:r>
              <a:rPr lang="en-US" altLang="ko-KR" sz="1800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KoPub돋움체 Bold" charset="-127"/>
                <a:ea typeface="KoPub돋움체 Bold" charset="-127"/>
                <a:cs typeface="Arial" pitchFamily="34" charset="0"/>
              </a:rPr>
              <a:t>CCTV </a:t>
            </a:r>
            <a:r>
              <a:rPr lang="ko-KR" altLang="en-US" sz="1800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KoPub돋움체 Bold" charset="-127"/>
                <a:ea typeface="KoPub돋움체 Bold" charset="-127"/>
                <a:cs typeface="Arial" pitchFamily="34" charset="0"/>
              </a:rPr>
              <a:t>시스템</a:t>
            </a:r>
            <a:endParaRPr lang="ko-KR" altLang="en-US" sz="1800" kern="0" dirty="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KoPub돋움체 Bold" charset="-127"/>
              <a:ea typeface="KoPub돋움체 Bold" charset="-127"/>
              <a:cs typeface="Arial" pitchFamily="34" charset="0"/>
            </a:endParaRPr>
          </a:p>
        </p:txBody>
      </p:sp>
      <p:sp>
        <p:nvSpPr>
          <p:cNvPr id="190" name="제목 114"/>
          <p:cNvSpPr txBox="1">
            <a:spLocks/>
          </p:cNvSpPr>
          <p:nvPr/>
        </p:nvSpPr>
        <p:spPr>
          <a:xfrm>
            <a:off x="7115110" y="5365184"/>
            <a:ext cx="1323146" cy="597955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wrap="none" lIns="36000" rIns="36000" anchor="ctr" anchorCtr="0"/>
          <a:lstStyle/>
          <a:p>
            <a:pPr algn="ctr" eaLnBrk="0" latinLnBrk="0" hangingPunct="0">
              <a:defRPr/>
            </a:pPr>
            <a:r>
              <a:rPr lang="ko-KR" altLang="en-US" sz="1800" kern="0" dirty="0" err="1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KoPub돋움체 Bold" charset="-127"/>
                <a:ea typeface="KoPub돋움체 Bold" charset="-127"/>
                <a:cs typeface="Arial" pitchFamily="34" charset="0"/>
              </a:rPr>
              <a:t>도보단속</a:t>
            </a:r>
            <a:r>
              <a:rPr lang="ko-KR" altLang="en-US" sz="1800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KoPub돋움체 Bold" charset="-127"/>
                <a:ea typeface="KoPub돋움체 Bold" charset="-127"/>
                <a:cs typeface="Arial" pitchFamily="34" charset="0"/>
              </a:rPr>
              <a:t> 시스템</a:t>
            </a:r>
            <a:endParaRPr lang="ko-KR" altLang="en-US" sz="1800" kern="0" dirty="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KoPub돋움체 Bold" charset="-127"/>
              <a:ea typeface="KoPub돋움체 Bold" charset="-127"/>
              <a:cs typeface="Arial" pitchFamily="34" charset="0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9154274" y="3919089"/>
            <a:ext cx="2670760" cy="1943094"/>
            <a:chOff x="9154274" y="3919089"/>
            <a:chExt cx="2670760" cy="1961180"/>
          </a:xfrm>
        </p:grpSpPr>
        <p:pic>
          <p:nvPicPr>
            <p:cNvPr id="192" name="그림 191">
              <a:extLst>
                <a:ext uri="{FF2B5EF4-FFF2-40B4-BE49-F238E27FC236}">
                  <a16:creationId xmlns:a16="http://schemas.microsoft.com/office/drawing/2014/main" xmlns="" id="{514D9990-9D82-4B02-A8D3-18688995CA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4274" y="3928953"/>
              <a:ext cx="1308100" cy="1043042"/>
            </a:xfrm>
            <a:prstGeom prst="rect">
              <a:avLst/>
            </a:prstGeom>
            <a:ln w="0">
              <a:solidFill>
                <a:schemeClr val="bg1">
                  <a:lumMod val="85000"/>
                </a:schemeClr>
              </a:solidFill>
            </a:ln>
          </p:spPr>
        </p:pic>
        <p:pic>
          <p:nvPicPr>
            <p:cNvPr id="193" name="그림 192">
              <a:extLst>
                <a:ext uri="{FF2B5EF4-FFF2-40B4-BE49-F238E27FC236}">
                  <a16:creationId xmlns:a16="http://schemas.microsoft.com/office/drawing/2014/main" xmlns="" id="{482BE9F5-DCB7-45BF-AF72-30B280385C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2454" y="3919089"/>
              <a:ext cx="1342580" cy="1052906"/>
            </a:xfrm>
            <a:prstGeom prst="rect">
              <a:avLst/>
            </a:prstGeom>
            <a:ln w="0">
              <a:solidFill>
                <a:schemeClr val="bg1">
                  <a:lumMod val="85000"/>
                </a:schemeClr>
              </a:solidFill>
            </a:ln>
          </p:spPr>
        </p:pic>
        <p:pic>
          <p:nvPicPr>
            <p:cNvPr id="194" name="그림 193">
              <a:extLst>
                <a:ext uri="{FF2B5EF4-FFF2-40B4-BE49-F238E27FC236}">
                  <a16:creationId xmlns:a16="http://schemas.microsoft.com/office/drawing/2014/main" xmlns="" id="{6AA65B1C-BE53-4EB7-9CBC-042DA7B6DD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4274" y="5019382"/>
              <a:ext cx="1308100" cy="860887"/>
            </a:xfrm>
            <a:prstGeom prst="rect">
              <a:avLst/>
            </a:prstGeom>
            <a:ln w="0">
              <a:solidFill>
                <a:schemeClr val="bg1">
                  <a:lumMod val="85000"/>
                </a:schemeClr>
              </a:solidFill>
            </a:ln>
          </p:spPr>
        </p:pic>
        <p:pic>
          <p:nvPicPr>
            <p:cNvPr id="195" name="그림 194">
              <a:extLst>
                <a:ext uri="{FF2B5EF4-FFF2-40B4-BE49-F238E27FC236}">
                  <a16:creationId xmlns:a16="http://schemas.microsoft.com/office/drawing/2014/main" xmlns="" id="{6D3969F9-AD3F-4240-AD29-36602C6CF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77121" y="5012799"/>
              <a:ext cx="1346158" cy="852722"/>
            </a:xfrm>
            <a:prstGeom prst="rect">
              <a:avLst/>
            </a:prstGeom>
            <a:ln w="0">
              <a:solidFill>
                <a:schemeClr val="bg1">
                  <a:lumMod val="85000"/>
                </a:schemeClr>
              </a:solidFill>
            </a:ln>
          </p:spPr>
        </p:pic>
      </p:grpSp>
      <p:sp>
        <p:nvSpPr>
          <p:cNvPr id="191" name="제목 114"/>
          <p:cNvSpPr txBox="1">
            <a:spLocks/>
          </p:cNvSpPr>
          <p:nvPr/>
        </p:nvSpPr>
        <p:spPr>
          <a:xfrm>
            <a:off x="9799161" y="5365184"/>
            <a:ext cx="1323146" cy="597955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wrap="none" lIns="36000" rIns="36000" anchor="ctr" anchorCtr="0"/>
          <a:lstStyle/>
          <a:p>
            <a:pPr algn="ctr" eaLnBrk="0" latinLnBrk="0" hangingPunct="0">
              <a:defRPr/>
            </a:pPr>
            <a:r>
              <a:rPr lang="ko-KR" altLang="en-US" sz="1800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KoPub돋움체 Bold" charset="-127"/>
                <a:ea typeface="KoPub돋움체 Bold" charset="-127"/>
                <a:cs typeface="Arial" pitchFamily="34" charset="0"/>
              </a:rPr>
              <a:t>단속 조회 시스템</a:t>
            </a:r>
            <a:endParaRPr lang="ko-KR" altLang="en-US" sz="1800" kern="0" dirty="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KoPub돋움체 Bold" charset="-127"/>
              <a:ea typeface="KoPub돋움체 Bold" charset="-127"/>
              <a:cs typeface="Arial" pitchFamily="34" charset="0"/>
            </a:endParaRPr>
          </a:p>
        </p:txBody>
      </p:sp>
      <p:sp>
        <p:nvSpPr>
          <p:cNvPr id="196" name="모서리가 둥근 직사각형 195"/>
          <p:cNvSpPr/>
          <p:nvPr/>
        </p:nvSpPr>
        <p:spPr>
          <a:xfrm flipH="1">
            <a:off x="350806" y="5862183"/>
            <a:ext cx="5953447" cy="712960"/>
          </a:xfrm>
          <a:prstGeom prst="roundRect">
            <a:avLst/>
          </a:prstGeom>
          <a:solidFill>
            <a:srgbClr val="FF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ko-KR" altLang="en-US" sz="1800" spc="-3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25400" dist="38100" dir="2700000" algn="tl">
                    <a:srgbClr val="000000"/>
                  </a:outerShdw>
                </a:effectLst>
                <a:latin typeface="KoPub돋움체 Bold" pitchFamily="18" charset="-127"/>
                <a:ea typeface="KoPub돋움체 Bold" pitchFamily="18" charset="-127"/>
              </a:rPr>
              <a:t>서울시 및 자치구의 고정형</a:t>
            </a:r>
            <a:r>
              <a:rPr lang="en-US" altLang="ko-KR" sz="1800" spc="-3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25400" dist="38100" dir="2700000" algn="tl">
                    <a:srgbClr val="000000"/>
                  </a:outerShdw>
                </a:effectLst>
                <a:latin typeface="KoPub돋움체 Bold" pitchFamily="18" charset="-127"/>
                <a:ea typeface="KoPub돋움체 Bold" pitchFamily="18" charset="-127"/>
              </a:rPr>
              <a:t>CCTV </a:t>
            </a:r>
            <a:r>
              <a:rPr lang="ko-KR" altLang="en-US" sz="1800" spc="-3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25400" dist="38100" dir="2700000" algn="tl">
                    <a:srgbClr val="000000"/>
                  </a:outerShdw>
                </a:effectLst>
                <a:latin typeface="KoPub돋움체 Bold" pitchFamily="18" charset="-127"/>
                <a:ea typeface="KoPub돋움체 Bold" pitchFamily="18" charset="-127"/>
              </a:rPr>
              <a:t>정보</a:t>
            </a:r>
            <a:r>
              <a:rPr lang="en-US" altLang="ko-KR" sz="1800" spc="-3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25400" dist="38100" dir="2700000" algn="tl">
                    <a:srgbClr val="000000"/>
                  </a:outerShdw>
                </a:effectLst>
                <a:latin typeface="KoPub돋움체 Bold" pitchFamily="18" charset="-127"/>
                <a:ea typeface="KoPub돋움체 Bold" pitchFamily="18" charset="-127"/>
              </a:rPr>
              <a:t/>
            </a:r>
            <a:br>
              <a:rPr lang="en-US" altLang="ko-KR" sz="1800" spc="-3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25400" dist="38100" dir="2700000" algn="tl">
                    <a:srgbClr val="000000"/>
                  </a:outerShdw>
                </a:effectLst>
                <a:latin typeface="KoPub돋움체 Bold" pitchFamily="18" charset="-127"/>
                <a:ea typeface="KoPub돋움체 Bold" pitchFamily="18" charset="-127"/>
              </a:rPr>
            </a:br>
            <a:r>
              <a:rPr lang="en-US" altLang="ko-KR" sz="1800" spc="-3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25400" dist="38100" dir="2700000" algn="tl">
                    <a:srgbClr val="000000"/>
                  </a:outerShdw>
                </a:effectLst>
                <a:latin typeface="KoPub돋움체 Bold" pitchFamily="18" charset="-127"/>
                <a:ea typeface="KoPub돋움체 Bold" pitchFamily="18" charset="-127"/>
              </a:rPr>
              <a:t>/ 19</a:t>
            </a:r>
            <a:r>
              <a:rPr lang="ko-KR" altLang="en-US" sz="1800" spc="-3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25400" dist="38100" dir="2700000" algn="tl">
                    <a:srgbClr val="000000"/>
                  </a:outerShdw>
                </a:effectLst>
                <a:latin typeface="KoPub돋움체 Bold" pitchFamily="18" charset="-127"/>
                <a:ea typeface="KoPub돋움체 Bold" pitchFamily="18" charset="-127"/>
              </a:rPr>
              <a:t>개 자치구 도보 및 이동형</a:t>
            </a:r>
            <a:r>
              <a:rPr lang="en-US" altLang="ko-KR" sz="1800" spc="-3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25400" dist="38100" dir="2700000" algn="tl">
                    <a:srgbClr val="000000"/>
                  </a:outerShdw>
                </a:effectLst>
                <a:latin typeface="KoPub돋움체 Bold" pitchFamily="18" charset="-127"/>
                <a:ea typeface="KoPub돋움체 Bold" pitchFamily="18" charset="-127"/>
              </a:rPr>
              <a:t>CCTV </a:t>
            </a:r>
            <a:r>
              <a:rPr lang="ko-KR" altLang="en-US" sz="1800" spc="-3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25400" dist="38100" dir="2700000" algn="tl">
                    <a:srgbClr val="000000"/>
                  </a:outerShdw>
                </a:effectLst>
                <a:latin typeface="KoPub돋움체 Bold" pitchFamily="18" charset="-127"/>
                <a:ea typeface="KoPub돋움체 Bold" pitchFamily="18" charset="-127"/>
              </a:rPr>
              <a:t>정보도 수합이 어려움</a:t>
            </a:r>
            <a:r>
              <a:rPr lang="en-US" altLang="ko-KR" sz="1800" spc="-3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25400" dist="38100" dir="2700000" algn="tl">
                    <a:srgbClr val="000000"/>
                  </a:outerShdw>
                </a:effectLst>
                <a:latin typeface="KoPub돋움체 Bold" pitchFamily="18" charset="-127"/>
                <a:ea typeface="KoPub돋움체 Bold" pitchFamily="18" charset="-127"/>
              </a:rPr>
              <a:t>.</a:t>
            </a:r>
            <a:endParaRPr lang="ko-KR" altLang="en-US" sz="1800" spc="-3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25400" dist="38100" dir="2700000" algn="tl">
                  <a:srgbClr val="000000"/>
                </a:outerShdw>
              </a:effectLst>
              <a:latin typeface="KoPub돋움체 Bold" pitchFamily="18" charset="-127"/>
              <a:ea typeface="KoPub돋움체 Bold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1848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683" y="2"/>
            <a:ext cx="1458360" cy="689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0" y="-12607"/>
            <a:ext cx="10741682" cy="895105"/>
            <a:chOff x="0" y="-12607"/>
            <a:chExt cx="10741682" cy="895105"/>
          </a:xfrm>
        </p:grpSpPr>
        <p:grpSp>
          <p:nvGrpSpPr>
            <p:cNvPr id="130" name="그룹 129"/>
            <p:cNvGrpSpPr/>
            <p:nvPr/>
          </p:nvGrpSpPr>
          <p:grpSpPr>
            <a:xfrm>
              <a:off x="0" y="1"/>
              <a:ext cx="10741682" cy="692467"/>
              <a:chOff x="725208" y="1"/>
              <a:chExt cx="10741682" cy="692467"/>
            </a:xfrm>
          </p:grpSpPr>
          <p:grpSp>
            <p:nvGrpSpPr>
              <p:cNvPr id="135" name="그룹 134"/>
              <p:cNvGrpSpPr/>
              <p:nvPr/>
            </p:nvGrpSpPr>
            <p:grpSpPr>
              <a:xfrm>
                <a:off x="725208" y="1"/>
                <a:ext cx="10741682" cy="692467"/>
                <a:chOff x="803725" y="205012"/>
                <a:chExt cx="6850448" cy="519350"/>
              </a:xfrm>
            </p:grpSpPr>
            <p:sp>
              <p:nvSpPr>
                <p:cNvPr id="139" name="자유형 138"/>
                <p:cNvSpPr/>
                <p:nvPr/>
              </p:nvSpPr>
              <p:spPr>
                <a:xfrm>
                  <a:off x="918192" y="222218"/>
                  <a:ext cx="3232249" cy="481629"/>
                </a:xfrm>
                <a:custGeom>
                  <a:avLst/>
                  <a:gdLst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0 w 6600056"/>
                    <a:gd name="connsiteY3" fmla="*/ 970488 h 970488"/>
                    <a:gd name="connsiteX4" fmla="*/ 0 w 6600056"/>
                    <a:gd name="connsiteY4" fmla="*/ 0 h 970488"/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432048 w 6600056"/>
                    <a:gd name="connsiteY3" fmla="*/ 970488 h 970488"/>
                    <a:gd name="connsiteX4" fmla="*/ 0 w 6600056"/>
                    <a:gd name="connsiteY4" fmla="*/ 0 h 97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00056" h="970488">
                      <a:moveTo>
                        <a:pt x="0" y="0"/>
                      </a:moveTo>
                      <a:lnTo>
                        <a:pt x="6600056" y="0"/>
                      </a:lnTo>
                      <a:lnTo>
                        <a:pt x="6600056" y="970488"/>
                      </a:lnTo>
                      <a:lnTo>
                        <a:pt x="432048" y="9704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>
                  <a:outerShdw blurRad="76200" dist="25400" dir="9600000" algn="r" rotWithShape="0">
                    <a:prstClr val="black">
                      <a:alpha val="22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2400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endParaRPr>
                </a:p>
              </p:txBody>
            </p:sp>
            <p:sp>
              <p:nvSpPr>
                <p:cNvPr id="140" name="자유형 139"/>
                <p:cNvSpPr/>
                <p:nvPr/>
              </p:nvSpPr>
              <p:spPr>
                <a:xfrm>
                  <a:off x="803725" y="205012"/>
                  <a:ext cx="6850448" cy="519350"/>
                </a:xfrm>
                <a:custGeom>
                  <a:avLst/>
                  <a:gdLst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0 w 6600056"/>
                    <a:gd name="connsiteY3" fmla="*/ 970488 h 970488"/>
                    <a:gd name="connsiteX4" fmla="*/ 0 w 6600056"/>
                    <a:gd name="connsiteY4" fmla="*/ 0 h 970488"/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432048 w 6600056"/>
                    <a:gd name="connsiteY3" fmla="*/ 970488 h 970488"/>
                    <a:gd name="connsiteX4" fmla="*/ 0 w 6600056"/>
                    <a:gd name="connsiteY4" fmla="*/ 0 h 97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00056" h="970488">
                      <a:moveTo>
                        <a:pt x="0" y="0"/>
                      </a:moveTo>
                      <a:lnTo>
                        <a:pt x="6600056" y="0"/>
                      </a:lnTo>
                      <a:lnTo>
                        <a:pt x="6600056" y="970488"/>
                      </a:lnTo>
                      <a:lnTo>
                        <a:pt x="432048" y="9704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CAF4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2400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endParaRPr>
                </a:p>
              </p:txBody>
            </p:sp>
          </p:grpSp>
          <p:sp>
            <p:nvSpPr>
              <p:cNvPr id="136" name="직사각형 135"/>
              <p:cNvSpPr/>
              <p:nvPr/>
            </p:nvSpPr>
            <p:spPr>
              <a:xfrm>
                <a:off x="1979211" y="68628"/>
                <a:ext cx="517286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121917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ko-KR" altLang="en-US" sz="3200" b="1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 </a:t>
                </a:r>
                <a:r>
                  <a:rPr kumimoji="0" lang="ko-KR" altLang="en-US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사업내용 및 기대효과 </a:t>
                </a:r>
                <a:r>
                  <a:rPr kumimoji="0" lang="en-US" altLang="ko-KR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(</a:t>
                </a:r>
                <a:r>
                  <a:rPr kumimoji="0" lang="ko-KR" altLang="en-US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계속</a:t>
                </a:r>
                <a:r>
                  <a:rPr kumimoji="0" lang="en-US" altLang="ko-KR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)</a:t>
                </a:r>
                <a:endParaRPr kumimoji="0" lang="en-US" altLang="ko-KR" sz="3200" b="1" dirty="0"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Calibri" pitchFamily="34" charset="0"/>
                </a:endParaRPr>
              </a:p>
            </p:txBody>
          </p:sp>
        </p:grpSp>
        <p:grpSp>
          <p:nvGrpSpPr>
            <p:cNvPr id="131" name="그룹 130"/>
            <p:cNvGrpSpPr/>
            <p:nvPr/>
          </p:nvGrpSpPr>
          <p:grpSpPr>
            <a:xfrm>
              <a:off x="0" y="-12607"/>
              <a:ext cx="1199457" cy="895105"/>
              <a:chOff x="0" y="-12607"/>
              <a:chExt cx="1397565" cy="1042945"/>
            </a:xfrm>
          </p:grpSpPr>
          <p:pic>
            <p:nvPicPr>
              <p:cNvPr id="133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rcRect l="4444"/>
              <a:stretch>
                <a:fillRect/>
              </a:stretch>
            </p:blipFill>
            <p:spPr bwMode="auto">
              <a:xfrm>
                <a:off x="145577" y="-12607"/>
                <a:ext cx="1251988" cy="1042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34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 l="2114" t="488"/>
              <a:stretch>
                <a:fillRect/>
              </a:stretch>
            </p:blipFill>
            <p:spPr bwMode="auto">
              <a:xfrm>
                <a:off x="0" y="1"/>
                <a:ext cx="1127368" cy="10227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32" name="직사각형 131"/>
            <p:cNvSpPr/>
            <p:nvPr/>
          </p:nvSpPr>
          <p:spPr>
            <a:xfrm>
              <a:off x="181936" y="214850"/>
              <a:ext cx="444352" cy="390995"/>
            </a:xfrm>
            <a:prstGeom prst="rect">
              <a:avLst/>
            </a:prstGeom>
          </p:spPr>
          <p:txBody>
            <a:bodyPr wrap="none" tIns="36000" bIns="36000" anchor="ctr" anchorCtr="1">
              <a:spAutoFit/>
            </a:bodyPr>
            <a:lstStyle/>
            <a:p>
              <a:pPr algn="ctr" defTabSz="121917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3600" b="1" dirty="0" smtClean="0">
                  <a:latin typeface="KoPub돋움체 Bold" panose="02020603020101020101" pitchFamily="18" charset="-127"/>
                  <a:ea typeface="KoPub돋움체 Bold" panose="02020603020101020101" pitchFamily="18" charset="-127"/>
                  <a:cs typeface="Calibri" pitchFamily="34" charset="0"/>
                </a:rPr>
                <a:t>3</a:t>
              </a:r>
              <a:endParaRPr kumimoji="0" lang="en-US" altLang="ko-KR" sz="3600" b="1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Calibri" pitchFamily="34" charset="0"/>
              </a:endParaRPr>
            </a:p>
          </p:txBody>
        </p:sp>
      </p:grpSp>
      <p:grpSp>
        <p:nvGrpSpPr>
          <p:cNvPr id="141" name="그룹 140"/>
          <p:cNvGrpSpPr/>
          <p:nvPr/>
        </p:nvGrpSpPr>
        <p:grpSpPr>
          <a:xfrm>
            <a:off x="532460" y="966332"/>
            <a:ext cx="3185046" cy="400110"/>
            <a:chOff x="1310158" y="2237002"/>
            <a:chExt cx="2207991" cy="277371"/>
          </a:xfrm>
        </p:grpSpPr>
        <p:sp>
          <p:nvSpPr>
            <p:cNvPr id="144" name="사각형: 둥근 위쪽 모서리 19"/>
            <p:cNvSpPr/>
            <p:nvPr/>
          </p:nvSpPr>
          <p:spPr>
            <a:xfrm rot="5400000">
              <a:off x="2282071" y="1272801"/>
              <a:ext cx="264165" cy="2207991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7745">
                <a:defRPr/>
              </a:pPr>
              <a:endParaRPr lang="ko-KR" altLang="en-US" sz="2400" dirty="0">
                <a:solidFill>
                  <a:prstClr val="white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grpSp>
          <p:nvGrpSpPr>
            <p:cNvPr id="145" name="그룹 144"/>
            <p:cNvGrpSpPr/>
            <p:nvPr/>
          </p:nvGrpSpPr>
          <p:grpSpPr>
            <a:xfrm>
              <a:off x="1397732" y="2237002"/>
              <a:ext cx="1328348" cy="277371"/>
              <a:chOff x="12567711" y="1999131"/>
              <a:chExt cx="1328348" cy="277371"/>
            </a:xfrm>
          </p:grpSpPr>
          <p:pic>
            <p:nvPicPr>
              <p:cNvPr id="146" name="그림 145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567711" y="2051737"/>
                <a:ext cx="214054" cy="183904"/>
              </a:xfrm>
              <a:prstGeom prst="rect">
                <a:avLst/>
              </a:prstGeom>
            </p:spPr>
          </p:pic>
          <p:sp>
            <p:nvSpPr>
              <p:cNvPr id="147" name="TextBox 146"/>
              <p:cNvSpPr txBox="1"/>
              <p:nvPr/>
            </p:nvSpPr>
            <p:spPr>
              <a:xfrm>
                <a:off x="12767907" y="1999131"/>
                <a:ext cx="1128152" cy="27737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defTabSz="1067745">
                  <a:defRPr/>
                </a:pPr>
                <a:r>
                  <a:rPr lang="ko-KR" altLang="en-US" sz="2000" spc="-5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주요 사업 내용</a:t>
                </a:r>
                <a:endParaRPr lang="ko-KR" altLang="en-US" sz="2000" spc="-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grpSp>
        <p:nvGrpSpPr>
          <p:cNvPr id="2" name="그룹 1"/>
          <p:cNvGrpSpPr/>
          <p:nvPr/>
        </p:nvGrpSpPr>
        <p:grpSpPr>
          <a:xfrm>
            <a:off x="87917" y="1518550"/>
            <a:ext cx="12005132" cy="4882250"/>
            <a:chOff x="508887" y="1518550"/>
            <a:chExt cx="11247842" cy="4574275"/>
          </a:xfrm>
        </p:grpSpPr>
        <p:sp>
          <p:nvSpPr>
            <p:cNvPr id="49" name="다이아몬드 48"/>
            <p:cNvSpPr/>
            <p:nvPr/>
          </p:nvSpPr>
          <p:spPr>
            <a:xfrm>
              <a:off x="5561733" y="2264591"/>
              <a:ext cx="719503" cy="3082192"/>
            </a:xfrm>
            <a:prstGeom prst="diamond">
              <a:avLst/>
            </a:prstGeom>
            <a:gradFill flip="none" rotWithShape="1">
              <a:gsLst>
                <a:gs pos="0">
                  <a:schemeClr val="bg1">
                    <a:lumMod val="95000"/>
                    <a:alpha val="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xmlns="" id="{B25DAF28-454D-4371-9168-C998C11B1CC5}"/>
                </a:ext>
              </a:extLst>
            </p:cNvPr>
            <p:cNvSpPr/>
            <p:nvPr/>
          </p:nvSpPr>
          <p:spPr>
            <a:xfrm>
              <a:off x="508887" y="1518550"/>
              <a:ext cx="5327611" cy="4574275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algn="ctr"/>
              <a:endParaRPr lang="ko-KR" altLang="en-US" sz="1975">
                <a:solidFill>
                  <a:srgbClr val="002060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grpSp>
          <p:nvGrpSpPr>
            <p:cNvPr id="51" name="그룹 50"/>
            <p:cNvGrpSpPr/>
            <p:nvPr/>
          </p:nvGrpSpPr>
          <p:grpSpPr>
            <a:xfrm>
              <a:off x="6176149" y="1660429"/>
              <a:ext cx="1707671" cy="3919880"/>
              <a:chOff x="5656577" y="2005314"/>
              <a:chExt cx="1584000" cy="3636000"/>
            </a:xfrm>
          </p:grpSpPr>
          <p:sp>
            <p:nvSpPr>
              <p:cNvPr id="52" name="AutoShape 9"/>
              <p:cNvSpPr>
                <a:spLocks noChangeArrowheads="1"/>
              </p:cNvSpPr>
              <p:nvPr/>
            </p:nvSpPr>
            <p:spPr bwMode="auto">
              <a:xfrm>
                <a:off x="5656577" y="2509314"/>
                <a:ext cx="1584000" cy="3132000"/>
              </a:xfrm>
              <a:prstGeom prst="roundRect">
                <a:avLst>
                  <a:gd name="adj" fmla="val 500"/>
                </a:avLst>
              </a:prstGeom>
              <a:solidFill>
                <a:sysClr val="window" lastClr="FFFFFF"/>
              </a:solidFill>
              <a:ln w="15875" algn="ctr">
                <a:solidFill>
                  <a:srgbClr val="D34848"/>
                </a:solidFill>
                <a:round/>
                <a:headEnd/>
                <a:tailEnd/>
              </a:ln>
              <a:effectLst/>
            </p:spPr>
            <p:txBody>
              <a:bodyPr lIns="64321" tIns="33447" rIns="7719" bIns="33447"/>
              <a:lstStyle/>
              <a:p>
                <a:pPr marL="51054" indent="-51054" defTabSz="783001" fontAlgn="base" latinLnBrk="0">
                  <a:spcBef>
                    <a:spcPct val="0"/>
                  </a:spcBef>
                  <a:spcAft>
                    <a:spcPct val="0"/>
                  </a:spcAft>
                  <a:buClr>
                    <a:srgbClr val="666666"/>
                  </a:buClr>
                  <a:buFont typeface="Wingdings" panose="05000000000000000000" pitchFamily="2" charset="2"/>
                  <a:buChar char="§"/>
                  <a:defRPr/>
                </a:pPr>
                <a:endParaRPr kumimoji="1" lang="ko-KR" altLang="en-US" sz="1400" kern="0">
                  <a:solidFill>
                    <a:sysClr val="windowText" lastClr="000000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53" name="LcShp 28" descr="어두운 상향 대각선">
                <a:extLst>
                  <a:ext uri="{FF2B5EF4-FFF2-40B4-BE49-F238E27FC236}">
                    <a16:creationId xmlns:a16="http://schemas.microsoft.com/office/drawing/2014/main" xmlns="" id="{5BC093AA-4F51-427B-932B-1D0813773B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56577" y="2005314"/>
                <a:ext cx="1584000" cy="504000"/>
              </a:xfrm>
              <a:prstGeom prst="round2SameRect">
                <a:avLst/>
              </a:prstGeom>
              <a:solidFill>
                <a:srgbClr val="D34848"/>
              </a:solidFill>
              <a:ln>
                <a:solidFill>
                  <a:srgbClr val="D34848"/>
                </a:solidFill>
              </a:ln>
              <a:effectLst/>
            </p:spPr>
            <p:txBody>
              <a:bodyPr lIns="0" tIns="0" rIns="0" bIns="0" anchor="ctr"/>
              <a:lstStyle/>
              <a:p>
                <a:pPr marL="0" lvl="2" indent="-65803" algn="ctr" defTabSz="652855" fontAlgn="base" latinLnBrk="0">
                  <a:spcBef>
                    <a:spcPct val="0"/>
                  </a:spcBef>
                  <a:spcAft>
                    <a:spcPct val="0"/>
                  </a:spcAft>
                  <a:buClr>
                    <a:sysClr val="windowText" lastClr="000000">
                      <a:lumMod val="75000"/>
                      <a:lumOff val="25000"/>
                    </a:sysClr>
                  </a:buClr>
                  <a:buSzPct val="90000"/>
                  <a:defRPr/>
                </a:pPr>
                <a:r>
                  <a:rPr kumimoji="1" lang="ko-KR" altLang="en-US" sz="1800" kern="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08서울남산체 EB" panose="02020603020101020101" pitchFamily="18" charset="-127"/>
                    <a:ea typeface="08서울남산체 EB" panose="02020603020101020101" pitchFamily="18" charset="-127"/>
                  </a:rPr>
                  <a:t>단속 </a:t>
                </a:r>
                <a:r>
                  <a:rPr kumimoji="1" lang="ko-KR" altLang="en-US" sz="1800" kern="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08서울남산체 EB" panose="02020603020101020101" pitchFamily="18" charset="-127"/>
                    <a:ea typeface="08서울남산체 EB" panose="02020603020101020101" pitchFamily="18" charset="-127"/>
                  </a:rPr>
                  <a:t>유형 </a:t>
                </a:r>
                <a:r>
                  <a:rPr kumimoji="1" lang="ko-KR" altLang="en-US" sz="1800" kern="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08서울남산체 EB" panose="02020603020101020101" pitchFamily="18" charset="-127"/>
                    <a:ea typeface="08서울남산체 EB" panose="02020603020101020101" pitchFamily="18" charset="-127"/>
                  </a:rPr>
                  <a:t>통합</a:t>
                </a:r>
              </a:p>
            </p:txBody>
          </p:sp>
          <p:grpSp>
            <p:nvGrpSpPr>
              <p:cNvPr id="54" name="그룹 53"/>
              <p:cNvGrpSpPr/>
              <p:nvPr/>
            </p:nvGrpSpPr>
            <p:grpSpPr>
              <a:xfrm>
                <a:off x="5766337" y="5028798"/>
                <a:ext cx="1411925" cy="581919"/>
                <a:chOff x="5689471" y="5193416"/>
                <a:chExt cx="1411925" cy="581919"/>
              </a:xfrm>
              <a:solidFill>
                <a:srgbClr val="8186D5"/>
              </a:solidFill>
            </p:grpSpPr>
            <p:pic>
              <p:nvPicPr>
                <p:cNvPr id="69" name="그림 68"/>
                <p:cNvPicPr>
                  <a:picLocks noChangeAspect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/>
              </p:blipFill>
              <p:spPr>
                <a:xfrm>
                  <a:off x="5689471" y="5193416"/>
                  <a:ext cx="586076" cy="581919"/>
                </a:xfrm>
                <a:prstGeom prst="rect">
                  <a:avLst/>
                </a:prstGeom>
                <a:grpFill/>
              </p:spPr>
            </p:pic>
            <p:pic>
              <p:nvPicPr>
                <p:cNvPr id="70" name="그림 69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58780" y="5281440"/>
                  <a:ext cx="842616" cy="333867"/>
                </a:xfrm>
                <a:prstGeom prst="rect">
                  <a:avLst/>
                </a:prstGeom>
                <a:grpFill/>
              </p:spPr>
            </p:pic>
          </p:grpSp>
          <p:grpSp>
            <p:nvGrpSpPr>
              <p:cNvPr id="55" name="그룹 54"/>
              <p:cNvGrpSpPr/>
              <p:nvPr/>
            </p:nvGrpSpPr>
            <p:grpSpPr>
              <a:xfrm>
                <a:off x="5696806" y="2635253"/>
                <a:ext cx="1422074" cy="1632193"/>
                <a:chOff x="5725297" y="2635253"/>
                <a:chExt cx="1422074" cy="1632193"/>
              </a:xfrm>
            </p:grpSpPr>
            <p:grpSp>
              <p:nvGrpSpPr>
                <p:cNvPr id="57" name="그룹 56"/>
                <p:cNvGrpSpPr/>
                <p:nvPr/>
              </p:nvGrpSpPr>
              <p:grpSpPr>
                <a:xfrm>
                  <a:off x="5806434" y="2709890"/>
                  <a:ext cx="580428" cy="715164"/>
                  <a:chOff x="5768918" y="2793015"/>
                  <a:chExt cx="580428" cy="715164"/>
                </a:xfrm>
              </p:grpSpPr>
              <p:sp>
                <p:nvSpPr>
                  <p:cNvPr id="67" name="직사각형 66"/>
                  <p:cNvSpPr/>
                  <p:nvPr/>
                </p:nvSpPr>
                <p:spPr>
                  <a:xfrm>
                    <a:off x="5768918" y="3227327"/>
                    <a:ext cx="580428" cy="28085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ko-KR" altLang="en-US" sz="1500" spc="-44" dirty="0">
                        <a:ln w="3175"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rPr>
                      <a:t>고정형</a:t>
                    </a:r>
                  </a:p>
                </p:txBody>
              </p:sp>
              <p:pic>
                <p:nvPicPr>
                  <p:cNvPr id="68" name="그림 67"/>
                  <p:cNvPicPr>
                    <a:picLocks noChangeAspect="1"/>
                  </p:cNvPicPr>
                  <p:nvPr/>
                </p:nvPicPr>
                <p:blipFill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824025" y="2793015"/>
                    <a:ext cx="470212" cy="419652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8" name="그룹 57"/>
                <p:cNvGrpSpPr/>
                <p:nvPr/>
              </p:nvGrpSpPr>
              <p:grpSpPr>
                <a:xfrm>
                  <a:off x="6566943" y="2635253"/>
                  <a:ext cx="580428" cy="789801"/>
                  <a:chOff x="6602568" y="2718378"/>
                  <a:chExt cx="580428" cy="789801"/>
                </a:xfrm>
              </p:grpSpPr>
              <p:sp>
                <p:nvSpPr>
                  <p:cNvPr id="65" name="직사각형 64"/>
                  <p:cNvSpPr/>
                  <p:nvPr/>
                </p:nvSpPr>
                <p:spPr>
                  <a:xfrm>
                    <a:off x="6602568" y="3227327"/>
                    <a:ext cx="580428" cy="28085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ko-KR" altLang="en-US" sz="1500" spc="-44" dirty="0">
                        <a:ln w="3175"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rPr>
                      <a:t>이동형</a:t>
                    </a:r>
                  </a:p>
                </p:txBody>
              </p:sp>
              <p:pic>
                <p:nvPicPr>
                  <p:cNvPr id="66" name="그림 65"/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655006" y="2718378"/>
                    <a:ext cx="475550" cy="494572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9" name="그룹 58"/>
                <p:cNvGrpSpPr/>
                <p:nvPr/>
              </p:nvGrpSpPr>
              <p:grpSpPr>
                <a:xfrm>
                  <a:off x="5725297" y="3563097"/>
                  <a:ext cx="742699" cy="704349"/>
                  <a:chOff x="5701547" y="3764972"/>
                  <a:chExt cx="742699" cy="704349"/>
                </a:xfrm>
              </p:grpSpPr>
              <p:sp>
                <p:nvSpPr>
                  <p:cNvPr id="63" name="직사각형 62"/>
                  <p:cNvSpPr/>
                  <p:nvPr/>
                </p:nvSpPr>
                <p:spPr>
                  <a:xfrm>
                    <a:off x="5701547" y="4188469"/>
                    <a:ext cx="742699" cy="28085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ko-KR" altLang="en-US" sz="1500" spc="-44" dirty="0" err="1">
                        <a:ln w="3175"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rPr>
                      <a:t>도보단속</a:t>
                    </a:r>
                    <a:endParaRPr lang="ko-KR" altLang="en-US" sz="1500" spc="-44" dirty="0">
                      <a:ln w="3175"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08서울남산체 EB" panose="02020603020101020101" pitchFamily="18" charset="-127"/>
                      <a:ea typeface="08서울남산체 EB" panose="02020603020101020101" pitchFamily="18" charset="-127"/>
                    </a:endParaRPr>
                  </a:p>
                </p:txBody>
              </p:sp>
              <p:pic>
                <p:nvPicPr>
                  <p:cNvPr id="64" name="그림 63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907731" y="3764972"/>
                    <a:ext cx="330332" cy="36830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60" name="그룹 59"/>
                <p:cNvGrpSpPr/>
                <p:nvPr/>
              </p:nvGrpSpPr>
              <p:grpSpPr>
                <a:xfrm>
                  <a:off x="6662479" y="3590935"/>
                  <a:ext cx="389354" cy="634463"/>
                  <a:chOff x="6661406" y="3792810"/>
                  <a:chExt cx="389354" cy="634463"/>
                </a:xfrm>
              </p:grpSpPr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xmlns="" id="{FF7C217B-7B94-4E18-B334-B84C05549AA8}"/>
                      </a:ext>
                    </a:extLst>
                  </p:cNvPr>
                  <p:cNvSpPr txBox="1"/>
                  <p:nvPr/>
                </p:nvSpPr>
                <p:spPr>
                  <a:xfrm>
                    <a:off x="6717496" y="4226664"/>
                    <a:ext cx="277174" cy="200609"/>
                  </a:xfrm>
                  <a:prstGeom prst="rect">
                    <a:avLst/>
                  </a:prstGeom>
                  <a:noFill/>
                </p:spPr>
                <p:txBody>
                  <a:bodyPr vert="horz" wrap="none" lIns="0" tIns="0" rIns="0" bIns="0" rtlCol="0" anchor="ctr" anchorCtr="0">
                    <a:spAutoFit/>
                  </a:bodyPr>
                  <a:lstStyle/>
                  <a:p>
                    <a:pPr indent="-274320" algn="ctr">
                      <a:spcAft>
                        <a:spcPts val="900"/>
                      </a:spcAft>
                      <a:defRPr/>
                    </a:pPr>
                    <a:r>
                      <a:rPr lang="ko-KR" altLang="en-US" sz="1500" spc="-44" dirty="0" smtClean="0">
                        <a:ln w="3175"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rPr>
                      <a:t>민원</a:t>
                    </a:r>
                    <a:endParaRPr lang="ko-KR" altLang="en-US" sz="1500" b="1" kern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08서울남산체 EB" panose="02020603020101020101" pitchFamily="18" charset="-127"/>
                      <a:ea typeface="08서울남산체 EB" panose="02020603020101020101" pitchFamily="18" charset="-127"/>
                    </a:endParaRPr>
                  </a:p>
                </p:txBody>
              </p:sp>
              <p:pic>
                <p:nvPicPr>
                  <p:cNvPr id="62" name="그림 61"/>
                  <p:cNvPicPr>
                    <a:picLocks noChangeAspect="1"/>
                  </p:cNvPicPr>
                  <p:nvPr/>
                </p:nvPicPr>
                <p:blipFill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661406" y="3792810"/>
                    <a:ext cx="389354" cy="376520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56" name="LcShp 28" descr="어두운 상향 대각선">
                <a:extLst>
                  <a:ext uri="{FF2B5EF4-FFF2-40B4-BE49-F238E27FC236}">
                    <a16:creationId xmlns:a16="http://schemas.microsoft.com/office/drawing/2014/main" xmlns="" id="{5BC093AA-4F51-427B-932B-1D0813773B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56577" y="4419110"/>
                <a:ext cx="1584000" cy="504000"/>
              </a:xfrm>
              <a:prstGeom prst="rect">
                <a:avLst/>
              </a:prstGeom>
              <a:solidFill>
                <a:srgbClr val="FF8162"/>
              </a:solidFill>
              <a:ln>
                <a:noFill/>
              </a:ln>
              <a:effectLst/>
            </p:spPr>
            <p:txBody>
              <a:bodyPr lIns="0" tIns="0" rIns="0" bIns="0" anchor="ctr"/>
              <a:lstStyle/>
              <a:p>
                <a:pPr marL="0" lvl="2" indent="-65803" algn="ctr" defTabSz="652855" fontAlgn="base" latinLnBrk="0">
                  <a:spcBef>
                    <a:spcPct val="0"/>
                  </a:spcBef>
                  <a:spcAft>
                    <a:spcPct val="0"/>
                  </a:spcAft>
                  <a:buClr>
                    <a:sysClr val="windowText" lastClr="000000">
                      <a:lumMod val="75000"/>
                      <a:lumOff val="25000"/>
                    </a:sysClr>
                  </a:buClr>
                  <a:buSzPct val="90000"/>
                  <a:defRPr/>
                </a:pPr>
                <a:r>
                  <a:rPr kumimoji="1" lang="ko-KR" altLang="en-US" sz="2000" kern="0" spc="-20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08서울남산체 EB" panose="02020603020101020101" pitchFamily="18" charset="-127"/>
                    <a:ea typeface="08서울남산체 EB" panose="02020603020101020101" pitchFamily="18" charset="-127"/>
                  </a:rPr>
                  <a:t>민원 연계</a:t>
                </a:r>
                <a:endParaRPr kumimoji="1" lang="ko-KR" altLang="en-US" sz="2000" kern="0" spc="-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endParaRPr>
              </a:p>
            </p:txBody>
          </p:sp>
        </p:grpSp>
        <p:grpSp>
          <p:nvGrpSpPr>
            <p:cNvPr id="71" name="그룹 70"/>
            <p:cNvGrpSpPr/>
            <p:nvPr/>
          </p:nvGrpSpPr>
          <p:grpSpPr>
            <a:xfrm>
              <a:off x="8061987" y="1660429"/>
              <a:ext cx="1668860" cy="3922674"/>
              <a:chOff x="7568790" y="2005314"/>
              <a:chExt cx="1548000" cy="3638591"/>
            </a:xfrm>
          </p:grpSpPr>
          <p:sp>
            <p:nvSpPr>
              <p:cNvPr id="72" name="AutoShape 9"/>
              <p:cNvSpPr>
                <a:spLocks noChangeArrowheads="1"/>
              </p:cNvSpPr>
              <p:nvPr/>
            </p:nvSpPr>
            <p:spPr bwMode="auto">
              <a:xfrm>
                <a:off x="7568790" y="2511905"/>
                <a:ext cx="1548000" cy="3132000"/>
              </a:xfrm>
              <a:prstGeom prst="roundRect">
                <a:avLst>
                  <a:gd name="adj" fmla="val 500"/>
                </a:avLst>
              </a:prstGeom>
              <a:solidFill>
                <a:sysClr val="window" lastClr="FFFFFF"/>
              </a:solidFill>
              <a:ln w="15875" algn="ctr">
                <a:solidFill>
                  <a:srgbClr val="3161A3"/>
                </a:solidFill>
                <a:round/>
                <a:headEnd/>
                <a:tailEnd/>
              </a:ln>
              <a:effectLst/>
            </p:spPr>
            <p:txBody>
              <a:bodyPr lIns="64321" tIns="33447" rIns="7719" bIns="33447"/>
              <a:lstStyle/>
              <a:p>
                <a:pPr marL="51054" indent="-51054" defTabSz="783001" fontAlgn="base" latinLnBrk="0">
                  <a:spcBef>
                    <a:spcPct val="0"/>
                  </a:spcBef>
                  <a:spcAft>
                    <a:spcPct val="0"/>
                  </a:spcAft>
                  <a:buClr>
                    <a:srgbClr val="666666"/>
                  </a:buClr>
                  <a:buFont typeface="Wingdings" panose="05000000000000000000" pitchFamily="2" charset="2"/>
                  <a:buChar char="§"/>
                  <a:defRPr/>
                </a:pPr>
                <a:endParaRPr kumimoji="1" lang="ko-KR" altLang="en-US" sz="1400" kern="0">
                  <a:solidFill>
                    <a:sysClr val="windowText" lastClr="000000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3" name="모서리가 둥근 직사각형 72"/>
              <p:cNvSpPr/>
              <p:nvPr/>
            </p:nvSpPr>
            <p:spPr>
              <a:xfrm>
                <a:off x="7682681" y="2703676"/>
                <a:ext cx="1320218" cy="864000"/>
              </a:xfrm>
              <a:prstGeom prst="roundRect">
                <a:avLst>
                  <a:gd name="adj" fmla="val 10774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r>
                  <a:rPr lang="ko-KR" altLang="en-US" sz="1800" spc="-150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단속 행정</a:t>
                </a:r>
                <a:r>
                  <a:rPr lang="en-US" altLang="ko-KR" sz="1800" spc="-150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/>
                </a:r>
                <a:br>
                  <a:rPr lang="en-US" altLang="ko-KR" sz="1800" spc="-150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</a:br>
                <a:r>
                  <a:rPr lang="ko-KR" altLang="en-US" sz="1800" spc="-150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관리 시스템</a:t>
                </a:r>
                <a:endParaRPr lang="ko-KR" altLang="en-US" sz="1800" spc="-150" dirty="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endParaRPr>
              </a:p>
            </p:txBody>
          </p:sp>
          <p:sp>
            <p:nvSpPr>
              <p:cNvPr id="74" name="모서리가 둥근 직사각형 73"/>
              <p:cNvSpPr/>
              <p:nvPr/>
            </p:nvSpPr>
            <p:spPr>
              <a:xfrm>
                <a:off x="7682681" y="3662195"/>
                <a:ext cx="1320218" cy="864000"/>
              </a:xfrm>
              <a:prstGeom prst="roundRect">
                <a:avLst>
                  <a:gd name="adj" fmla="val 10774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r>
                  <a:rPr lang="ko-KR" altLang="en-US" sz="1800" spc="-150" dirty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민원 행정</a:t>
                </a:r>
                <a:r>
                  <a:rPr lang="en-US" altLang="ko-KR" sz="1800" spc="-150" dirty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/>
                </a:r>
                <a:br>
                  <a:rPr lang="en-US" altLang="ko-KR" sz="1800" spc="-150" dirty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</a:br>
                <a:r>
                  <a:rPr lang="ko-KR" altLang="en-US" sz="1800" spc="-150" dirty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관리 시스템</a:t>
                </a:r>
              </a:p>
            </p:txBody>
          </p:sp>
          <p:sp>
            <p:nvSpPr>
              <p:cNvPr id="75" name="모서리가 둥근 직사각형 74"/>
              <p:cNvSpPr/>
              <p:nvPr/>
            </p:nvSpPr>
            <p:spPr>
              <a:xfrm>
                <a:off x="7682681" y="4620714"/>
                <a:ext cx="1320218" cy="864000"/>
              </a:xfrm>
              <a:prstGeom prst="roundRect">
                <a:avLst>
                  <a:gd name="adj" fmla="val 10774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r>
                  <a:rPr lang="ko-KR" altLang="en-US" sz="1800" spc="-150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과태료</a:t>
                </a:r>
                <a:endParaRPr lang="en-US" altLang="ko-KR" sz="1800" spc="-150" dirty="0" smtClean="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endParaRPr>
              </a:p>
              <a:p>
                <a:pPr algn="ctr"/>
                <a:r>
                  <a:rPr lang="ko-KR" altLang="en-US" sz="1800" spc="-150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부과 시스템</a:t>
                </a:r>
                <a:endParaRPr lang="en-US" altLang="ko-KR" sz="1800" spc="-150" dirty="0" smtClean="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endParaRPr>
              </a:p>
              <a:p>
                <a:pPr algn="ctr"/>
                <a:r>
                  <a:rPr lang="ko-KR" altLang="en-US" sz="1800" spc="-150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연계</a:t>
                </a:r>
                <a:endParaRPr lang="ko-KR" altLang="en-US" sz="1800" spc="-150" dirty="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endParaRPr>
              </a:p>
            </p:txBody>
          </p:sp>
          <p:sp>
            <p:nvSpPr>
              <p:cNvPr id="76" name="LcShp 28" descr="어두운 상향 대각선">
                <a:extLst>
                  <a:ext uri="{FF2B5EF4-FFF2-40B4-BE49-F238E27FC236}">
                    <a16:creationId xmlns:a16="http://schemas.microsoft.com/office/drawing/2014/main" xmlns="" id="{5BC093AA-4F51-427B-932B-1D0813773B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68790" y="2005314"/>
                <a:ext cx="1548000" cy="504000"/>
              </a:xfrm>
              <a:prstGeom prst="round2SameRect">
                <a:avLst/>
              </a:prstGeom>
              <a:solidFill>
                <a:srgbClr val="3161A3"/>
              </a:solidFill>
              <a:ln>
                <a:solidFill>
                  <a:srgbClr val="3161A3"/>
                </a:solidFill>
              </a:ln>
              <a:effectLst/>
            </p:spPr>
            <p:txBody>
              <a:bodyPr lIns="0" tIns="0" rIns="0" bIns="0" anchor="ctr"/>
              <a:lstStyle/>
              <a:p>
                <a:pPr marL="0" lvl="2" indent="-65803" algn="ctr" defTabSz="652855" fontAlgn="base" latinLnBrk="0">
                  <a:spcBef>
                    <a:spcPct val="0"/>
                  </a:spcBef>
                  <a:spcAft>
                    <a:spcPct val="0"/>
                  </a:spcAft>
                  <a:buClr>
                    <a:sysClr val="windowText" lastClr="000000">
                      <a:lumMod val="75000"/>
                      <a:lumOff val="25000"/>
                    </a:sysClr>
                  </a:buClr>
                  <a:buSzPct val="90000"/>
                  <a:defRPr/>
                </a:pPr>
                <a:r>
                  <a:rPr kumimoji="1" lang="ko-KR" altLang="en-US" sz="1800" kern="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08서울남산체 EB" panose="02020603020101020101" pitchFamily="18" charset="-127"/>
                    <a:ea typeface="08서울남산체 EB" panose="02020603020101020101" pitchFamily="18" charset="-127"/>
                  </a:rPr>
                  <a:t>시스템 통합</a:t>
                </a:r>
                <a:endParaRPr kumimoji="1" lang="en-US" altLang="ko-KR" sz="1800" kern="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endParaRPr>
              </a:p>
              <a:p>
                <a:pPr marL="0" lvl="2" indent="-65803" algn="ctr" defTabSz="652855" fontAlgn="base" latinLnBrk="0">
                  <a:spcBef>
                    <a:spcPct val="0"/>
                  </a:spcBef>
                  <a:spcAft>
                    <a:spcPct val="0"/>
                  </a:spcAft>
                  <a:buClr>
                    <a:sysClr val="windowText" lastClr="000000">
                      <a:lumMod val="75000"/>
                      <a:lumOff val="25000"/>
                    </a:sysClr>
                  </a:buClr>
                  <a:buSzPct val="90000"/>
                  <a:defRPr/>
                </a:pPr>
                <a:r>
                  <a:rPr lang="en-US" altLang="ko-KR" sz="1600" kern="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08서울남산체 EB" panose="02020603020101020101" pitchFamily="18" charset="-127"/>
                    <a:ea typeface="08서울남산체 EB" panose="02020603020101020101" pitchFamily="18" charset="-127"/>
                  </a:rPr>
                  <a:t>(</a:t>
                </a:r>
                <a:r>
                  <a:rPr lang="ko-KR" altLang="en-US" sz="1600" kern="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08서울남산체 EB" panose="02020603020101020101" pitchFamily="18" charset="-127"/>
                    <a:ea typeface="08서울남산체 EB" panose="02020603020101020101" pitchFamily="18" charset="-127"/>
                  </a:rPr>
                  <a:t>상암 </a:t>
                </a:r>
                <a:r>
                  <a:rPr lang="ko-KR" altLang="en-US" sz="1600" kern="0" dirty="0" err="1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08서울남산체 EB" panose="02020603020101020101" pitchFamily="18" charset="-127"/>
                    <a:ea typeface="08서울남산체 EB" panose="02020603020101020101" pitchFamily="18" charset="-127"/>
                  </a:rPr>
                  <a:t>클라우드센터</a:t>
                </a:r>
                <a:r>
                  <a:rPr lang="en-US" altLang="ko-KR" sz="1600" kern="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08서울남산체 EB" panose="02020603020101020101" pitchFamily="18" charset="-127"/>
                    <a:ea typeface="08서울남산체 EB" panose="02020603020101020101" pitchFamily="18" charset="-127"/>
                  </a:rPr>
                  <a:t>)</a:t>
                </a:r>
                <a:endParaRPr kumimoji="1" lang="ko-KR" altLang="en-US" sz="1800" kern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endParaRPr>
              </a:p>
            </p:txBody>
          </p:sp>
        </p:grp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xmlns="" id="{B25DAF28-454D-4371-9168-C998C11B1CC5}"/>
                </a:ext>
              </a:extLst>
            </p:cNvPr>
            <p:cNvSpPr/>
            <p:nvPr/>
          </p:nvSpPr>
          <p:spPr>
            <a:xfrm>
              <a:off x="6005555" y="1518550"/>
              <a:ext cx="5751174" cy="4574275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algn="ctr"/>
              <a:endParaRPr lang="ko-KR" altLang="en-US" sz="1975">
                <a:solidFill>
                  <a:srgbClr val="002060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6641745" y="5690831"/>
              <a:ext cx="4478791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algn="ctr"/>
              <a:r>
                <a:rPr lang="ko-KR" altLang="en-US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161A3"/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rPr>
                <a:t>서울시 </a:t>
              </a:r>
              <a:r>
                <a:rPr lang="en-US" altLang="ko-KR" sz="20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161A3"/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rPr>
                <a:t>·</a:t>
              </a:r>
              <a:r>
                <a:rPr lang="ko-KR" altLang="en-US" sz="20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161A3"/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rPr>
                <a:t> </a:t>
              </a:r>
              <a:r>
                <a:rPr lang="en-US" altLang="ko-KR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161A3"/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rPr>
                <a:t>25</a:t>
              </a:r>
              <a:r>
                <a:rPr lang="ko-KR" altLang="en-US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161A3"/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rPr>
                <a:t>개 자치구 </a:t>
              </a:r>
              <a:r>
                <a:rPr lang="ko-KR" altLang="en-US" sz="200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161A3"/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rPr>
                <a:t>불법주정차</a:t>
              </a:r>
              <a:r>
                <a:rPr lang="ko-KR" altLang="en-US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161A3"/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rPr>
                <a:t> </a:t>
              </a:r>
              <a:r>
                <a:rPr lang="ko-KR" altLang="en-US" sz="20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3161A3"/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rPr>
                <a:t>단속 통합</a:t>
              </a:r>
              <a:endParaRPr lang="en-US" altLang="ko-KR" sz="2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161A3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endParaRPr>
            </a:p>
          </p:txBody>
        </p:sp>
        <p:grpSp>
          <p:nvGrpSpPr>
            <p:cNvPr id="79" name="그룹 78"/>
            <p:cNvGrpSpPr/>
            <p:nvPr/>
          </p:nvGrpSpPr>
          <p:grpSpPr>
            <a:xfrm>
              <a:off x="7696393" y="4173032"/>
              <a:ext cx="651901" cy="387268"/>
              <a:chOff x="6612455" y="5378246"/>
              <a:chExt cx="724618" cy="430466"/>
            </a:xfrm>
          </p:grpSpPr>
          <p:pic>
            <p:nvPicPr>
              <p:cNvPr id="80" name="그림 79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12455" y="5378246"/>
                <a:ext cx="724618" cy="430466"/>
              </a:xfrm>
              <a:prstGeom prst="rect">
                <a:avLst/>
              </a:prstGeom>
            </p:spPr>
          </p:pic>
          <p:grpSp>
            <p:nvGrpSpPr>
              <p:cNvPr id="81" name="그룹 80"/>
              <p:cNvGrpSpPr/>
              <p:nvPr/>
            </p:nvGrpSpPr>
            <p:grpSpPr>
              <a:xfrm>
                <a:off x="6830764" y="5592814"/>
                <a:ext cx="288000" cy="96743"/>
                <a:chOff x="6838843" y="5588963"/>
                <a:chExt cx="288000" cy="96743"/>
              </a:xfrm>
            </p:grpSpPr>
            <p:cxnSp>
              <p:nvCxnSpPr>
                <p:cNvPr id="82" name="직선 화살표 연결선 81"/>
                <p:cNvCxnSpPr/>
                <p:nvPr/>
              </p:nvCxnSpPr>
              <p:spPr>
                <a:xfrm>
                  <a:off x="6838843" y="5588963"/>
                  <a:ext cx="288000" cy="0"/>
                </a:xfrm>
                <a:prstGeom prst="straightConnector1">
                  <a:avLst/>
                </a:prstGeom>
                <a:ln w="38100">
                  <a:solidFill>
                    <a:schemeClr val="bg1"/>
                  </a:solidFill>
                  <a:headEnd type="triangle" w="sm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직선 화살표 연결선 82"/>
                <p:cNvCxnSpPr/>
                <p:nvPr/>
              </p:nvCxnSpPr>
              <p:spPr>
                <a:xfrm flipH="1">
                  <a:off x="6838843" y="5685706"/>
                  <a:ext cx="288000" cy="0"/>
                </a:xfrm>
                <a:prstGeom prst="straightConnector1">
                  <a:avLst/>
                </a:prstGeom>
                <a:ln w="38100">
                  <a:solidFill>
                    <a:schemeClr val="bg1"/>
                  </a:solidFill>
                  <a:headEnd type="triangle" w="sm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4" name="그룹 83"/>
            <p:cNvGrpSpPr/>
            <p:nvPr/>
          </p:nvGrpSpPr>
          <p:grpSpPr>
            <a:xfrm>
              <a:off x="7799140" y="1820297"/>
              <a:ext cx="347527" cy="223613"/>
              <a:chOff x="6992650" y="2306104"/>
              <a:chExt cx="322359" cy="207419"/>
            </a:xfrm>
          </p:grpSpPr>
          <p:sp>
            <p:nvSpPr>
              <p:cNvPr id="85" name="갈매기형 수장 84"/>
              <p:cNvSpPr/>
              <p:nvPr/>
            </p:nvSpPr>
            <p:spPr>
              <a:xfrm>
                <a:off x="6992650" y="2306104"/>
                <a:ext cx="207419" cy="207419"/>
              </a:xfrm>
              <a:prstGeom prst="chevron">
                <a:avLst/>
              </a:prstGeom>
              <a:solidFill>
                <a:srgbClr val="FFFF00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갈매기형 수장 85"/>
              <p:cNvSpPr/>
              <p:nvPr/>
            </p:nvSpPr>
            <p:spPr>
              <a:xfrm>
                <a:off x="7107590" y="2306104"/>
                <a:ext cx="207419" cy="207419"/>
              </a:xfrm>
              <a:prstGeom prst="chevron">
                <a:avLst/>
              </a:prstGeom>
              <a:solidFill>
                <a:srgbClr val="FFFF00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7" name="그룹 86"/>
            <p:cNvGrpSpPr/>
            <p:nvPr/>
          </p:nvGrpSpPr>
          <p:grpSpPr>
            <a:xfrm>
              <a:off x="9909015" y="1660429"/>
              <a:ext cx="1668860" cy="3919880"/>
              <a:chOff x="9310004" y="2005314"/>
              <a:chExt cx="1548000" cy="3636000"/>
            </a:xfrm>
          </p:grpSpPr>
          <p:sp>
            <p:nvSpPr>
              <p:cNvPr id="88" name="AutoShape 9"/>
              <p:cNvSpPr>
                <a:spLocks noChangeArrowheads="1"/>
              </p:cNvSpPr>
              <p:nvPr/>
            </p:nvSpPr>
            <p:spPr bwMode="auto">
              <a:xfrm>
                <a:off x="9310004" y="2509314"/>
                <a:ext cx="1548000" cy="3132000"/>
              </a:xfrm>
              <a:prstGeom prst="roundRect">
                <a:avLst>
                  <a:gd name="adj" fmla="val 500"/>
                </a:avLst>
              </a:prstGeom>
              <a:solidFill>
                <a:sysClr val="window" lastClr="FFFFFF"/>
              </a:solidFill>
              <a:ln w="15875" algn="ctr">
                <a:solidFill>
                  <a:srgbClr val="5DC0A6"/>
                </a:solidFill>
                <a:round/>
                <a:headEnd/>
                <a:tailEnd/>
              </a:ln>
              <a:effectLst/>
            </p:spPr>
            <p:txBody>
              <a:bodyPr lIns="64321" tIns="33447" rIns="7719" bIns="33447"/>
              <a:lstStyle/>
              <a:p>
                <a:pPr marL="51054" indent="-51054" defTabSz="783001" fontAlgn="base" latinLnBrk="0">
                  <a:spcBef>
                    <a:spcPct val="0"/>
                  </a:spcBef>
                  <a:spcAft>
                    <a:spcPct val="0"/>
                  </a:spcAft>
                  <a:buClr>
                    <a:srgbClr val="666666"/>
                  </a:buClr>
                  <a:buFont typeface="Wingdings" panose="05000000000000000000" pitchFamily="2" charset="2"/>
                  <a:buChar char="§"/>
                  <a:defRPr/>
                </a:pPr>
                <a:endParaRPr kumimoji="1" lang="ko-KR" altLang="en-US" sz="1400" kern="0">
                  <a:solidFill>
                    <a:sysClr val="windowText" lastClr="000000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9" name="순서도: 자기 디스크 88">
                <a:extLst>
                  <a:ext uri="{FF2B5EF4-FFF2-40B4-BE49-F238E27FC236}">
                    <a16:creationId xmlns:a16="http://schemas.microsoft.com/office/drawing/2014/main" xmlns="" id="{6F805284-9DBA-4E90-9478-08C3DFE747DB}"/>
                  </a:ext>
                </a:extLst>
              </p:cNvPr>
              <p:cNvSpPr/>
              <p:nvPr/>
            </p:nvSpPr>
            <p:spPr>
              <a:xfrm>
                <a:off x="9436004" y="4753354"/>
                <a:ext cx="1296000" cy="792000"/>
              </a:xfrm>
              <a:prstGeom prst="flowChartMagneticDisk">
                <a:avLst/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216000" rIns="0" rtlCol="0" anchor="ctr"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/>
                <a:r>
                  <a:rPr lang="ko-KR" altLang="en-US" sz="160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단속 이미지</a:t>
                </a:r>
              </a:p>
            </p:txBody>
          </p:sp>
          <p:sp>
            <p:nvSpPr>
              <p:cNvPr id="90" name="순서도: 자기 디스크 89">
                <a:extLst>
                  <a:ext uri="{FF2B5EF4-FFF2-40B4-BE49-F238E27FC236}">
                    <a16:creationId xmlns:a16="http://schemas.microsoft.com/office/drawing/2014/main" xmlns="" id="{6F805284-9DBA-4E90-9478-08C3DFE747DB}"/>
                  </a:ext>
                </a:extLst>
              </p:cNvPr>
              <p:cNvSpPr/>
              <p:nvPr/>
            </p:nvSpPr>
            <p:spPr>
              <a:xfrm>
                <a:off x="9436004" y="4043679"/>
                <a:ext cx="1296000" cy="792000"/>
              </a:xfrm>
              <a:prstGeom prst="flowChartMagneticDisk">
                <a:avLst/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216000" rIns="0" rtlCol="0" anchor="ctr"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/>
                <a:r>
                  <a:rPr lang="ko-KR" altLang="en-US" sz="160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과태료 부과</a:t>
                </a:r>
                <a:r>
                  <a:rPr lang="en-US" altLang="ko-KR" sz="160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/</a:t>
                </a:r>
                <a:r>
                  <a:rPr lang="ko-KR" altLang="en-US" sz="160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납부</a:t>
                </a:r>
                <a:r>
                  <a:rPr lang="en-US" altLang="ko-KR" sz="160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/>
                </a:r>
                <a:br>
                  <a:rPr lang="en-US" altLang="ko-KR" sz="160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</a:br>
                <a:r>
                  <a:rPr lang="ko-KR" altLang="en-US" sz="160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정보 </a:t>
                </a:r>
                <a:r>
                  <a:rPr lang="en-US" altLang="ko-KR" sz="160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DB</a:t>
                </a:r>
                <a:endParaRPr lang="ko-KR" altLang="en-US" sz="16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endParaRPr>
              </a:p>
            </p:txBody>
          </p:sp>
          <p:sp>
            <p:nvSpPr>
              <p:cNvPr id="91" name="순서도: 자기 디스크 90">
                <a:extLst>
                  <a:ext uri="{FF2B5EF4-FFF2-40B4-BE49-F238E27FC236}">
                    <a16:creationId xmlns:a16="http://schemas.microsoft.com/office/drawing/2014/main" xmlns="" id="{6F805284-9DBA-4E90-9478-08C3DFE747DB}"/>
                  </a:ext>
                </a:extLst>
              </p:cNvPr>
              <p:cNvSpPr/>
              <p:nvPr/>
            </p:nvSpPr>
            <p:spPr>
              <a:xfrm>
                <a:off x="9436004" y="3334005"/>
                <a:ext cx="1296000" cy="792000"/>
              </a:xfrm>
              <a:prstGeom prst="flowChartMagneticDisk">
                <a:avLst/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216000" rIns="0" rtlCol="0" anchor="ctr"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/>
                <a:r>
                  <a:rPr lang="ko-KR" altLang="en-US" sz="160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교통위반민원</a:t>
                </a:r>
                <a:r>
                  <a:rPr lang="en-US" altLang="ko-KR" sz="160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/>
                </a:r>
                <a:br>
                  <a:rPr lang="en-US" altLang="ko-KR" sz="160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</a:br>
                <a:r>
                  <a:rPr lang="ko-KR" altLang="en-US" sz="160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정보 </a:t>
                </a:r>
                <a:r>
                  <a:rPr lang="en-US" altLang="ko-KR" sz="160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DB</a:t>
                </a:r>
                <a:endParaRPr lang="ko-KR" altLang="en-US" sz="16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endParaRPr>
              </a:p>
            </p:txBody>
          </p:sp>
          <p:sp>
            <p:nvSpPr>
              <p:cNvPr id="92" name="순서도: 자기 디스크 91">
                <a:extLst>
                  <a:ext uri="{FF2B5EF4-FFF2-40B4-BE49-F238E27FC236}">
                    <a16:creationId xmlns:a16="http://schemas.microsoft.com/office/drawing/2014/main" xmlns="" id="{6F805284-9DBA-4E90-9478-08C3DFE747DB}"/>
                  </a:ext>
                </a:extLst>
              </p:cNvPr>
              <p:cNvSpPr/>
              <p:nvPr/>
            </p:nvSpPr>
            <p:spPr>
              <a:xfrm>
                <a:off x="9436004" y="2624331"/>
                <a:ext cx="1296000" cy="792000"/>
              </a:xfrm>
              <a:prstGeom prst="flowChartMagneticDisk">
                <a:avLst/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216000" rIns="0" rtlCol="0" anchor="ctr"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/>
                <a:r>
                  <a:rPr lang="ko-KR" altLang="en-US" sz="160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단속정보</a:t>
                </a:r>
                <a:r>
                  <a:rPr lang="en-US" altLang="ko-KR" sz="160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/>
                </a:r>
                <a:br>
                  <a:rPr lang="en-US" altLang="ko-KR" sz="160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</a:br>
                <a:r>
                  <a:rPr lang="ko-KR" altLang="en-US" sz="160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통합 </a:t>
                </a:r>
                <a:r>
                  <a:rPr lang="en-US" altLang="ko-KR" sz="160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DB</a:t>
                </a:r>
                <a:endParaRPr lang="ko-KR" altLang="en-US" sz="16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endParaRPr>
              </a:p>
            </p:txBody>
          </p:sp>
          <p:sp>
            <p:nvSpPr>
              <p:cNvPr id="93" name="LcShp 28" descr="어두운 상향 대각선">
                <a:extLst>
                  <a:ext uri="{FF2B5EF4-FFF2-40B4-BE49-F238E27FC236}">
                    <a16:creationId xmlns:a16="http://schemas.microsoft.com/office/drawing/2014/main" xmlns="" id="{5BC093AA-4F51-427B-932B-1D0813773B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10004" y="2005314"/>
                <a:ext cx="1548000" cy="504000"/>
              </a:xfrm>
              <a:prstGeom prst="round2SameRect">
                <a:avLst/>
              </a:prstGeom>
              <a:solidFill>
                <a:srgbClr val="5DC0A6"/>
              </a:solidFill>
              <a:ln>
                <a:solidFill>
                  <a:srgbClr val="5DC0A6"/>
                </a:solidFill>
              </a:ln>
              <a:effectLst/>
            </p:spPr>
            <p:txBody>
              <a:bodyPr lIns="0" tIns="0" rIns="0" bIns="0" anchor="ctr"/>
              <a:lstStyle/>
              <a:p>
                <a:pPr marL="0" lvl="2" indent="-65803" algn="ctr" defTabSz="652855" fontAlgn="base" latinLnBrk="0">
                  <a:spcBef>
                    <a:spcPct val="0"/>
                  </a:spcBef>
                  <a:spcAft>
                    <a:spcPct val="0"/>
                  </a:spcAft>
                  <a:buClr>
                    <a:sysClr val="windowText" lastClr="000000">
                      <a:lumMod val="75000"/>
                      <a:lumOff val="25000"/>
                    </a:sysClr>
                  </a:buClr>
                  <a:buSzPct val="90000"/>
                  <a:defRPr/>
                </a:pPr>
                <a:r>
                  <a:rPr kumimoji="1" lang="ko-KR" altLang="en-US" sz="1800" kern="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08서울남산체 EB" panose="02020603020101020101" pitchFamily="18" charset="-127"/>
                    <a:ea typeface="08서울남산체 EB" panose="02020603020101020101" pitchFamily="18" charset="-127"/>
                  </a:rPr>
                  <a:t>데이터 통합</a:t>
                </a:r>
                <a:endParaRPr kumimoji="1" lang="ko-KR" altLang="en-US" sz="1800" kern="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endParaRPr>
              </a:p>
            </p:txBody>
          </p:sp>
        </p:grpSp>
        <p:grpSp>
          <p:nvGrpSpPr>
            <p:cNvPr id="94" name="그룹 93"/>
            <p:cNvGrpSpPr/>
            <p:nvPr/>
          </p:nvGrpSpPr>
          <p:grpSpPr>
            <a:xfrm rot="10800000">
              <a:off x="9646168" y="1820297"/>
              <a:ext cx="347527" cy="223613"/>
              <a:chOff x="6992650" y="2306104"/>
              <a:chExt cx="322359" cy="207419"/>
            </a:xfrm>
          </p:grpSpPr>
          <p:sp>
            <p:nvSpPr>
              <p:cNvPr id="95" name="갈매기형 수장 94"/>
              <p:cNvSpPr/>
              <p:nvPr/>
            </p:nvSpPr>
            <p:spPr>
              <a:xfrm>
                <a:off x="6992650" y="2306104"/>
                <a:ext cx="207419" cy="207419"/>
              </a:xfrm>
              <a:prstGeom prst="chevron">
                <a:avLst/>
              </a:prstGeom>
              <a:solidFill>
                <a:srgbClr val="FFFF00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6" name="갈매기형 수장 95"/>
              <p:cNvSpPr/>
              <p:nvPr/>
            </p:nvSpPr>
            <p:spPr>
              <a:xfrm>
                <a:off x="7107590" y="2306104"/>
                <a:ext cx="207419" cy="207419"/>
              </a:xfrm>
              <a:prstGeom prst="chevron">
                <a:avLst/>
              </a:prstGeom>
              <a:solidFill>
                <a:srgbClr val="FFFF00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7" name="그룹 96"/>
            <p:cNvGrpSpPr/>
            <p:nvPr/>
          </p:nvGrpSpPr>
          <p:grpSpPr>
            <a:xfrm>
              <a:off x="9532210" y="3144346"/>
              <a:ext cx="651901" cy="387268"/>
              <a:chOff x="6612455" y="5378246"/>
              <a:chExt cx="724618" cy="430466"/>
            </a:xfrm>
          </p:grpSpPr>
          <p:pic>
            <p:nvPicPr>
              <p:cNvPr id="98" name="그림 97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12455" y="5378246"/>
                <a:ext cx="724618" cy="430466"/>
              </a:xfrm>
              <a:prstGeom prst="rect">
                <a:avLst/>
              </a:prstGeom>
            </p:spPr>
          </p:pic>
          <p:grpSp>
            <p:nvGrpSpPr>
              <p:cNvPr id="99" name="그룹 98"/>
              <p:cNvGrpSpPr/>
              <p:nvPr/>
            </p:nvGrpSpPr>
            <p:grpSpPr>
              <a:xfrm>
                <a:off x="6830764" y="5592814"/>
                <a:ext cx="288000" cy="96743"/>
                <a:chOff x="6838843" y="5588963"/>
                <a:chExt cx="288000" cy="96743"/>
              </a:xfrm>
            </p:grpSpPr>
            <p:cxnSp>
              <p:nvCxnSpPr>
                <p:cNvPr id="100" name="직선 화살표 연결선 99"/>
                <p:cNvCxnSpPr/>
                <p:nvPr/>
              </p:nvCxnSpPr>
              <p:spPr>
                <a:xfrm>
                  <a:off x="6838843" y="5588963"/>
                  <a:ext cx="288000" cy="0"/>
                </a:xfrm>
                <a:prstGeom prst="straightConnector1">
                  <a:avLst/>
                </a:prstGeom>
                <a:ln w="38100">
                  <a:solidFill>
                    <a:schemeClr val="bg1"/>
                  </a:solidFill>
                  <a:headEnd type="triangle" w="sm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직선 화살표 연결선 100"/>
                <p:cNvCxnSpPr/>
                <p:nvPr/>
              </p:nvCxnSpPr>
              <p:spPr>
                <a:xfrm flipH="1">
                  <a:off x="6838843" y="5685706"/>
                  <a:ext cx="288000" cy="0"/>
                </a:xfrm>
                <a:prstGeom prst="straightConnector1">
                  <a:avLst/>
                </a:prstGeom>
                <a:ln w="38100">
                  <a:solidFill>
                    <a:schemeClr val="bg1"/>
                  </a:solidFill>
                  <a:headEnd type="triangle" w="sm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102" name="그림 101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8615" y="4109366"/>
              <a:ext cx="3362190" cy="671175"/>
            </a:xfrm>
            <a:prstGeom prst="rect">
              <a:avLst/>
            </a:prstGeom>
          </p:spPr>
        </p:pic>
        <p:grpSp>
          <p:nvGrpSpPr>
            <p:cNvPr id="103" name="그룹 102"/>
            <p:cNvGrpSpPr/>
            <p:nvPr/>
          </p:nvGrpSpPr>
          <p:grpSpPr>
            <a:xfrm>
              <a:off x="1121739" y="5179532"/>
              <a:ext cx="4335941" cy="793691"/>
              <a:chOff x="809330" y="5504909"/>
              <a:chExt cx="4021930" cy="736211"/>
            </a:xfrm>
          </p:grpSpPr>
          <p:sp>
            <p:nvSpPr>
              <p:cNvPr id="104" name="TextBox 103"/>
              <p:cNvSpPr txBox="1"/>
              <p:nvPr/>
            </p:nvSpPr>
            <p:spPr>
              <a:xfrm>
                <a:off x="809330" y="5973641"/>
                <a:ext cx="4021930" cy="26747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>
                <a:defPPr>
                  <a:defRPr lang="ko-KR"/>
                </a:defPPr>
                <a:lvl1pPr algn="ctr">
                  <a:defRPr sz="2200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3161A3"/>
                    </a:solidFill>
                    <a:latin typeface="08서울남산체 EB" panose="02020603020101020101" pitchFamily="18" charset="-127"/>
                    <a:ea typeface="08서울남산체 EB" panose="02020603020101020101" pitchFamily="18" charset="-127"/>
                  </a:defRPr>
                </a:lvl1pPr>
              </a:lstStyle>
              <a:p>
                <a:r>
                  <a:rPr lang="ko-KR" altLang="en-US" sz="2000" spc="0" dirty="0" smtClean="0"/>
                  <a:t>위치기반 시간대별 </a:t>
                </a:r>
                <a:r>
                  <a:rPr lang="ko-KR" altLang="en-US" sz="2000" spc="0" dirty="0" err="1" smtClean="0"/>
                  <a:t>불법주정차</a:t>
                </a:r>
                <a:r>
                  <a:rPr lang="ko-KR" altLang="en-US" sz="2000" spc="0" dirty="0" smtClean="0"/>
                  <a:t> 단속정보 제공</a:t>
                </a:r>
                <a:endParaRPr lang="en-US" altLang="ko-KR" sz="2000" spc="0" dirty="0"/>
              </a:p>
            </p:txBody>
          </p:sp>
          <p:sp>
            <p:nvSpPr>
              <p:cNvPr id="105" name="LcShp 28" descr="어두운 상향 대각선">
                <a:extLst>
                  <a:ext uri="{FF2B5EF4-FFF2-40B4-BE49-F238E27FC236}">
                    <a16:creationId xmlns:a16="http://schemas.microsoft.com/office/drawing/2014/main" xmlns="" id="{C20FBBF7-33BE-46E8-B2A4-8D91D7763E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8417" y="5504909"/>
                <a:ext cx="2903756" cy="380480"/>
              </a:xfrm>
              <a:prstGeom prst="rect">
                <a:avLst/>
              </a:prstGeom>
              <a:solidFill>
                <a:srgbClr val="3161A3"/>
              </a:solidFill>
              <a:ln>
                <a:noFill/>
              </a:ln>
              <a:effectLst/>
            </p:spPr>
            <p:txBody>
              <a:bodyPr wrap="square" lIns="36000" tIns="36000" rIns="36000" bIns="36000" anchor="ctr">
                <a:spAutoFit/>
              </a:bodyPr>
              <a:lstStyle/>
              <a:p>
                <a:pPr marL="0" lvl="2" indent="-65803" algn="ctr" defTabSz="652855" fontAlgn="base" latinLnBrk="0">
                  <a:spcBef>
                    <a:spcPct val="0"/>
                  </a:spcBef>
                  <a:spcAft>
                    <a:spcPct val="0"/>
                  </a:spcAft>
                  <a:buClr>
                    <a:sysClr val="windowText" lastClr="000000">
                      <a:lumMod val="75000"/>
                      <a:lumOff val="25000"/>
                    </a:sysClr>
                  </a:buClr>
                  <a:buSzPct val="90000"/>
                  <a:defRPr/>
                </a:pPr>
                <a:r>
                  <a:rPr kumimoji="1" lang="ko-KR" altLang="en-US" sz="2000" kern="0" dirty="0" smtClean="0">
                    <a:gradFill>
                      <a:gsLst>
                        <a:gs pos="100000">
                          <a:sysClr val="window" lastClr="FFFFFF"/>
                        </a:gs>
                        <a:gs pos="0">
                          <a:sysClr val="window" lastClr="FFFFFF"/>
                        </a:gs>
                      </a:gsLst>
                      <a:lin ang="5400000" scaled="0"/>
                    </a:gra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서울시 </a:t>
                </a:r>
                <a:r>
                  <a:rPr kumimoji="1" lang="en-US" altLang="ko-KR" sz="2000" kern="0" dirty="0" smtClean="0">
                    <a:gradFill>
                      <a:gsLst>
                        <a:gs pos="100000">
                          <a:sysClr val="window" lastClr="FFFFFF"/>
                        </a:gs>
                        <a:gs pos="0">
                          <a:sysClr val="window" lastClr="FFFFFF"/>
                        </a:gs>
                      </a:gsLst>
                      <a:lin ang="5400000" scaled="0"/>
                    </a:gra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· 25</a:t>
                </a:r>
                <a:r>
                  <a:rPr kumimoji="1" lang="ko-KR" altLang="en-US" sz="2000" kern="0" dirty="0">
                    <a:gradFill>
                      <a:gsLst>
                        <a:gs pos="100000">
                          <a:sysClr val="window" lastClr="FFFFFF"/>
                        </a:gs>
                        <a:gs pos="0">
                          <a:sysClr val="window" lastClr="FFFFFF"/>
                        </a:gs>
                      </a:gsLst>
                      <a:lin ang="5400000" scaled="0"/>
                    </a:gra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개 자치구</a:t>
                </a:r>
              </a:p>
            </p:txBody>
          </p:sp>
        </p:grpSp>
        <p:sp>
          <p:nvSpPr>
            <p:cNvPr id="106" name="직사각형 105"/>
            <p:cNvSpPr/>
            <p:nvPr/>
          </p:nvSpPr>
          <p:spPr>
            <a:xfrm>
              <a:off x="4554513" y="2980844"/>
              <a:ext cx="945509" cy="3981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800" i="1" spc="-44" dirty="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3161A3"/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rPr>
                <a:t>단속 後</a:t>
              </a:r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763508" y="2980844"/>
              <a:ext cx="945509" cy="3981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800" i="1" spc="-44" dirty="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D34848"/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rPr>
                <a:t>단속 前</a:t>
              </a:r>
            </a:p>
          </p:txBody>
        </p:sp>
        <p:grpSp>
          <p:nvGrpSpPr>
            <p:cNvPr id="108" name="그룹 107"/>
            <p:cNvGrpSpPr/>
            <p:nvPr/>
          </p:nvGrpSpPr>
          <p:grpSpPr>
            <a:xfrm>
              <a:off x="1542351" y="1803950"/>
              <a:ext cx="1535396" cy="1535395"/>
              <a:chOff x="984176" y="2134311"/>
              <a:chExt cx="1424202" cy="1424201"/>
            </a:xfrm>
          </p:grpSpPr>
          <p:sp>
            <p:nvSpPr>
              <p:cNvPr id="109" name="타원 108"/>
              <p:cNvSpPr/>
              <p:nvPr/>
            </p:nvSpPr>
            <p:spPr>
              <a:xfrm>
                <a:off x="984176" y="2134311"/>
                <a:ext cx="1424202" cy="1424201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3161A3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08서울남산체 B" panose="02020603020101020101" pitchFamily="18" charset="-127"/>
                  <a:ea typeface="08서울남산체 B" panose="02020603020101020101" pitchFamily="18" charset="-127"/>
                </a:endParaRPr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>
                <a:off x="1183252" y="2940623"/>
                <a:ext cx="1026050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1500" spc="-44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상습위반지역</a:t>
                </a:r>
                <a:r>
                  <a:rPr lang="en-US" altLang="ko-KR" sz="1500" spc="-44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/>
                </a:r>
                <a:br>
                  <a:rPr lang="en-US" altLang="ko-KR" sz="1500" spc="-44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</a:br>
                <a:r>
                  <a:rPr lang="ko-KR" altLang="en-US" sz="1500" spc="-44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고정형</a:t>
                </a:r>
                <a:r>
                  <a:rPr lang="en-US" altLang="ko-KR" sz="1500" spc="-44" dirty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 </a:t>
                </a:r>
                <a:r>
                  <a:rPr lang="ko-KR" altLang="en-US" sz="1500" spc="-44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위치</a:t>
                </a:r>
                <a:endParaRPr lang="en-US" altLang="ko-KR" sz="1500" spc="-44" dirty="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endParaRPr>
              </a:p>
            </p:txBody>
          </p:sp>
          <p:grpSp>
            <p:nvGrpSpPr>
              <p:cNvPr id="111" name="그룹 110"/>
              <p:cNvGrpSpPr/>
              <p:nvPr/>
            </p:nvGrpSpPr>
            <p:grpSpPr>
              <a:xfrm>
                <a:off x="1295450" y="2379114"/>
                <a:ext cx="801654" cy="560200"/>
                <a:chOff x="1350546" y="2398164"/>
                <a:chExt cx="801654" cy="560200"/>
              </a:xfrm>
            </p:grpSpPr>
            <p:pic>
              <p:nvPicPr>
                <p:cNvPr id="112" name="Picture 2" descr="Slide 2">
                  <a:extLst>
                    <a:ext uri="{FF2B5EF4-FFF2-40B4-BE49-F238E27FC236}">
                      <a16:creationId xmlns:a16="http://schemas.microsoft.com/office/drawing/2014/main" xmlns="" id="{BA889953-38DA-4E3F-95F1-BADD1B763D1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724" t="14179" r="86065" b="54422"/>
                <a:stretch/>
              </p:blipFill>
              <p:spPr bwMode="auto">
                <a:xfrm>
                  <a:off x="1350546" y="2398164"/>
                  <a:ext cx="329628" cy="5602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3" name="그림 112"/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19356" y="2485112"/>
                  <a:ext cx="432844" cy="386302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14" name="그룹 113"/>
            <p:cNvGrpSpPr/>
            <p:nvPr/>
          </p:nvGrpSpPr>
          <p:grpSpPr>
            <a:xfrm>
              <a:off x="657955" y="3413508"/>
              <a:ext cx="1535396" cy="1535395"/>
              <a:chOff x="432584" y="3708549"/>
              <a:chExt cx="1424202" cy="1424201"/>
            </a:xfrm>
          </p:grpSpPr>
          <p:sp>
            <p:nvSpPr>
              <p:cNvPr id="115" name="타원 114"/>
              <p:cNvSpPr/>
              <p:nvPr/>
            </p:nvSpPr>
            <p:spPr>
              <a:xfrm>
                <a:off x="432584" y="3708549"/>
                <a:ext cx="1424202" cy="1424201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3161A3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08서울남산체 B" panose="02020603020101020101" pitchFamily="18" charset="-127"/>
                  <a:ea typeface="08서울남산체 B" panose="02020603020101020101" pitchFamily="18" charset="-127"/>
                </a:endParaRPr>
              </a:p>
            </p:txBody>
          </p:sp>
          <p:sp>
            <p:nvSpPr>
              <p:cNvPr id="116" name="TextBox 115"/>
              <p:cNvSpPr txBox="1"/>
              <p:nvPr/>
            </p:nvSpPr>
            <p:spPr>
              <a:xfrm>
                <a:off x="777515" y="4680662"/>
                <a:ext cx="734340" cy="2808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1500" spc="-44" dirty="0" err="1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EB" panose="02020603020101020101" pitchFamily="18" charset="-127"/>
                    <a:ea typeface="08서울남산체 EB" panose="02020603020101020101" pitchFamily="18" charset="-127"/>
                  </a:rPr>
                  <a:t>주차정보</a:t>
                </a:r>
                <a:endParaRPr lang="en-US" altLang="ko-KR" sz="1500" spc="-44" dirty="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endParaRPr>
              </a:p>
            </p:txBody>
          </p:sp>
          <p:grpSp>
            <p:nvGrpSpPr>
              <p:cNvPr id="117" name="그룹 116"/>
              <p:cNvGrpSpPr/>
              <p:nvPr/>
            </p:nvGrpSpPr>
            <p:grpSpPr>
              <a:xfrm>
                <a:off x="784017" y="4046571"/>
                <a:ext cx="721336" cy="533850"/>
                <a:chOff x="764551" y="4089103"/>
                <a:chExt cx="721336" cy="533850"/>
              </a:xfrm>
            </p:grpSpPr>
            <p:pic>
              <p:nvPicPr>
                <p:cNvPr id="118" name="그림 117"/>
                <p:cNvPicPr>
                  <a:picLocks noChangeAspect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89546" y="4089103"/>
                  <a:ext cx="496341" cy="425435"/>
                </a:xfrm>
                <a:prstGeom prst="rect">
                  <a:avLst/>
                </a:prstGeom>
              </p:spPr>
            </p:pic>
            <p:pic>
              <p:nvPicPr>
                <p:cNvPr id="119" name="그림 118"/>
                <p:cNvPicPr>
                  <a:picLocks noChangeAspect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64551" y="4127082"/>
                  <a:ext cx="518158" cy="49587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0" name="그룹 119"/>
            <p:cNvGrpSpPr/>
            <p:nvPr/>
          </p:nvGrpSpPr>
          <p:grpSpPr>
            <a:xfrm>
              <a:off x="3253185" y="1803950"/>
              <a:ext cx="1535396" cy="1535395"/>
              <a:chOff x="2893395" y="2141852"/>
              <a:chExt cx="1424202" cy="1424201"/>
            </a:xfrm>
          </p:grpSpPr>
          <p:sp>
            <p:nvSpPr>
              <p:cNvPr id="121" name="타원 120"/>
              <p:cNvSpPr/>
              <p:nvPr/>
            </p:nvSpPr>
            <p:spPr>
              <a:xfrm>
                <a:off x="2893395" y="2141852"/>
                <a:ext cx="1424202" cy="1424201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3161A3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08서울남산체 B" panose="02020603020101020101" pitchFamily="18" charset="-127"/>
                  <a:ea typeface="08서울남산체 B" panose="02020603020101020101" pitchFamily="18" charset="-127"/>
                </a:endParaRPr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3094166" y="3025814"/>
                <a:ext cx="1022660" cy="2808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1500" spc="-44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교통위반조회</a:t>
                </a:r>
                <a:endParaRPr lang="en-US" altLang="ko-KR" sz="1500" spc="-150" dirty="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endParaRPr>
              </a:p>
            </p:txBody>
          </p:sp>
          <p:grpSp>
            <p:nvGrpSpPr>
              <p:cNvPr id="123" name="그룹 122"/>
              <p:cNvGrpSpPr/>
              <p:nvPr/>
            </p:nvGrpSpPr>
            <p:grpSpPr>
              <a:xfrm>
                <a:off x="3193614" y="2394307"/>
                <a:ext cx="823764" cy="506459"/>
                <a:chOff x="3097712" y="2508607"/>
                <a:chExt cx="823764" cy="506459"/>
              </a:xfrm>
            </p:grpSpPr>
            <p:pic>
              <p:nvPicPr>
                <p:cNvPr id="124" name="그림 123"/>
                <p:cNvPicPr>
                  <a:picLocks noChangeAspect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55926" y="2659214"/>
                  <a:ext cx="365550" cy="355670"/>
                </a:xfrm>
                <a:prstGeom prst="rect">
                  <a:avLst/>
                </a:prstGeom>
              </p:spPr>
            </p:pic>
            <p:pic>
              <p:nvPicPr>
                <p:cNvPr id="125" name="그림 124"/>
                <p:cNvPicPr>
                  <a:picLocks noChangeAspect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97712" y="2508607"/>
                  <a:ext cx="529221" cy="506459"/>
                </a:xfrm>
                <a:prstGeom prst="rect">
                  <a:avLst/>
                </a:prstGeom>
              </p:spPr>
            </p:pic>
          </p:grpSp>
        </p:grpSp>
        <p:sp>
          <p:nvSpPr>
            <p:cNvPr id="126" name="타원 125"/>
            <p:cNvSpPr/>
            <p:nvPr/>
          </p:nvSpPr>
          <p:spPr>
            <a:xfrm>
              <a:off x="4122654" y="1679034"/>
              <a:ext cx="1128995" cy="7055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3161A3"/>
              </a:solidFill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ko-KR" altLang="en-US" sz="1600" spc="-44" dirty="0" err="1" smtClean="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3161A3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카텍스</a:t>
              </a:r>
              <a:r>
                <a:rPr lang="en-US" altLang="ko-KR" sz="1600" spc="-44" dirty="0" smtClean="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3161A3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/>
              </a:r>
              <a:br>
                <a:rPr lang="en-US" altLang="ko-KR" sz="1600" spc="-44" dirty="0" smtClean="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3161A3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</a:br>
              <a:r>
                <a:rPr lang="en-US" altLang="ko-KR" sz="1600" spc="-44" dirty="0" smtClean="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3161A3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(</a:t>
              </a:r>
              <a:r>
                <a:rPr lang="en-US" altLang="ko-KR" sz="1600" spc="-44" dirty="0" err="1" smtClean="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3161A3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Cartax</a:t>
              </a:r>
              <a:r>
                <a:rPr lang="en-US" altLang="ko-KR" sz="1600" spc="-44" dirty="0" smtClean="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3161A3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)</a:t>
              </a:r>
              <a:endParaRPr lang="ko-KR" altLang="en-US" sz="1600" spc="-44" dirty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3161A3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pic>
          <p:nvPicPr>
            <p:cNvPr id="127" name="그림 126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6576" y="4398476"/>
              <a:ext cx="1386270" cy="575045"/>
            </a:xfrm>
            <a:prstGeom prst="rect">
              <a:avLst/>
            </a:prstGeom>
          </p:spPr>
        </p:pic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6291" y="3726243"/>
              <a:ext cx="826838" cy="524306"/>
            </a:xfrm>
            <a:prstGeom prst="rect">
              <a:avLst/>
            </a:prstGeom>
          </p:spPr>
        </p:pic>
        <p:grpSp>
          <p:nvGrpSpPr>
            <p:cNvPr id="137" name="그룹 136"/>
            <p:cNvGrpSpPr/>
            <p:nvPr/>
          </p:nvGrpSpPr>
          <p:grpSpPr>
            <a:xfrm>
              <a:off x="4146152" y="3413508"/>
              <a:ext cx="1535396" cy="1535395"/>
              <a:chOff x="3668164" y="3708549"/>
              <a:chExt cx="1424202" cy="1424201"/>
            </a:xfrm>
          </p:grpSpPr>
          <p:sp>
            <p:nvSpPr>
              <p:cNvPr id="138" name="타원 137"/>
              <p:cNvSpPr/>
              <p:nvPr/>
            </p:nvSpPr>
            <p:spPr>
              <a:xfrm>
                <a:off x="3668164" y="3708549"/>
                <a:ext cx="1424202" cy="1424201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3161A3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08서울남산체 B" panose="02020603020101020101" pitchFamily="18" charset="-127"/>
                  <a:ea typeface="08서울남산체 B" panose="02020603020101020101" pitchFamily="18" charset="-127"/>
                </a:endParaRPr>
              </a:p>
            </p:txBody>
          </p:sp>
          <p:sp>
            <p:nvSpPr>
              <p:cNvPr id="142" name="TextBox 141"/>
              <p:cNvSpPr txBox="1"/>
              <p:nvPr/>
            </p:nvSpPr>
            <p:spPr>
              <a:xfrm>
                <a:off x="3922127" y="4581171"/>
                <a:ext cx="916276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1500" spc="-44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과태료부과</a:t>
                </a:r>
                <a:r>
                  <a:rPr lang="en-US" altLang="ko-KR" sz="1500" spc="-44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/>
                </a:r>
                <a:br>
                  <a:rPr lang="en-US" altLang="ko-KR" sz="1500" spc="-44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</a:br>
                <a:r>
                  <a:rPr lang="ko-KR" altLang="en-US" sz="1500" spc="-44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연계</a:t>
                </a:r>
                <a:endParaRPr lang="en-US" altLang="ko-KR" sz="1500" spc="-44" dirty="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endParaRPr>
              </a:p>
            </p:txBody>
          </p:sp>
          <p:pic>
            <p:nvPicPr>
              <p:cNvPr id="143" name="그림 142"/>
              <p:cNvPicPr>
                <a:picLocks noChangeAspect="1"/>
              </p:cNvPicPr>
              <p:nvPr/>
            </p:nvPicPr>
            <p:blipFill rotWithShape="1"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4368"/>
              <a:stretch/>
            </p:blipFill>
            <p:spPr>
              <a:xfrm>
                <a:off x="4107214" y="3951724"/>
                <a:ext cx="546103" cy="652848"/>
              </a:xfrm>
              <a:prstGeom prst="rect">
                <a:avLst/>
              </a:prstGeom>
            </p:spPr>
          </p:pic>
          <p:grpSp>
            <p:nvGrpSpPr>
              <p:cNvPr id="148" name="그룹 147"/>
              <p:cNvGrpSpPr/>
              <p:nvPr/>
            </p:nvGrpSpPr>
            <p:grpSpPr>
              <a:xfrm>
                <a:off x="4222617" y="4174966"/>
                <a:ext cx="315297" cy="387322"/>
                <a:chOff x="4213625" y="4174966"/>
                <a:chExt cx="315297" cy="387322"/>
              </a:xfrm>
            </p:grpSpPr>
            <p:pic>
              <p:nvPicPr>
                <p:cNvPr id="149" name="그림 148"/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13625" y="4174966"/>
                  <a:ext cx="220594" cy="220594"/>
                </a:xfrm>
                <a:prstGeom prst="rect">
                  <a:avLst/>
                </a:prstGeom>
              </p:spPr>
            </p:pic>
            <p:pic>
              <p:nvPicPr>
                <p:cNvPr id="155" name="그림 154"/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07342" y="4340708"/>
                  <a:ext cx="221580" cy="221580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345607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683" y="2"/>
            <a:ext cx="1458360" cy="689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0" y="-12607"/>
            <a:ext cx="10741682" cy="895105"/>
            <a:chOff x="0" y="-12607"/>
            <a:chExt cx="10741682" cy="895105"/>
          </a:xfrm>
        </p:grpSpPr>
        <p:grpSp>
          <p:nvGrpSpPr>
            <p:cNvPr id="130" name="그룹 129"/>
            <p:cNvGrpSpPr/>
            <p:nvPr/>
          </p:nvGrpSpPr>
          <p:grpSpPr>
            <a:xfrm>
              <a:off x="0" y="1"/>
              <a:ext cx="10741682" cy="692467"/>
              <a:chOff x="725208" y="1"/>
              <a:chExt cx="10741682" cy="692467"/>
            </a:xfrm>
          </p:grpSpPr>
          <p:grpSp>
            <p:nvGrpSpPr>
              <p:cNvPr id="135" name="그룹 134"/>
              <p:cNvGrpSpPr/>
              <p:nvPr/>
            </p:nvGrpSpPr>
            <p:grpSpPr>
              <a:xfrm>
                <a:off x="725208" y="1"/>
                <a:ext cx="10741682" cy="692467"/>
                <a:chOff x="803725" y="205012"/>
                <a:chExt cx="6850448" cy="519350"/>
              </a:xfrm>
            </p:grpSpPr>
            <p:sp>
              <p:nvSpPr>
                <p:cNvPr id="139" name="자유형 138"/>
                <p:cNvSpPr/>
                <p:nvPr/>
              </p:nvSpPr>
              <p:spPr>
                <a:xfrm>
                  <a:off x="918192" y="222218"/>
                  <a:ext cx="3232249" cy="481629"/>
                </a:xfrm>
                <a:custGeom>
                  <a:avLst/>
                  <a:gdLst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0 w 6600056"/>
                    <a:gd name="connsiteY3" fmla="*/ 970488 h 970488"/>
                    <a:gd name="connsiteX4" fmla="*/ 0 w 6600056"/>
                    <a:gd name="connsiteY4" fmla="*/ 0 h 970488"/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432048 w 6600056"/>
                    <a:gd name="connsiteY3" fmla="*/ 970488 h 970488"/>
                    <a:gd name="connsiteX4" fmla="*/ 0 w 6600056"/>
                    <a:gd name="connsiteY4" fmla="*/ 0 h 97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00056" h="970488">
                      <a:moveTo>
                        <a:pt x="0" y="0"/>
                      </a:moveTo>
                      <a:lnTo>
                        <a:pt x="6600056" y="0"/>
                      </a:lnTo>
                      <a:lnTo>
                        <a:pt x="6600056" y="970488"/>
                      </a:lnTo>
                      <a:lnTo>
                        <a:pt x="432048" y="9704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>
                  <a:outerShdw blurRad="76200" dist="25400" dir="9600000" algn="r" rotWithShape="0">
                    <a:prstClr val="black">
                      <a:alpha val="22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2400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endParaRPr>
                </a:p>
              </p:txBody>
            </p:sp>
            <p:sp>
              <p:nvSpPr>
                <p:cNvPr id="140" name="자유형 139"/>
                <p:cNvSpPr/>
                <p:nvPr/>
              </p:nvSpPr>
              <p:spPr>
                <a:xfrm>
                  <a:off x="803725" y="205012"/>
                  <a:ext cx="6850448" cy="519350"/>
                </a:xfrm>
                <a:custGeom>
                  <a:avLst/>
                  <a:gdLst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0 w 6600056"/>
                    <a:gd name="connsiteY3" fmla="*/ 970488 h 970488"/>
                    <a:gd name="connsiteX4" fmla="*/ 0 w 6600056"/>
                    <a:gd name="connsiteY4" fmla="*/ 0 h 970488"/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432048 w 6600056"/>
                    <a:gd name="connsiteY3" fmla="*/ 970488 h 970488"/>
                    <a:gd name="connsiteX4" fmla="*/ 0 w 6600056"/>
                    <a:gd name="connsiteY4" fmla="*/ 0 h 97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00056" h="970488">
                      <a:moveTo>
                        <a:pt x="0" y="0"/>
                      </a:moveTo>
                      <a:lnTo>
                        <a:pt x="6600056" y="0"/>
                      </a:lnTo>
                      <a:lnTo>
                        <a:pt x="6600056" y="970488"/>
                      </a:lnTo>
                      <a:lnTo>
                        <a:pt x="432048" y="9704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CAF4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2400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endParaRPr>
                </a:p>
              </p:txBody>
            </p:sp>
          </p:grpSp>
          <p:sp>
            <p:nvSpPr>
              <p:cNvPr id="136" name="직사각형 135"/>
              <p:cNvSpPr/>
              <p:nvPr/>
            </p:nvSpPr>
            <p:spPr>
              <a:xfrm>
                <a:off x="1979211" y="68628"/>
                <a:ext cx="517286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121917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ko-KR" altLang="en-US" sz="3200" b="1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 </a:t>
                </a:r>
                <a:r>
                  <a:rPr kumimoji="0" lang="ko-KR" altLang="en-US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사업내용 및 기대효과 </a:t>
                </a:r>
                <a:r>
                  <a:rPr kumimoji="0" lang="en-US" altLang="ko-KR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(</a:t>
                </a:r>
                <a:r>
                  <a:rPr kumimoji="0" lang="ko-KR" altLang="en-US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계속</a:t>
                </a:r>
                <a:r>
                  <a:rPr kumimoji="0" lang="en-US" altLang="ko-KR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)</a:t>
                </a:r>
                <a:endParaRPr kumimoji="0" lang="en-US" altLang="ko-KR" sz="3200" b="1" dirty="0"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Calibri" pitchFamily="34" charset="0"/>
                </a:endParaRPr>
              </a:p>
            </p:txBody>
          </p:sp>
        </p:grpSp>
        <p:grpSp>
          <p:nvGrpSpPr>
            <p:cNvPr id="131" name="그룹 130"/>
            <p:cNvGrpSpPr/>
            <p:nvPr/>
          </p:nvGrpSpPr>
          <p:grpSpPr>
            <a:xfrm>
              <a:off x="0" y="-12607"/>
              <a:ext cx="1199457" cy="895105"/>
              <a:chOff x="0" y="-12607"/>
              <a:chExt cx="1397565" cy="1042945"/>
            </a:xfrm>
          </p:grpSpPr>
          <p:pic>
            <p:nvPicPr>
              <p:cNvPr id="133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rcRect l="4444"/>
              <a:stretch>
                <a:fillRect/>
              </a:stretch>
            </p:blipFill>
            <p:spPr bwMode="auto">
              <a:xfrm>
                <a:off x="145577" y="-12607"/>
                <a:ext cx="1251988" cy="1042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34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 l="2114" t="488"/>
              <a:stretch>
                <a:fillRect/>
              </a:stretch>
            </p:blipFill>
            <p:spPr bwMode="auto">
              <a:xfrm>
                <a:off x="0" y="1"/>
                <a:ext cx="1127368" cy="10227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32" name="직사각형 131"/>
            <p:cNvSpPr/>
            <p:nvPr/>
          </p:nvSpPr>
          <p:spPr>
            <a:xfrm>
              <a:off x="181936" y="214850"/>
              <a:ext cx="444352" cy="390995"/>
            </a:xfrm>
            <a:prstGeom prst="rect">
              <a:avLst/>
            </a:prstGeom>
          </p:spPr>
          <p:txBody>
            <a:bodyPr wrap="none" tIns="36000" bIns="36000" anchor="ctr" anchorCtr="1">
              <a:spAutoFit/>
            </a:bodyPr>
            <a:lstStyle/>
            <a:p>
              <a:pPr algn="ctr" defTabSz="121917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3600" b="1" dirty="0" smtClean="0">
                  <a:latin typeface="KoPub돋움체 Bold" panose="02020603020101020101" pitchFamily="18" charset="-127"/>
                  <a:ea typeface="KoPub돋움체 Bold" panose="02020603020101020101" pitchFamily="18" charset="-127"/>
                  <a:cs typeface="Calibri" pitchFamily="34" charset="0"/>
                </a:rPr>
                <a:t>3</a:t>
              </a:r>
              <a:endParaRPr kumimoji="0" lang="en-US" altLang="ko-KR" sz="3600" b="1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Calibri" pitchFamily="34" charset="0"/>
              </a:endParaRPr>
            </a:p>
          </p:txBody>
        </p:sp>
      </p:grpSp>
      <p:grpSp>
        <p:nvGrpSpPr>
          <p:cNvPr id="141" name="그룹 140"/>
          <p:cNvGrpSpPr/>
          <p:nvPr/>
        </p:nvGrpSpPr>
        <p:grpSpPr>
          <a:xfrm>
            <a:off x="532460" y="966332"/>
            <a:ext cx="3185047" cy="400110"/>
            <a:chOff x="1310158" y="2237002"/>
            <a:chExt cx="2207991" cy="277371"/>
          </a:xfrm>
        </p:grpSpPr>
        <p:sp>
          <p:nvSpPr>
            <p:cNvPr id="144" name="사각형: 둥근 위쪽 모서리 19"/>
            <p:cNvSpPr/>
            <p:nvPr/>
          </p:nvSpPr>
          <p:spPr>
            <a:xfrm rot="5400000">
              <a:off x="2282071" y="1272801"/>
              <a:ext cx="264165" cy="2207991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7745">
                <a:defRPr/>
              </a:pPr>
              <a:endParaRPr lang="ko-KR" altLang="en-US" sz="2400" dirty="0">
                <a:solidFill>
                  <a:prstClr val="white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grpSp>
          <p:nvGrpSpPr>
            <p:cNvPr id="145" name="그룹 144"/>
            <p:cNvGrpSpPr/>
            <p:nvPr/>
          </p:nvGrpSpPr>
          <p:grpSpPr>
            <a:xfrm>
              <a:off x="1397732" y="2237002"/>
              <a:ext cx="979412" cy="277371"/>
              <a:chOff x="12567711" y="1999131"/>
              <a:chExt cx="979412" cy="277371"/>
            </a:xfrm>
          </p:grpSpPr>
          <p:pic>
            <p:nvPicPr>
              <p:cNvPr id="146" name="그림 145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567711" y="2051737"/>
                <a:ext cx="214054" cy="183904"/>
              </a:xfrm>
              <a:prstGeom prst="rect">
                <a:avLst/>
              </a:prstGeom>
            </p:spPr>
          </p:pic>
          <p:sp>
            <p:nvSpPr>
              <p:cNvPr id="147" name="TextBox 146"/>
              <p:cNvSpPr txBox="1"/>
              <p:nvPr/>
            </p:nvSpPr>
            <p:spPr>
              <a:xfrm>
                <a:off x="12767907" y="1999131"/>
                <a:ext cx="779216" cy="27737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defTabSz="1067745">
                  <a:defRPr/>
                </a:pPr>
                <a:r>
                  <a:rPr lang="ko-KR" altLang="en-US" sz="2000" spc="-5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기대효과 </a:t>
                </a:r>
                <a:endParaRPr lang="ko-KR" altLang="en-US" sz="2000" spc="-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grpSp>
        <p:nvGrpSpPr>
          <p:cNvPr id="150" name="그룹 149"/>
          <p:cNvGrpSpPr/>
          <p:nvPr/>
        </p:nvGrpSpPr>
        <p:grpSpPr>
          <a:xfrm>
            <a:off x="4697638" y="1855394"/>
            <a:ext cx="7248299" cy="2262687"/>
            <a:chOff x="404813" y="2732658"/>
            <a:chExt cx="6048000" cy="1864290"/>
          </a:xfrm>
        </p:grpSpPr>
        <p:pic>
          <p:nvPicPr>
            <p:cNvPr id="151" name="그림 150" descr="Untitled-10.png"/>
            <p:cNvPicPr>
              <a:picLocks noChangeAspect="1"/>
            </p:cNvPicPr>
            <p:nvPr/>
          </p:nvPicPr>
          <p:blipFill>
            <a:blip r:embed="rId8" cstate="print"/>
            <a:srcRect l="18932" t="24810" r="8534"/>
            <a:stretch>
              <a:fillRect/>
            </a:stretch>
          </p:blipFill>
          <p:spPr>
            <a:xfrm flipH="1">
              <a:off x="404813" y="2732658"/>
              <a:ext cx="6048000" cy="18642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직사각형 151"/>
            <p:cNvSpPr/>
            <p:nvPr/>
          </p:nvSpPr>
          <p:spPr>
            <a:xfrm>
              <a:off x="404813" y="2732658"/>
              <a:ext cx="6048000" cy="523731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  <p:pic>
        <p:nvPicPr>
          <p:cNvPr id="153" name="Picture 178" descr="[아사달] 아트웍 0034-02-01"/>
          <p:cNvPicPr>
            <a:picLocks noChangeAspect="1" noChangeArrowheads="1"/>
          </p:cNvPicPr>
          <p:nvPr/>
        </p:nvPicPr>
        <p:blipFill>
          <a:blip r:embed="rId9">
            <a:lum bright="6000"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683124" y="4023639"/>
            <a:ext cx="7165975" cy="247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" name="직사각형 153"/>
          <p:cNvSpPr/>
          <p:nvPr/>
        </p:nvSpPr>
        <p:spPr>
          <a:xfrm>
            <a:off x="9526" y="1818005"/>
            <a:ext cx="2582685" cy="5049519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KoPub돋움체 Medium" panose="02020603020101020101" pitchFamily="18" charset="-127"/>
            </a:endParaRPr>
          </a:p>
        </p:txBody>
      </p:sp>
      <p:grpSp>
        <p:nvGrpSpPr>
          <p:cNvPr id="193" name="그룹 192"/>
          <p:cNvGrpSpPr/>
          <p:nvPr/>
        </p:nvGrpSpPr>
        <p:grpSpPr>
          <a:xfrm>
            <a:off x="103186" y="1722638"/>
            <a:ext cx="5821365" cy="2456481"/>
            <a:chOff x="172766" y="1180968"/>
            <a:chExt cx="4693448" cy="2114375"/>
          </a:xfrm>
        </p:grpSpPr>
        <p:sp>
          <p:nvSpPr>
            <p:cNvPr id="194" name="직사각형 193"/>
            <p:cNvSpPr/>
            <p:nvPr/>
          </p:nvSpPr>
          <p:spPr>
            <a:xfrm>
              <a:off x="342900" y="1519075"/>
              <a:ext cx="4523314" cy="17762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95" name="직각 삼각형 194"/>
            <p:cNvSpPr/>
            <p:nvPr/>
          </p:nvSpPr>
          <p:spPr>
            <a:xfrm flipH="1" flipV="1">
              <a:off x="172766" y="1818440"/>
              <a:ext cx="157623" cy="1451603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KoPub돋움체 Medium" panose="02020603020101020101" pitchFamily="18" charset="-127"/>
              </a:endParaRPr>
            </a:p>
          </p:txBody>
        </p:sp>
        <p:grpSp>
          <p:nvGrpSpPr>
            <p:cNvPr id="196" name="그룹 195"/>
            <p:cNvGrpSpPr/>
            <p:nvPr/>
          </p:nvGrpSpPr>
          <p:grpSpPr>
            <a:xfrm>
              <a:off x="332822" y="1180968"/>
              <a:ext cx="4531916" cy="470420"/>
              <a:chOff x="677259" y="4497841"/>
              <a:chExt cx="4531916" cy="470420"/>
            </a:xfrm>
          </p:grpSpPr>
          <p:sp>
            <p:nvSpPr>
              <p:cNvPr id="197" name="양쪽 모서리가 둥근 사각형 196"/>
              <p:cNvSpPr/>
              <p:nvPr/>
            </p:nvSpPr>
            <p:spPr>
              <a:xfrm>
                <a:off x="677259" y="4497841"/>
                <a:ext cx="4531916" cy="374024"/>
              </a:xfrm>
              <a:prstGeom prst="round2SameRect">
                <a:avLst/>
              </a:prstGeom>
              <a:solidFill>
                <a:srgbClr val="10253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1800" b="1" spc="-50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   시민이 이용하는 </a:t>
                </a:r>
                <a:r>
                  <a:rPr lang="ko-KR" altLang="en-US" sz="2000" b="1" spc="-50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단속조회시스템</a:t>
                </a:r>
                <a:r>
                  <a:rPr lang="ko-KR" altLang="en-US" sz="1800" b="1" spc="-50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을 통해</a:t>
                </a:r>
                <a:endParaRPr lang="ko-KR" altLang="en-US" sz="1800" b="1" spc="-50" dirty="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198" name="이등변 삼각형 197"/>
              <p:cNvSpPr/>
              <p:nvPr/>
            </p:nvSpPr>
            <p:spPr>
              <a:xfrm rot="10800000">
                <a:off x="2846703" y="4860388"/>
                <a:ext cx="193030" cy="107873"/>
              </a:xfrm>
              <a:prstGeom prst="triangle">
                <a:avLst/>
              </a:prstGeom>
              <a:solidFill>
                <a:srgbClr val="10253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b="1" spc="-5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</p:grpSp>
      <p:grpSp>
        <p:nvGrpSpPr>
          <p:cNvPr id="205" name="그룹 204"/>
          <p:cNvGrpSpPr/>
          <p:nvPr/>
        </p:nvGrpSpPr>
        <p:grpSpPr>
          <a:xfrm>
            <a:off x="443232" y="2328957"/>
            <a:ext cx="5347968" cy="461665"/>
            <a:chOff x="542068" y="1850792"/>
            <a:chExt cx="5347968" cy="436148"/>
          </a:xfrm>
        </p:grpSpPr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xmlns="" id="{46E368A9-7ECE-4A3A-B55F-0A680D6AA48B}"/>
                </a:ext>
              </a:extLst>
            </p:cNvPr>
            <p:cNvSpPr txBox="1"/>
            <p:nvPr/>
          </p:nvSpPr>
          <p:spPr>
            <a:xfrm>
              <a:off x="765446" y="1850792"/>
              <a:ext cx="5124590" cy="436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067745">
                <a:lnSpc>
                  <a:spcPct val="150000"/>
                </a:lnSpc>
                <a:defRPr/>
              </a:pPr>
              <a:r>
                <a:rPr lang="ko-KR" altLang="en-US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본인 차량의 </a:t>
              </a:r>
              <a:r>
                <a:rPr lang="ko-KR" altLang="en-US" sz="1500" spc="-50" dirty="0" err="1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불법주정차</a:t>
              </a:r>
              <a:r>
                <a:rPr lang="ko-KR" altLang="en-US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16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0C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단속</a:t>
              </a:r>
              <a:r>
                <a:rPr lang="ko-KR" altLang="en-US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0C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여부를 어느 곳에서나 쉽게 확인</a:t>
              </a:r>
              <a:r>
                <a:rPr lang="ko-KR" altLang="en-US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가능</a:t>
              </a:r>
              <a:endParaRPr lang="en-US" altLang="ko-KR" sz="1500" spc="-5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07" name="이등변 삼각형 206"/>
            <p:cNvSpPr/>
            <p:nvPr/>
          </p:nvSpPr>
          <p:spPr>
            <a:xfrm rot="5400000">
              <a:off x="534147" y="2028109"/>
              <a:ext cx="114841" cy="99000"/>
            </a:xfrm>
            <a:prstGeom prst="triangle">
              <a:avLst/>
            </a:prstGeom>
            <a:solidFill>
              <a:srgbClr val="2A5F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208" name="이등변 삼각형 207"/>
            <p:cNvSpPr/>
            <p:nvPr/>
          </p:nvSpPr>
          <p:spPr>
            <a:xfrm rot="5400000">
              <a:off x="636459" y="2028109"/>
              <a:ext cx="114841" cy="99000"/>
            </a:xfrm>
            <a:prstGeom prst="triangle">
              <a:avLst/>
            </a:prstGeom>
            <a:solidFill>
              <a:srgbClr val="1E9B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210" name="그룹 209"/>
          <p:cNvGrpSpPr/>
          <p:nvPr/>
        </p:nvGrpSpPr>
        <p:grpSpPr>
          <a:xfrm>
            <a:off x="443232" y="2848156"/>
            <a:ext cx="5347969" cy="1197253"/>
            <a:chOff x="542068" y="1860317"/>
            <a:chExt cx="5347969" cy="1131079"/>
          </a:xfrm>
        </p:grpSpPr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xmlns="" id="{46E368A9-7ECE-4A3A-B55F-0A680D6AA48B}"/>
                </a:ext>
              </a:extLst>
            </p:cNvPr>
            <p:cNvSpPr txBox="1"/>
            <p:nvPr/>
          </p:nvSpPr>
          <p:spPr>
            <a:xfrm>
              <a:off x="765447" y="1860317"/>
              <a:ext cx="512459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067745">
                <a:lnSpc>
                  <a:spcPct val="150000"/>
                </a:lnSpc>
                <a:defRPr/>
              </a:pPr>
              <a:r>
                <a:rPr lang="ko-KR" altLang="en-US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시민이 </a:t>
              </a:r>
              <a:r>
                <a:rPr lang="en-US" altLang="ko-KR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T-map, </a:t>
              </a:r>
              <a:r>
                <a:rPr lang="ko-KR" altLang="en-US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카카오</a:t>
              </a:r>
              <a:r>
                <a:rPr lang="en-US" altLang="ko-KR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, </a:t>
              </a:r>
              <a:r>
                <a:rPr lang="ko-KR" altLang="en-US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네이버 등의 민간플랫폼에서 제공하는 교통정보 내비게이션을 통해 목적지 도착 시 </a:t>
              </a:r>
              <a:r>
                <a:rPr lang="en-US" altLang="ko-KR" sz="16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0C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“</a:t>
              </a:r>
              <a:r>
                <a:rPr lang="ko-KR" altLang="en-US" sz="16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0C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이 지역은 </a:t>
              </a:r>
              <a:r>
                <a:rPr lang="ko-KR" altLang="en-US" sz="1600" spc="-50" dirty="0" err="1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0C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불법주정차</a:t>
              </a:r>
              <a:r>
                <a:rPr lang="en-US" altLang="ko-KR" sz="16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0C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/>
              </a:r>
              <a:br>
                <a:rPr lang="en-US" altLang="ko-KR" sz="16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0C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ko-KR" altLang="en-US" sz="1600" spc="-50" dirty="0" err="1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0C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상시단속구간입니다</a:t>
              </a:r>
              <a:r>
                <a:rPr lang="en-US" altLang="ko-KR" sz="16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0C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.”</a:t>
              </a:r>
              <a:r>
                <a:rPr lang="en-US" altLang="ko-KR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라는 안내 등 새로운 교통정보 서비스 제공</a:t>
              </a:r>
              <a:endParaRPr lang="ko-KR" altLang="en-US" sz="1500" spc="-5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12" name="이등변 삼각형 211"/>
            <p:cNvSpPr/>
            <p:nvPr/>
          </p:nvSpPr>
          <p:spPr>
            <a:xfrm rot="5400000">
              <a:off x="534147" y="2037634"/>
              <a:ext cx="114841" cy="99000"/>
            </a:xfrm>
            <a:prstGeom prst="triangle">
              <a:avLst/>
            </a:prstGeom>
            <a:solidFill>
              <a:srgbClr val="2A5F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213" name="이등변 삼각형 212"/>
            <p:cNvSpPr/>
            <p:nvPr/>
          </p:nvSpPr>
          <p:spPr>
            <a:xfrm rot="5400000">
              <a:off x="636459" y="2037634"/>
              <a:ext cx="114841" cy="99000"/>
            </a:xfrm>
            <a:prstGeom prst="triangle">
              <a:avLst/>
            </a:prstGeom>
            <a:solidFill>
              <a:srgbClr val="1E9B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265" name="그룹 264"/>
          <p:cNvGrpSpPr/>
          <p:nvPr/>
        </p:nvGrpSpPr>
        <p:grpSpPr>
          <a:xfrm>
            <a:off x="6113825" y="1720053"/>
            <a:ext cx="5821364" cy="2458326"/>
            <a:chOff x="172767" y="1180968"/>
            <a:chExt cx="4693447" cy="2113891"/>
          </a:xfrm>
        </p:grpSpPr>
        <p:sp>
          <p:nvSpPr>
            <p:cNvPr id="266" name="직사각형 265"/>
            <p:cNvSpPr/>
            <p:nvPr/>
          </p:nvSpPr>
          <p:spPr>
            <a:xfrm>
              <a:off x="342900" y="1519074"/>
              <a:ext cx="4523314" cy="17757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267" name="직각 삼각형 266"/>
            <p:cNvSpPr/>
            <p:nvPr/>
          </p:nvSpPr>
          <p:spPr>
            <a:xfrm flipH="1" flipV="1">
              <a:off x="172767" y="1818439"/>
              <a:ext cx="152342" cy="1476419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KoPub돋움체 Medium" panose="02020603020101020101" pitchFamily="18" charset="-127"/>
              </a:endParaRPr>
            </a:p>
          </p:txBody>
        </p:sp>
        <p:grpSp>
          <p:nvGrpSpPr>
            <p:cNvPr id="268" name="그룹 267"/>
            <p:cNvGrpSpPr/>
            <p:nvPr/>
          </p:nvGrpSpPr>
          <p:grpSpPr>
            <a:xfrm>
              <a:off x="332822" y="1180968"/>
              <a:ext cx="4531916" cy="470420"/>
              <a:chOff x="677259" y="4497841"/>
              <a:chExt cx="4531916" cy="470420"/>
            </a:xfrm>
          </p:grpSpPr>
          <p:sp>
            <p:nvSpPr>
              <p:cNvPr id="269" name="양쪽 모서리가 둥근 사각형 268"/>
              <p:cNvSpPr/>
              <p:nvPr/>
            </p:nvSpPr>
            <p:spPr>
              <a:xfrm>
                <a:off x="677259" y="4497841"/>
                <a:ext cx="4531916" cy="374024"/>
              </a:xfrm>
              <a:prstGeom prst="round2SameRect">
                <a:avLst/>
              </a:prstGeom>
              <a:solidFill>
                <a:srgbClr val="10253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2000" b="1" spc="-50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단속행정시스템</a:t>
                </a:r>
                <a:r>
                  <a:rPr lang="ko-KR" altLang="en-US" sz="1800" b="1" spc="-50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구축을 통해</a:t>
                </a:r>
                <a:endParaRPr lang="ko-KR" altLang="en-US" sz="1800" b="1" spc="-50" dirty="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270" name="이등변 삼각형 269"/>
              <p:cNvSpPr/>
              <p:nvPr/>
            </p:nvSpPr>
            <p:spPr>
              <a:xfrm rot="10800000">
                <a:off x="2846703" y="4860388"/>
                <a:ext cx="193030" cy="107873"/>
              </a:xfrm>
              <a:prstGeom prst="triangle">
                <a:avLst/>
              </a:prstGeom>
              <a:solidFill>
                <a:srgbClr val="10253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b="1" spc="-5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</p:grpSp>
      <p:grpSp>
        <p:nvGrpSpPr>
          <p:cNvPr id="271" name="그룹 270"/>
          <p:cNvGrpSpPr/>
          <p:nvPr/>
        </p:nvGrpSpPr>
        <p:grpSpPr>
          <a:xfrm>
            <a:off x="6453870" y="2316843"/>
            <a:ext cx="5347968" cy="461665"/>
            <a:chOff x="542068" y="1850792"/>
            <a:chExt cx="5347968" cy="435722"/>
          </a:xfrm>
        </p:grpSpPr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xmlns="" id="{46E368A9-7ECE-4A3A-B55F-0A680D6AA48B}"/>
                </a:ext>
              </a:extLst>
            </p:cNvPr>
            <p:cNvSpPr txBox="1"/>
            <p:nvPr/>
          </p:nvSpPr>
          <p:spPr>
            <a:xfrm>
              <a:off x="765446" y="1850792"/>
              <a:ext cx="5124590" cy="4357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067745">
                <a:lnSpc>
                  <a:spcPct val="150000"/>
                </a:lnSpc>
                <a:defRPr/>
              </a:pPr>
              <a:r>
                <a:rPr lang="ko-KR" altLang="en-US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자치구는 기존 운영하던 </a:t>
              </a:r>
              <a:r>
                <a:rPr lang="ko-KR" altLang="en-US" sz="16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0C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시스템 최소화</a:t>
              </a:r>
              <a:r>
                <a:rPr lang="ko-KR" altLang="en-US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가능</a:t>
              </a:r>
              <a:endParaRPr lang="en-US" altLang="ko-KR" sz="1500" spc="-5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73" name="이등변 삼각형 272"/>
            <p:cNvSpPr/>
            <p:nvPr/>
          </p:nvSpPr>
          <p:spPr>
            <a:xfrm rot="5400000">
              <a:off x="534147" y="2028109"/>
              <a:ext cx="114841" cy="99000"/>
            </a:xfrm>
            <a:prstGeom prst="triangle">
              <a:avLst/>
            </a:prstGeom>
            <a:solidFill>
              <a:srgbClr val="2A5F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274" name="이등변 삼각형 273"/>
            <p:cNvSpPr/>
            <p:nvPr/>
          </p:nvSpPr>
          <p:spPr>
            <a:xfrm rot="5400000">
              <a:off x="636459" y="2028109"/>
              <a:ext cx="114841" cy="99000"/>
            </a:xfrm>
            <a:prstGeom prst="triangle">
              <a:avLst/>
            </a:prstGeom>
            <a:solidFill>
              <a:srgbClr val="1E9B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275" name="그룹 274"/>
          <p:cNvGrpSpPr/>
          <p:nvPr/>
        </p:nvGrpSpPr>
        <p:grpSpPr>
          <a:xfrm>
            <a:off x="6453870" y="2762475"/>
            <a:ext cx="5347969" cy="831561"/>
            <a:chOff x="542068" y="1860317"/>
            <a:chExt cx="5347969" cy="784830"/>
          </a:xfrm>
        </p:grpSpPr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xmlns="" id="{46E368A9-7ECE-4A3A-B55F-0A680D6AA48B}"/>
                </a:ext>
              </a:extLst>
            </p:cNvPr>
            <p:cNvSpPr txBox="1"/>
            <p:nvPr/>
          </p:nvSpPr>
          <p:spPr>
            <a:xfrm>
              <a:off x="765447" y="1860317"/>
              <a:ext cx="5124590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067745">
                <a:lnSpc>
                  <a:spcPct val="150000"/>
                </a:lnSpc>
                <a:defRPr/>
              </a:pPr>
              <a:r>
                <a:rPr lang="ko-KR" altLang="en-US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고정형</a:t>
              </a:r>
              <a:r>
                <a:rPr lang="en-US" altLang="ko-KR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CCTV, </a:t>
              </a:r>
              <a:r>
                <a:rPr lang="ko-KR" altLang="en-US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도보 </a:t>
              </a:r>
              <a:r>
                <a:rPr lang="en-US" altLang="ko-KR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맑은 고딕" panose="020B0503020000020004" pitchFamily="50" charset="-127"/>
                </a:rPr>
                <a:t>· </a:t>
              </a:r>
              <a:r>
                <a:rPr lang="ko-KR" altLang="en-US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이동형</a:t>
              </a:r>
              <a:r>
                <a:rPr lang="en-US" altLang="ko-KR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CCTV, </a:t>
              </a:r>
              <a:r>
                <a:rPr lang="ko-KR" altLang="en-US" sz="1500" spc="-50" dirty="0" err="1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시민신고</a:t>
              </a:r>
              <a:r>
                <a:rPr lang="ko-KR" altLang="en-US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등의 </a:t>
              </a:r>
              <a:r>
                <a:rPr lang="ko-KR" altLang="en-US" sz="16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0C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다양한 단속 유형을 일원화</a:t>
              </a:r>
              <a:r>
                <a:rPr lang="ko-KR" altLang="en-US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하여 업무를 처리함으로서 </a:t>
              </a:r>
              <a:r>
                <a:rPr lang="ko-KR" altLang="en-US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0C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효율적인 단속 행정 수행</a:t>
              </a:r>
              <a:endParaRPr lang="ko-KR" altLang="en-US" sz="1500" spc="-5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70C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77" name="이등변 삼각형 276"/>
            <p:cNvSpPr/>
            <p:nvPr/>
          </p:nvSpPr>
          <p:spPr>
            <a:xfrm rot="5400000">
              <a:off x="534147" y="2047159"/>
              <a:ext cx="114841" cy="99000"/>
            </a:xfrm>
            <a:prstGeom prst="triangle">
              <a:avLst/>
            </a:prstGeom>
            <a:solidFill>
              <a:srgbClr val="2A5F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278" name="이등변 삼각형 277"/>
            <p:cNvSpPr/>
            <p:nvPr/>
          </p:nvSpPr>
          <p:spPr>
            <a:xfrm rot="5400000">
              <a:off x="636459" y="2047159"/>
              <a:ext cx="114841" cy="99000"/>
            </a:xfrm>
            <a:prstGeom prst="triangle">
              <a:avLst/>
            </a:prstGeom>
            <a:solidFill>
              <a:srgbClr val="1E9B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279" name="그룹 278"/>
          <p:cNvGrpSpPr/>
          <p:nvPr/>
        </p:nvGrpSpPr>
        <p:grpSpPr>
          <a:xfrm>
            <a:off x="81822" y="4473047"/>
            <a:ext cx="5821365" cy="2021939"/>
            <a:chOff x="172766" y="1180968"/>
            <a:chExt cx="4693448" cy="1842169"/>
          </a:xfrm>
        </p:grpSpPr>
        <p:sp>
          <p:nvSpPr>
            <p:cNvPr id="280" name="직사각형 279"/>
            <p:cNvSpPr/>
            <p:nvPr/>
          </p:nvSpPr>
          <p:spPr>
            <a:xfrm>
              <a:off x="342900" y="1519075"/>
              <a:ext cx="4523314" cy="15040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281" name="직각 삼각형 280"/>
            <p:cNvSpPr/>
            <p:nvPr/>
          </p:nvSpPr>
          <p:spPr>
            <a:xfrm flipH="1" flipV="1">
              <a:off x="172766" y="1818439"/>
              <a:ext cx="166645" cy="1204697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KoPub돋움체 Medium" panose="02020603020101020101" pitchFamily="18" charset="-127"/>
              </a:endParaRPr>
            </a:p>
          </p:txBody>
        </p:sp>
        <p:grpSp>
          <p:nvGrpSpPr>
            <p:cNvPr id="282" name="그룹 281"/>
            <p:cNvGrpSpPr/>
            <p:nvPr/>
          </p:nvGrpSpPr>
          <p:grpSpPr>
            <a:xfrm>
              <a:off x="332822" y="1180968"/>
              <a:ext cx="4531916" cy="470420"/>
              <a:chOff x="677259" y="4497841"/>
              <a:chExt cx="4531916" cy="470420"/>
            </a:xfrm>
          </p:grpSpPr>
          <p:sp>
            <p:nvSpPr>
              <p:cNvPr id="283" name="양쪽 모서리가 둥근 사각형 282"/>
              <p:cNvSpPr/>
              <p:nvPr/>
            </p:nvSpPr>
            <p:spPr>
              <a:xfrm>
                <a:off x="677259" y="4497841"/>
                <a:ext cx="4531916" cy="374024"/>
              </a:xfrm>
              <a:prstGeom prst="round2SameRect">
                <a:avLst/>
              </a:prstGeom>
              <a:solidFill>
                <a:srgbClr val="10253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1800" b="1" spc="-50" dirty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800" b="1" spc="-50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           서울시가 활용하는 </a:t>
                </a:r>
                <a:r>
                  <a:rPr lang="ko-KR" altLang="en-US" sz="2000" b="1" spc="-50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단속관리시스템</a:t>
                </a:r>
                <a:r>
                  <a:rPr lang="ko-KR" altLang="en-US" sz="1800" b="1" spc="-50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구축을 통해</a:t>
                </a:r>
                <a:endParaRPr lang="ko-KR" altLang="en-US" sz="1800" b="1" spc="-50" dirty="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284" name="이등변 삼각형 283"/>
              <p:cNvSpPr/>
              <p:nvPr/>
            </p:nvSpPr>
            <p:spPr>
              <a:xfrm rot="10800000">
                <a:off x="2846703" y="4860388"/>
                <a:ext cx="193030" cy="107873"/>
              </a:xfrm>
              <a:prstGeom prst="triangle">
                <a:avLst/>
              </a:prstGeom>
              <a:solidFill>
                <a:srgbClr val="10253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b="1" spc="-5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</p:grpSp>
      <p:grpSp>
        <p:nvGrpSpPr>
          <p:cNvPr id="285" name="그룹 284"/>
          <p:cNvGrpSpPr/>
          <p:nvPr/>
        </p:nvGrpSpPr>
        <p:grpSpPr>
          <a:xfrm>
            <a:off x="421868" y="5092830"/>
            <a:ext cx="5347968" cy="438582"/>
            <a:chOff x="542068" y="1850792"/>
            <a:chExt cx="5347968" cy="438582"/>
          </a:xfrm>
        </p:grpSpPr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xmlns="" id="{46E368A9-7ECE-4A3A-B55F-0A680D6AA48B}"/>
                </a:ext>
              </a:extLst>
            </p:cNvPr>
            <p:cNvSpPr txBox="1"/>
            <p:nvPr/>
          </p:nvSpPr>
          <p:spPr>
            <a:xfrm>
              <a:off x="765446" y="1850792"/>
              <a:ext cx="5124590" cy="438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067745">
                <a:lnSpc>
                  <a:spcPct val="150000"/>
                </a:lnSpc>
                <a:defRPr/>
              </a:pPr>
              <a:r>
                <a:rPr lang="ko-KR" altLang="en-US" sz="1500" spc="-10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0C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서울시 전역</a:t>
              </a:r>
              <a:r>
                <a:rPr lang="ko-KR" altLang="en-US" sz="1500" spc="-10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의 위치기반 시간대별 </a:t>
              </a:r>
              <a:r>
                <a:rPr lang="ko-KR" altLang="en-US" sz="1500" spc="-10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0C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단속정보 조회에 활용</a:t>
              </a:r>
              <a:r>
                <a:rPr lang="ko-KR" altLang="en-US" sz="1500" spc="-10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할 수 있게 되고</a:t>
              </a:r>
              <a:r>
                <a:rPr lang="en-US" altLang="ko-KR" sz="1500" spc="-10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,</a:t>
              </a:r>
              <a:endParaRPr lang="en-US" altLang="ko-KR" sz="1500" spc="-1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87" name="이등변 삼각형 286"/>
            <p:cNvSpPr/>
            <p:nvPr/>
          </p:nvSpPr>
          <p:spPr>
            <a:xfrm rot="5400000">
              <a:off x="534147" y="2037634"/>
              <a:ext cx="114841" cy="99000"/>
            </a:xfrm>
            <a:prstGeom prst="triangle">
              <a:avLst/>
            </a:prstGeom>
            <a:solidFill>
              <a:srgbClr val="2A5F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288" name="이등변 삼각형 287"/>
            <p:cNvSpPr/>
            <p:nvPr/>
          </p:nvSpPr>
          <p:spPr>
            <a:xfrm rot="5400000">
              <a:off x="636459" y="2037634"/>
              <a:ext cx="114841" cy="99000"/>
            </a:xfrm>
            <a:prstGeom prst="triangle">
              <a:avLst/>
            </a:prstGeom>
            <a:solidFill>
              <a:srgbClr val="1E9B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289" name="그룹 288"/>
          <p:cNvGrpSpPr/>
          <p:nvPr/>
        </p:nvGrpSpPr>
        <p:grpSpPr>
          <a:xfrm>
            <a:off x="421868" y="5548970"/>
            <a:ext cx="5347969" cy="807913"/>
            <a:chOff x="542068" y="1860317"/>
            <a:chExt cx="5347969" cy="807913"/>
          </a:xfrm>
        </p:grpSpPr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xmlns="" id="{46E368A9-7ECE-4A3A-B55F-0A680D6AA48B}"/>
                </a:ext>
              </a:extLst>
            </p:cNvPr>
            <p:cNvSpPr txBox="1"/>
            <p:nvPr/>
          </p:nvSpPr>
          <p:spPr>
            <a:xfrm>
              <a:off x="765447" y="1860317"/>
              <a:ext cx="5124590" cy="807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067745">
                <a:lnSpc>
                  <a:spcPct val="150000"/>
                </a:lnSpc>
                <a:defRPr/>
              </a:pPr>
              <a:r>
                <a:rPr lang="ko-KR" altLang="en-US" sz="1500" spc="-50" dirty="0" err="1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불법주정차</a:t>
              </a:r>
              <a:r>
                <a:rPr lang="ko-KR" altLang="en-US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16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0C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단속 정책에 활용</a:t>
              </a:r>
              <a:r>
                <a:rPr lang="ko-KR" altLang="en-US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될 수 있도록</a:t>
              </a:r>
              <a:r>
                <a:rPr lang="en-US" altLang="ko-KR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/>
              </a:r>
              <a:br>
                <a:rPr lang="en-US" altLang="ko-KR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ko-KR" altLang="en-US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신속하고 정확한 단속 정보 지원이 가능</a:t>
              </a:r>
              <a:endParaRPr lang="ko-KR" altLang="en-US" sz="1500" spc="-5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91" name="이등변 삼각형 290"/>
            <p:cNvSpPr/>
            <p:nvPr/>
          </p:nvSpPr>
          <p:spPr>
            <a:xfrm rot="5400000">
              <a:off x="534147" y="2037634"/>
              <a:ext cx="114841" cy="99000"/>
            </a:xfrm>
            <a:prstGeom prst="triangle">
              <a:avLst/>
            </a:prstGeom>
            <a:solidFill>
              <a:srgbClr val="2A5F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292" name="이등변 삼각형 291"/>
            <p:cNvSpPr/>
            <p:nvPr/>
          </p:nvSpPr>
          <p:spPr>
            <a:xfrm rot="5400000">
              <a:off x="636459" y="2037634"/>
              <a:ext cx="114841" cy="99000"/>
            </a:xfrm>
            <a:prstGeom prst="triangle">
              <a:avLst/>
            </a:prstGeom>
            <a:solidFill>
              <a:srgbClr val="1E9B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293" name="그룹 292"/>
          <p:cNvGrpSpPr/>
          <p:nvPr/>
        </p:nvGrpSpPr>
        <p:grpSpPr>
          <a:xfrm>
            <a:off x="6092461" y="4470462"/>
            <a:ext cx="5821364" cy="1958927"/>
            <a:chOff x="172767" y="1180968"/>
            <a:chExt cx="4693447" cy="1784760"/>
          </a:xfrm>
        </p:grpSpPr>
        <p:sp>
          <p:nvSpPr>
            <p:cNvPr id="294" name="직사각형 293"/>
            <p:cNvSpPr/>
            <p:nvPr/>
          </p:nvSpPr>
          <p:spPr>
            <a:xfrm>
              <a:off x="342900" y="1519075"/>
              <a:ext cx="4523314" cy="14466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295" name="직각 삼각형 294"/>
            <p:cNvSpPr/>
            <p:nvPr/>
          </p:nvSpPr>
          <p:spPr>
            <a:xfrm flipH="1" flipV="1">
              <a:off x="172767" y="1818439"/>
              <a:ext cx="152342" cy="1147288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KoPub돋움체 Medium" panose="02020603020101020101" pitchFamily="18" charset="-127"/>
              </a:endParaRPr>
            </a:p>
          </p:txBody>
        </p:sp>
        <p:grpSp>
          <p:nvGrpSpPr>
            <p:cNvPr id="296" name="그룹 295"/>
            <p:cNvGrpSpPr/>
            <p:nvPr/>
          </p:nvGrpSpPr>
          <p:grpSpPr>
            <a:xfrm>
              <a:off x="332822" y="1180968"/>
              <a:ext cx="4531916" cy="470420"/>
              <a:chOff x="677259" y="4497841"/>
              <a:chExt cx="4531916" cy="470420"/>
            </a:xfrm>
          </p:grpSpPr>
          <p:sp>
            <p:nvSpPr>
              <p:cNvPr id="297" name="양쪽 모서리가 둥근 사각형 296"/>
              <p:cNvSpPr/>
              <p:nvPr/>
            </p:nvSpPr>
            <p:spPr>
              <a:xfrm>
                <a:off x="677259" y="4497841"/>
                <a:ext cx="4531916" cy="374024"/>
              </a:xfrm>
              <a:prstGeom prst="round2SameRect">
                <a:avLst/>
              </a:prstGeom>
              <a:solidFill>
                <a:srgbClr val="10253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1800" b="1" spc="-50" dirty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</a:t>
                </a:r>
                <a:r>
                  <a:rPr lang="ko-KR" altLang="en-US" sz="1800" b="1" spc="-50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    위치기반 시간대별 </a:t>
                </a:r>
                <a:r>
                  <a:rPr lang="ko-KR" altLang="en-US" sz="2000" b="1" spc="-50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단속정보</a:t>
                </a:r>
                <a:r>
                  <a:rPr lang="ko-KR" altLang="en-US" sz="1800" b="1" spc="-50" dirty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를</a:t>
                </a:r>
                <a:r>
                  <a:rPr lang="ko-KR" altLang="en-US" sz="2000" b="1" spc="-50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공개</a:t>
                </a:r>
                <a:r>
                  <a:rPr lang="ko-KR" altLang="en-US" sz="1800" b="1" spc="-50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하여</a:t>
                </a:r>
                <a:endParaRPr lang="ko-KR" altLang="en-US" sz="1800" b="1" spc="-50" dirty="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298" name="이등변 삼각형 297"/>
              <p:cNvSpPr/>
              <p:nvPr/>
            </p:nvSpPr>
            <p:spPr>
              <a:xfrm rot="10800000">
                <a:off x="2846703" y="4860388"/>
                <a:ext cx="193030" cy="107873"/>
              </a:xfrm>
              <a:prstGeom prst="triangle">
                <a:avLst/>
              </a:prstGeom>
              <a:solidFill>
                <a:srgbClr val="10253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b="1" spc="-5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</p:grpSp>
      <p:grpSp>
        <p:nvGrpSpPr>
          <p:cNvPr id="299" name="그룹 298"/>
          <p:cNvGrpSpPr/>
          <p:nvPr/>
        </p:nvGrpSpPr>
        <p:grpSpPr>
          <a:xfrm>
            <a:off x="6432506" y="5090245"/>
            <a:ext cx="5347968" cy="425309"/>
            <a:chOff x="542068" y="1850792"/>
            <a:chExt cx="5347968" cy="425309"/>
          </a:xfrm>
        </p:grpSpPr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xmlns="" id="{46E368A9-7ECE-4A3A-B55F-0A680D6AA48B}"/>
                </a:ext>
              </a:extLst>
            </p:cNvPr>
            <p:cNvSpPr txBox="1"/>
            <p:nvPr/>
          </p:nvSpPr>
          <p:spPr>
            <a:xfrm>
              <a:off x="765446" y="1850792"/>
              <a:ext cx="5124590" cy="425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067745">
                <a:lnSpc>
                  <a:spcPct val="150000"/>
                </a:lnSpc>
                <a:defRPr/>
              </a:pPr>
              <a:r>
                <a:rPr lang="ko-KR" altLang="en-US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고정형</a:t>
              </a:r>
              <a:r>
                <a:rPr lang="en-US" altLang="ko-KR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CCTV </a:t>
              </a:r>
              <a:r>
                <a:rPr lang="ko-KR" altLang="en-US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위치나 상시단속구역 정보 등의 </a:t>
              </a:r>
              <a:r>
                <a:rPr lang="ko-KR" altLang="en-US" sz="16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0C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단속정보 공개</a:t>
              </a:r>
              <a:endParaRPr lang="en-US" altLang="ko-KR" sz="1600" spc="-5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70C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301" name="이등변 삼각형 300"/>
            <p:cNvSpPr/>
            <p:nvPr/>
          </p:nvSpPr>
          <p:spPr>
            <a:xfrm rot="5400000">
              <a:off x="534147" y="2028109"/>
              <a:ext cx="114841" cy="99000"/>
            </a:xfrm>
            <a:prstGeom prst="triangle">
              <a:avLst/>
            </a:prstGeom>
            <a:solidFill>
              <a:srgbClr val="2A5F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302" name="이등변 삼각형 301"/>
            <p:cNvSpPr/>
            <p:nvPr/>
          </p:nvSpPr>
          <p:spPr>
            <a:xfrm rot="5400000">
              <a:off x="636459" y="2028109"/>
              <a:ext cx="114841" cy="99000"/>
            </a:xfrm>
            <a:prstGeom prst="triangle">
              <a:avLst/>
            </a:prstGeom>
            <a:solidFill>
              <a:srgbClr val="1E9B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303" name="그룹 302"/>
          <p:cNvGrpSpPr/>
          <p:nvPr/>
        </p:nvGrpSpPr>
        <p:grpSpPr>
          <a:xfrm>
            <a:off x="6432506" y="5567405"/>
            <a:ext cx="5513431" cy="461665"/>
            <a:chOff x="542068" y="1860317"/>
            <a:chExt cx="5513431" cy="461665"/>
          </a:xfrm>
        </p:grpSpPr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xmlns="" id="{46E368A9-7ECE-4A3A-B55F-0A680D6AA48B}"/>
                </a:ext>
              </a:extLst>
            </p:cNvPr>
            <p:cNvSpPr txBox="1"/>
            <p:nvPr/>
          </p:nvSpPr>
          <p:spPr>
            <a:xfrm>
              <a:off x="765446" y="1860317"/>
              <a:ext cx="52900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067745">
                <a:lnSpc>
                  <a:spcPct val="150000"/>
                </a:lnSpc>
                <a:defRPr/>
              </a:pPr>
              <a:r>
                <a:rPr lang="ko-KR" altLang="en-US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시민들이 </a:t>
              </a:r>
              <a:r>
                <a:rPr lang="ko-KR" altLang="en-US" sz="16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0C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새로운 교통정보 서비스를 제공</a:t>
              </a:r>
              <a:r>
                <a:rPr lang="ko-KR" altLang="en-US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받을 수 있을 것으로 기대됨</a:t>
              </a:r>
              <a:r>
                <a:rPr lang="en-US" altLang="ko-KR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.</a:t>
              </a:r>
              <a:endParaRPr lang="ko-KR" altLang="en-US" sz="1500" spc="-5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305" name="이등변 삼각형 304"/>
            <p:cNvSpPr/>
            <p:nvPr/>
          </p:nvSpPr>
          <p:spPr>
            <a:xfrm rot="5400000">
              <a:off x="534147" y="2028109"/>
              <a:ext cx="114841" cy="99000"/>
            </a:xfrm>
            <a:prstGeom prst="triangle">
              <a:avLst/>
            </a:prstGeom>
            <a:solidFill>
              <a:srgbClr val="2A5F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306" name="이등변 삼각형 305"/>
            <p:cNvSpPr/>
            <p:nvPr/>
          </p:nvSpPr>
          <p:spPr>
            <a:xfrm rot="5400000">
              <a:off x="636459" y="2028109"/>
              <a:ext cx="114841" cy="99000"/>
            </a:xfrm>
            <a:prstGeom prst="triangle">
              <a:avLst/>
            </a:prstGeom>
            <a:solidFill>
              <a:srgbClr val="1E9B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307" name="그룹 306"/>
          <p:cNvGrpSpPr/>
          <p:nvPr/>
        </p:nvGrpSpPr>
        <p:grpSpPr>
          <a:xfrm>
            <a:off x="6453870" y="3610526"/>
            <a:ext cx="5347969" cy="377600"/>
            <a:chOff x="542068" y="1860317"/>
            <a:chExt cx="5347969" cy="356380"/>
          </a:xfrm>
        </p:grpSpPr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xmlns="" id="{46E368A9-7ECE-4A3A-B55F-0A680D6AA48B}"/>
                </a:ext>
              </a:extLst>
            </p:cNvPr>
            <p:cNvSpPr txBox="1"/>
            <p:nvPr/>
          </p:nvSpPr>
          <p:spPr>
            <a:xfrm>
              <a:off x="765447" y="1860317"/>
              <a:ext cx="5124590" cy="3563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067745">
                <a:lnSpc>
                  <a:spcPts val="2159"/>
                </a:lnSpc>
                <a:defRPr/>
              </a:pPr>
              <a:r>
                <a:rPr lang="ko-KR" altLang="en-US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위치기반 단속 정보 지원으로 </a:t>
              </a:r>
              <a:r>
                <a:rPr lang="ko-KR" altLang="en-US" sz="1500" spc="-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0C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현장에서 신속한 민원 대응 및 처리</a:t>
              </a:r>
              <a:endParaRPr lang="ko-KR" altLang="en-US" sz="1500" spc="-5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70C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309" name="이등변 삼각형 308"/>
            <p:cNvSpPr/>
            <p:nvPr/>
          </p:nvSpPr>
          <p:spPr>
            <a:xfrm rot="5400000">
              <a:off x="534147" y="1999534"/>
              <a:ext cx="114841" cy="99000"/>
            </a:xfrm>
            <a:prstGeom prst="triangle">
              <a:avLst/>
            </a:prstGeom>
            <a:solidFill>
              <a:srgbClr val="2A5F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310" name="이등변 삼각형 309"/>
            <p:cNvSpPr/>
            <p:nvPr/>
          </p:nvSpPr>
          <p:spPr>
            <a:xfrm rot="5400000">
              <a:off x="636459" y="1999534"/>
              <a:ext cx="114841" cy="99000"/>
            </a:xfrm>
            <a:prstGeom prst="triangle">
              <a:avLst/>
            </a:prstGeom>
            <a:solidFill>
              <a:srgbClr val="1E9B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93" name="Group 185"/>
          <p:cNvGrpSpPr>
            <a:grpSpLocks/>
          </p:cNvGrpSpPr>
          <p:nvPr/>
        </p:nvGrpSpPr>
        <p:grpSpPr bwMode="auto">
          <a:xfrm>
            <a:off x="539100" y="1561717"/>
            <a:ext cx="727113" cy="727113"/>
            <a:chOff x="2972" y="1729"/>
            <a:chExt cx="166" cy="166"/>
          </a:xfrm>
        </p:grpSpPr>
        <p:pic>
          <p:nvPicPr>
            <p:cNvPr id="94" name="Picture 183" descr="일반아이콘-03"/>
            <p:cNvPicPr>
              <a:picLocks noChangeAspect="1" noChangeArrowheads="1"/>
            </p:cNvPicPr>
            <p:nvPr/>
          </p:nvPicPr>
          <p:blipFill>
            <a:blip r:embed="rId10" cstate="print">
              <a:duotone>
                <a:srgbClr val="4472C4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2" y="1729"/>
              <a:ext cx="166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5" name="Text Box 184"/>
            <p:cNvSpPr txBox="1">
              <a:spLocks noChangeArrowheads="1"/>
            </p:cNvSpPr>
            <p:nvPr/>
          </p:nvSpPr>
          <p:spPr bwMode="gray">
            <a:xfrm>
              <a:off x="3030" y="1761"/>
              <a:ext cx="46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1019175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1019175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1019175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1019175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1019175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10191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10191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10191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10191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marL="0" marR="0" lvl="0" indent="0" algn="ctr" defTabSz="10191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1</a:t>
              </a:r>
            </a:p>
          </p:txBody>
        </p:sp>
      </p:grpSp>
      <p:grpSp>
        <p:nvGrpSpPr>
          <p:cNvPr id="96" name="Group 185"/>
          <p:cNvGrpSpPr>
            <a:grpSpLocks/>
          </p:cNvGrpSpPr>
          <p:nvPr/>
        </p:nvGrpSpPr>
        <p:grpSpPr bwMode="auto">
          <a:xfrm>
            <a:off x="6566163" y="1568461"/>
            <a:ext cx="727113" cy="727113"/>
            <a:chOff x="2972" y="1729"/>
            <a:chExt cx="166" cy="166"/>
          </a:xfrm>
        </p:grpSpPr>
        <p:pic>
          <p:nvPicPr>
            <p:cNvPr id="97" name="Picture 183" descr="일반아이콘-03"/>
            <p:cNvPicPr>
              <a:picLocks noChangeAspect="1" noChangeArrowheads="1"/>
            </p:cNvPicPr>
            <p:nvPr/>
          </p:nvPicPr>
          <p:blipFill>
            <a:blip r:embed="rId10" cstate="print">
              <a:duotone>
                <a:srgbClr val="4472C4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2" y="1729"/>
              <a:ext cx="166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8" name="Text Box 184"/>
            <p:cNvSpPr txBox="1">
              <a:spLocks noChangeArrowheads="1"/>
            </p:cNvSpPr>
            <p:nvPr/>
          </p:nvSpPr>
          <p:spPr bwMode="gray">
            <a:xfrm>
              <a:off x="3030" y="1761"/>
              <a:ext cx="46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1019175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1019175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1019175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1019175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1019175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10191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10191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10191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10191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marL="0" marR="0" lvl="0" indent="0" algn="ctr" defTabSz="10191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2800" kern="0" dirty="0">
                  <a:solidFill>
                    <a:prstClr val="white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2</a:t>
              </a:r>
              <a:endParaRPr kumimoji="1" lang="en-US" altLang="ko-KR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</p:txBody>
        </p:sp>
      </p:grpSp>
      <p:grpSp>
        <p:nvGrpSpPr>
          <p:cNvPr id="99" name="Group 185"/>
          <p:cNvGrpSpPr>
            <a:grpSpLocks/>
          </p:cNvGrpSpPr>
          <p:nvPr/>
        </p:nvGrpSpPr>
        <p:grpSpPr bwMode="auto">
          <a:xfrm>
            <a:off x="539100" y="4320627"/>
            <a:ext cx="727113" cy="727113"/>
            <a:chOff x="2972" y="1729"/>
            <a:chExt cx="166" cy="166"/>
          </a:xfrm>
        </p:grpSpPr>
        <p:pic>
          <p:nvPicPr>
            <p:cNvPr id="100" name="Picture 183" descr="일반아이콘-03"/>
            <p:cNvPicPr>
              <a:picLocks noChangeAspect="1" noChangeArrowheads="1"/>
            </p:cNvPicPr>
            <p:nvPr/>
          </p:nvPicPr>
          <p:blipFill>
            <a:blip r:embed="rId10" cstate="print">
              <a:duotone>
                <a:srgbClr val="4472C4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2" y="1729"/>
              <a:ext cx="166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1" name="Text Box 184"/>
            <p:cNvSpPr txBox="1">
              <a:spLocks noChangeArrowheads="1"/>
            </p:cNvSpPr>
            <p:nvPr/>
          </p:nvSpPr>
          <p:spPr bwMode="gray">
            <a:xfrm>
              <a:off x="3030" y="1761"/>
              <a:ext cx="46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1019175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1019175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1019175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1019175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1019175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10191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10191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10191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10191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marL="0" marR="0" lvl="0" indent="0" algn="ctr" defTabSz="10191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2800" kern="0" dirty="0">
                  <a:solidFill>
                    <a:prstClr val="white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3</a:t>
              </a:r>
              <a:endParaRPr kumimoji="1" lang="en-US" altLang="ko-KR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</p:txBody>
        </p:sp>
      </p:grpSp>
      <p:grpSp>
        <p:nvGrpSpPr>
          <p:cNvPr id="102" name="Group 185"/>
          <p:cNvGrpSpPr>
            <a:grpSpLocks/>
          </p:cNvGrpSpPr>
          <p:nvPr/>
        </p:nvGrpSpPr>
        <p:grpSpPr bwMode="auto">
          <a:xfrm>
            <a:off x="6566163" y="4327371"/>
            <a:ext cx="727113" cy="727113"/>
            <a:chOff x="2972" y="1729"/>
            <a:chExt cx="166" cy="166"/>
          </a:xfrm>
        </p:grpSpPr>
        <p:pic>
          <p:nvPicPr>
            <p:cNvPr id="103" name="Picture 183" descr="일반아이콘-03"/>
            <p:cNvPicPr>
              <a:picLocks noChangeAspect="1" noChangeArrowheads="1"/>
            </p:cNvPicPr>
            <p:nvPr/>
          </p:nvPicPr>
          <p:blipFill>
            <a:blip r:embed="rId10" cstate="print">
              <a:duotone>
                <a:srgbClr val="4472C4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2" y="1729"/>
              <a:ext cx="166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4" name="Text Box 184"/>
            <p:cNvSpPr txBox="1">
              <a:spLocks noChangeArrowheads="1"/>
            </p:cNvSpPr>
            <p:nvPr/>
          </p:nvSpPr>
          <p:spPr bwMode="gray">
            <a:xfrm>
              <a:off x="3030" y="1761"/>
              <a:ext cx="46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1019175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1019175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1019175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1019175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1019175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10191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10191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10191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10191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marL="0" marR="0" lvl="0" indent="0" algn="ctr" defTabSz="10191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2800" kern="0" noProof="0" dirty="0">
                  <a:solidFill>
                    <a:prstClr val="white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4</a:t>
              </a:r>
              <a:endParaRPr kumimoji="1" lang="en-US" altLang="ko-KR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575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683" y="2"/>
            <a:ext cx="1458360" cy="689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0" y="-12607"/>
            <a:ext cx="10741682" cy="895105"/>
            <a:chOff x="0" y="-12607"/>
            <a:chExt cx="10741682" cy="895105"/>
          </a:xfrm>
        </p:grpSpPr>
        <p:grpSp>
          <p:nvGrpSpPr>
            <p:cNvPr id="130" name="그룹 129"/>
            <p:cNvGrpSpPr/>
            <p:nvPr/>
          </p:nvGrpSpPr>
          <p:grpSpPr>
            <a:xfrm>
              <a:off x="0" y="1"/>
              <a:ext cx="10741682" cy="692467"/>
              <a:chOff x="725208" y="1"/>
              <a:chExt cx="10741682" cy="692467"/>
            </a:xfrm>
          </p:grpSpPr>
          <p:grpSp>
            <p:nvGrpSpPr>
              <p:cNvPr id="135" name="그룹 134"/>
              <p:cNvGrpSpPr/>
              <p:nvPr/>
            </p:nvGrpSpPr>
            <p:grpSpPr>
              <a:xfrm>
                <a:off x="725208" y="1"/>
                <a:ext cx="10741682" cy="692467"/>
                <a:chOff x="803725" y="205012"/>
                <a:chExt cx="6850448" cy="519350"/>
              </a:xfrm>
            </p:grpSpPr>
            <p:sp>
              <p:nvSpPr>
                <p:cNvPr id="139" name="자유형 138"/>
                <p:cNvSpPr/>
                <p:nvPr/>
              </p:nvSpPr>
              <p:spPr>
                <a:xfrm>
                  <a:off x="918192" y="222218"/>
                  <a:ext cx="3232249" cy="481629"/>
                </a:xfrm>
                <a:custGeom>
                  <a:avLst/>
                  <a:gdLst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0 w 6600056"/>
                    <a:gd name="connsiteY3" fmla="*/ 970488 h 970488"/>
                    <a:gd name="connsiteX4" fmla="*/ 0 w 6600056"/>
                    <a:gd name="connsiteY4" fmla="*/ 0 h 970488"/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432048 w 6600056"/>
                    <a:gd name="connsiteY3" fmla="*/ 970488 h 970488"/>
                    <a:gd name="connsiteX4" fmla="*/ 0 w 6600056"/>
                    <a:gd name="connsiteY4" fmla="*/ 0 h 97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00056" h="970488">
                      <a:moveTo>
                        <a:pt x="0" y="0"/>
                      </a:moveTo>
                      <a:lnTo>
                        <a:pt x="6600056" y="0"/>
                      </a:lnTo>
                      <a:lnTo>
                        <a:pt x="6600056" y="970488"/>
                      </a:lnTo>
                      <a:lnTo>
                        <a:pt x="432048" y="9704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>
                  <a:outerShdw blurRad="76200" dist="25400" dir="9600000" algn="r" rotWithShape="0">
                    <a:prstClr val="black">
                      <a:alpha val="22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2400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endParaRPr>
                </a:p>
              </p:txBody>
            </p:sp>
            <p:sp>
              <p:nvSpPr>
                <p:cNvPr id="140" name="자유형 139"/>
                <p:cNvSpPr/>
                <p:nvPr/>
              </p:nvSpPr>
              <p:spPr>
                <a:xfrm>
                  <a:off x="803725" y="205012"/>
                  <a:ext cx="6850448" cy="519350"/>
                </a:xfrm>
                <a:custGeom>
                  <a:avLst/>
                  <a:gdLst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0 w 6600056"/>
                    <a:gd name="connsiteY3" fmla="*/ 970488 h 970488"/>
                    <a:gd name="connsiteX4" fmla="*/ 0 w 6600056"/>
                    <a:gd name="connsiteY4" fmla="*/ 0 h 970488"/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432048 w 6600056"/>
                    <a:gd name="connsiteY3" fmla="*/ 970488 h 970488"/>
                    <a:gd name="connsiteX4" fmla="*/ 0 w 6600056"/>
                    <a:gd name="connsiteY4" fmla="*/ 0 h 97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00056" h="970488">
                      <a:moveTo>
                        <a:pt x="0" y="0"/>
                      </a:moveTo>
                      <a:lnTo>
                        <a:pt x="6600056" y="0"/>
                      </a:lnTo>
                      <a:lnTo>
                        <a:pt x="6600056" y="970488"/>
                      </a:lnTo>
                      <a:lnTo>
                        <a:pt x="432048" y="9704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CAF4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2400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endParaRPr>
                </a:p>
              </p:txBody>
            </p:sp>
          </p:grpSp>
          <p:sp>
            <p:nvSpPr>
              <p:cNvPr id="136" name="직사각형 135"/>
              <p:cNvSpPr/>
              <p:nvPr/>
            </p:nvSpPr>
            <p:spPr>
              <a:xfrm>
                <a:off x="1979211" y="68628"/>
                <a:ext cx="517286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121917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ko-KR" altLang="en-US" sz="3200" b="1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 </a:t>
                </a:r>
                <a:r>
                  <a:rPr kumimoji="0" lang="ko-KR" altLang="en-US" sz="3200" b="1" dirty="0" err="1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기능구현</a:t>
                </a:r>
                <a:endParaRPr kumimoji="0" lang="en-US" altLang="ko-KR" sz="3200" b="1" dirty="0"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Calibri" pitchFamily="34" charset="0"/>
                </a:endParaRPr>
              </a:p>
            </p:txBody>
          </p:sp>
        </p:grpSp>
        <p:grpSp>
          <p:nvGrpSpPr>
            <p:cNvPr id="131" name="그룹 130"/>
            <p:cNvGrpSpPr/>
            <p:nvPr/>
          </p:nvGrpSpPr>
          <p:grpSpPr>
            <a:xfrm>
              <a:off x="1" y="-12607"/>
              <a:ext cx="1199456" cy="895105"/>
              <a:chOff x="1" y="-12607"/>
              <a:chExt cx="1397564" cy="1042945"/>
            </a:xfrm>
          </p:grpSpPr>
          <p:pic>
            <p:nvPicPr>
              <p:cNvPr id="133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rcRect l="4444"/>
              <a:stretch>
                <a:fillRect/>
              </a:stretch>
            </p:blipFill>
            <p:spPr bwMode="auto">
              <a:xfrm>
                <a:off x="145577" y="-12607"/>
                <a:ext cx="1251988" cy="1042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34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 l="2114" t="488"/>
              <a:stretch>
                <a:fillRect/>
              </a:stretch>
            </p:blipFill>
            <p:spPr bwMode="auto">
              <a:xfrm>
                <a:off x="1" y="1"/>
                <a:ext cx="1092969" cy="10227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32" name="직사각형 131"/>
            <p:cNvSpPr/>
            <p:nvPr/>
          </p:nvSpPr>
          <p:spPr>
            <a:xfrm>
              <a:off x="150406" y="214850"/>
              <a:ext cx="444352" cy="390995"/>
            </a:xfrm>
            <a:prstGeom prst="rect">
              <a:avLst/>
            </a:prstGeom>
          </p:spPr>
          <p:txBody>
            <a:bodyPr wrap="none" tIns="36000" bIns="36000" anchor="ctr" anchorCtr="1">
              <a:spAutoFit/>
            </a:bodyPr>
            <a:lstStyle/>
            <a:p>
              <a:pPr algn="ctr" defTabSz="121917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3600" b="1" dirty="0">
                  <a:latin typeface="KoPub돋움체 Bold" panose="02020603020101020101" pitchFamily="18" charset="-127"/>
                  <a:ea typeface="KoPub돋움체 Bold" panose="02020603020101020101" pitchFamily="18" charset="-127"/>
                  <a:cs typeface="Calibri" pitchFamily="34" charset="0"/>
                </a:rPr>
                <a:t>4</a:t>
              </a:r>
            </a:p>
          </p:txBody>
        </p:sp>
      </p:grpSp>
      <p:grpSp>
        <p:nvGrpSpPr>
          <p:cNvPr id="141" name="그룹 140"/>
          <p:cNvGrpSpPr/>
          <p:nvPr/>
        </p:nvGrpSpPr>
        <p:grpSpPr>
          <a:xfrm>
            <a:off x="2831558" y="-377169"/>
            <a:ext cx="5078566" cy="400110"/>
            <a:chOff x="1310158" y="2237002"/>
            <a:chExt cx="3520648" cy="277371"/>
          </a:xfrm>
        </p:grpSpPr>
        <p:sp>
          <p:nvSpPr>
            <p:cNvPr id="144" name="사각형: 둥근 위쪽 모서리 19"/>
            <p:cNvSpPr/>
            <p:nvPr/>
          </p:nvSpPr>
          <p:spPr>
            <a:xfrm rot="5400000">
              <a:off x="2282071" y="1272801"/>
              <a:ext cx="264165" cy="2207991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7745">
                <a:defRPr/>
              </a:pPr>
              <a:endParaRPr lang="ko-KR" altLang="en-US" sz="2400" dirty="0">
                <a:solidFill>
                  <a:prstClr val="white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grpSp>
          <p:nvGrpSpPr>
            <p:cNvPr id="145" name="그룹 144"/>
            <p:cNvGrpSpPr/>
            <p:nvPr/>
          </p:nvGrpSpPr>
          <p:grpSpPr>
            <a:xfrm>
              <a:off x="1397732" y="2237002"/>
              <a:ext cx="3433074" cy="277371"/>
              <a:chOff x="12567711" y="1999131"/>
              <a:chExt cx="3433074" cy="277371"/>
            </a:xfrm>
          </p:grpSpPr>
          <p:pic>
            <p:nvPicPr>
              <p:cNvPr id="146" name="그림 145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567711" y="2051737"/>
                <a:ext cx="214054" cy="183904"/>
              </a:xfrm>
              <a:prstGeom prst="rect">
                <a:avLst/>
              </a:prstGeom>
            </p:spPr>
          </p:pic>
          <p:sp>
            <p:nvSpPr>
              <p:cNvPr id="147" name="TextBox 146"/>
              <p:cNvSpPr txBox="1"/>
              <p:nvPr/>
            </p:nvSpPr>
            <p:spPr>
              <a:xfrm>
                <a:off x="12767907" y="1999131"/>
                <a:ext cx="3232878" cy="27737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defTabSz="1067745">
                  <a:defRPr/>
                </a:pPr>
                <a:r>
                  <a:rPr lang="ko-KR" altLang="en-US" sz="2000" spc="-50" dirty="0" err="1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불법주정차</a:t>
                </a:r>
                <a:r>
                  <a:rPr lang="ko-KR" altLang="en-US" sz="2000" spc="-5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</a:t>
                </a:r>
                <a:r>
                  <a:rPr lang="ko-KR" altLang="en-US" sz="2000" spc="-50" dirty="0" err="1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통합플랫폼</a:t>
                </a:r>
                <a:r>
                  <a:rPr lang="ko-KR" altLang="en-US" sz="2000" spc="-5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구축 사업의 기대효과 </a:t>
                </a:r>
                <a:endParaRPr lang="ko-KR" altLang="en-US" sz="2000" spc="-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pic>
        <p:nvPicPr>
          <p:cNvPr id="100" name="그림 99"/>
          <p:cNvPicPr>
            <a:picLocks noChangeAspect="1"/>
          </p:cNvPicPr>
          <p:nvPr/>
        </p:nvPicPr>
        <p:blipFill rotWithShape="1">
          <a:blip r:embed="rId8"/>
          <a:srcRect l="2794"/>
          <a:stretch/>
        </p:blipFill>
        <p:spPr>
          <a:xfrm>
            <a:off x="5014497" y="1468983"/>
            <a:ext cx="996286" cy="5227114"/>
          </a:xfrm>
          <a:prstGeom prst="rect">
            <a:avLst/>
          </a:prstGeom>
          <a:ln w="0">
            <a:solidFill>
              <a:schemeClr val="bg1">
                <a:lumMod val="85000"/>
              </a:schemeClr>
            </a:solidFill>
          </a:ln>
        </p:spPr>
      </p:pic>
      <p:grpSp>
        <p:nvGrpSpPr>
          <p:cNvPr id="116" name="그룹 115"/>
          <p:cNvGrpSpPr/>
          <p:nvPr/>
        </p:nvGrpSpPr>
        <p:grpSpPr>
          <a:xfrm>
            <a:off x="818508" y="1473611"/>
            <a:ext cx="4048767" cy="5222485"/>
            <a:chOff x="2464285" y="919029"/>
            <a:chExt cx="4051343" cy="5225807"/>
          </a:xfrm>
        </p:grpSpPr>
        <p:pic>
          <p:nvPicPr>
            <p:cNvPr id="117" name="그림 116"/>
            <p:cNvPicPr>
              <a:picLocks noChangeAspect="1"/>
            </p:cNvPicPr>
            <p:nvPr/>
          </p:nvPicPr>
          <p:blipFill rotWithShape="1">
            <a:blip r:embed="rId9"/>
            <a:srcRect b="52766"/>
            <a:stretch/>
          </p:blipFill>
          <p:spPr>
            <a:xfrm>
              <a:off x="2464285" y="919029"/>
              <a:ext cx="4051343" cy="2643321"/>
            </a:xfrm>
            <a:prstGeom prst="rect">
              <a:avLst/>
            </a:prstGeom>
            <a:ln w="0">
              <a:solidFill>
                <a:schemeClr val="bg1">
                  <a:lumMod val="85000"/>
                </a:schemeClr>
              </a:solidFill>
            </a:ln>
          </p:spPr>
        </p:pic>
        <p:grpSp>
          <p:nvGrpSpPr>
            <p:cNvPr id="118" name="그룹 117"/>
            <p:cNvGrpSpPr/>
            <p:nvPr/>
          </p:nvGrpSpPr>
          <p:grpSpPr>
            <a:xfrm>
              <a:off x="5794375" y="3192485"/>
              <a:ext cx="368300" cy="361950"/>
              <a:chOff x="5794375" y="3192485"/>
              <a:chExt cx="368300" cy="361950"/>
            </a:xfrm>
          </p:grpSpPr>
          <p:pic>
            <p:nvPicPr>
              <p:cNvPr id="120" name="그림 119"/>
              <p:cNvPicPr>
                <a:picLocks noChangeAspect="1"/>
              </p:cNvPicPr>
              <p:nvPr/>
            </p:nvPicPr>
            <p:blipFill rotWithShape="1"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47275" b="53318" l="6056" r="12930"/>
                        </a14:imgEffect>
                      </a14:imgLayer>
                    </a14:imgProps>
                  </a:ext>
                </a:extLst>
              </a:blip>
              <a:srcRect l="5210" t="47218" r="86169" b="46315"/>
              <a:stretch/>
            </p:blipFill>
            <p:spPr>
              <a:xfrm>
                <a:off x="5803900" y="3192485"/>
                <a:ext cx="349250" cy="361950"/>
              </a:xfrm>
              <a:prstGeom prst="rect">
                <a:avLst/>
              </a:prstGeom>
              <a:ln w="0">
                <a:solidFill>
                  <a:schemeClr val="bg1">
                    <a:lumMod val="85000"/>
                  </a:schemeClr>
                </a:solidFill>
              </a:ln>
            </p:spPr>
          </p:pic>
          <p:pic>
            <p:nvPicPr>
              <p:cNvPr id="121" name="그림 120"/>
              <p:cNvPicPr>
                <a:picLocks noChangeAspect="1"/>
              </p:cNvPicPr>
              <p:nvPr/>
            </p:nvPicPr>
            <p:blipFill rotWithShape="1">
              <a:blip r:embed="rId9"/>
              <a:srcRect l="5160" t="52226" r="85749" b="46527"/>
              <a:stretch/>
            </p:blipFill>
            <p:spPr>
              <a:xfrm>
                <a:off x="5794375" y="3478235"/>
                <a:ext cx="368300" cy="69850"/>
              </a:xfrm>
              <a:prstGeom prst="rect">
                <a:avLst/>
              </a:prstGeom>
              <a:ln w="0">
                <a:solidFill>
                  <a:schemeClr val="bg1">
                    <a:lumMod val="85000"/>
                  </a:schemeClr>
                </a:solidFill>
              </a:ln>
            </p:spPr>
          </p:pic>
        </p:grpSp>
        <p:pic>
          <p:nvPicPr>
            <p:cNvPr id="119" name="그림 118"/>
            <p:cNvPicPr>
              <a:picLocks noChangeAspect="1"/>
            </p:cNvPicPr>
            <p:nvPr/>
          </p:nvPicPr>
          <p:blipFill rotWithShape="1">
            <a:blip r:embed="rId9"/>
            <a:srcRect t="53854"/>
            <a:stretch/>
          </p:blipFill>
          <p:spPr>
            <a:xfrm>
              <a:off x="2464285" y="3562350"/>
              <a:ext cx="4051343" cy="2582486"/>
            </a:xfrm>
            <a:prstGeom prst="rect">
              <a:avLst/>
            </a:prstGeom>
            <a:ln w="0">
              <a:solidFill>
                <a:schemeClr val="bg1">
                  <a:lumMod val="85000"/>
                </a:schemeClr>
              </a:solidFill>
            </a:ln>
          </p:spPr>
        </p:pic>
      </p:grpSp>
      <p:sp>
        <p:nvSpPr>
          <p:cNvPr id="168" name="Rounded Rectangle 137"/>
          <p:cNvSpPr/>
          <p:nvPr/>
        </p:nvSpPr>
        <p:spPr>
          <a:xfrm>
            <a:off x="818508" y="1019701"/>
            <a:ext cx="1390576" cy="331889"/>
          </a:xfrm>
          <a:prstGeom prst="roundRect">
            <a:avLst/>
          </a:prstGeom>
          <a:solidFill>
            <a:srgbClr val="4F81BD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시연</a:t>
            </a:r>
            <a:endParaRPr kumimoji="0" lang="en-US" altLang="ko-KR" sz="1600" b="1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grpSp>
        <p:nvGrpSpPr>
          <p:cNvPr id="169" name="그룹 26"/>
          <p:cNvGrpSpPr/>
          <p:nvPr/>
        </p:nvGrpSpPr>
        <p:grpSpPr>
          <a:xfrm>
            <a:off x="2331212" y="1019701"/>
            <a:ext cx="3679570" cy="331889"/>
            <a:chOff x="881348" y="5003911"/>
            <a:chExt cx="1556167" cy="504056"/>
          </a:xfrm>
        </p:grpSpPr>
        <p:sp>
          <p:nvSpPr>
            <p:cNvPr id="170" name="대각선 방향의 모서리가 잘린 사각형 25"/>
            <p:cNvSpPr/>
            <p:nvPr/>
          </p:nvSpPr>
          <p:spPr>
            <a:xfrm>
              <a:off x="881348" y="5003911"/>
              <a:ext cx="1556167" cy="504056"/>
            </a:xfrm>
            <a:prstGeom prst="snip2DiagRect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1A73BD"/>
              </a:solidFill>
              <a:prstDash val="solid"/>
              <a:round/>
              <a:headEnd/>
              <a:tailEnd/>
            </a:ln>
            <a:effectLst/>
          </p:spPr>
          <p:txBody>
            <a:bodyPr lIns="0" tIns="0" rIns="0" bIns="0" rtlCol="0" anchor="ctr"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>
                  <a:tab pos="3768725" algn="l"/>
                </a:tabLst>
                <a:defRPr/>
              </a:pPr>
              <a:endParaRPr kumimoji="0" lang="ko-KR" altLang="en-US" sz="1300" b="0" i="0" u="none" strike="noStrike" kern="1500" cap="none" spc="-50" normalizeH="0" baseline="0" noProof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  <a:lin ang="5400000" scaled="0"/>
                </a:gra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1366462" y="5045595"/>
              <a:ext cx="578964" cy="42069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defPPr>
                <a:defRPr lang="ko-KR"/>
              </a:defPPr>
              <a:lvl1pPr marL="88900" indent="-88900" fontAlgn="base" latinLnBrk="0">
                <a:spcBef>
                  <a:spcPts val="200"/>
                </a:spcBef>
                <a:spcAft>
                  <a:spcPts val="100"/>
                </a:spcAft>
                <a:buClr>
                  <a:srgbClr val="B4B4B4"/>
                </a:buClr>
                <a:buFont typeface="Wingdings" panose="05000000000000000000" pitchFamily="2" charset="2"/>
                <a:buChar char="§"/>
                <a:defRPr sz="900">
                  <a:solidFill>
                    <a:srgbClr val="4C4C4C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defRPr>
              </a:lvl1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00"/>
                </a:spcAft>
                <a:buClr>
                  <a:srgbClr val="B4B4B4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ko-KR" altLang="en-US" sz="1800" b="0" i="0" u="none" strike="noStrike" kern="0" cap="none" spc="-50" normalizeH="0" baseline="0" noProof="0" dirty="0" smtClean="0">
                  <a:ln w="3175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단속조회시스템</a:t>
              </a:r>
              <a:endParaRPr kumimoji="0" lang="en-US" altLang="ko-KR" sz="1800" b="0" i="0" u="none" strike="noStrike" kern="0" cap="none" spc="-50" normalizeH="0" baseline="0" noProof="0" dirty="0">
                <a:ln w="3175"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sp>
        <p:nvSpPr>
          <p:cNvPr id="172" name="직사각형 171">
            <a:extLst>
              <a:ext uri="{FF2B5EF4-FFF2-40B4-BE49-F238E27FC236}">
                <a16:creationId xmlns:a16="http://schemas.microsoft.com/office/drawing/2014/main" xmlns="" id="{528D03CA-FEF9-42F8-B87F-F5002F25A66F}"/>
              </a:ext>
            </a:extLst>
          </p:cNvPr>
          <p:cNvSpPr/>
          <p:nvPr/>
        </p:nvSpPr>
        <p:spPr>
          <a:xfrm>
            <a:off x="7115175" y="2090373"/>
            <a:ext cx="4419600" cy="3721847"/>
          </a:xfrm>
          <a:prstGeom prst="rect">
            <a:avLst/>
          </a:prstGeom>
          <a:solidFill>
            <a:schemeClr val="bg1"/>
          </a:solidFill>
          <a:ln w="158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73" name="Rectangle 436"/>
          <p:cNvSpPr>
            <a:spLocks noChangeArrowheads="1"/>
          </p:cNvSpPr>
          <p:nvPr/>
        </p:nvSpPr>
        <p:spPr bwMode="auto">
          <a:xfrm>
            <a:off x="7115175" y="1849821"/>
            <a:ext cx="4419600" cy="429809"/>
          </a:xfrm>
          <a:prstGeom prst="snip2SameRect">
            <a:avLst>
              <a:gd name="adj1" fmla="val 27344"/>
              <a:gd name="adj2" fmla="val 0"/>
            </a:avLst>
          </a:prstGeom>
          <a:solidFill>
            <a:srgbClr val="1D9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spc="-100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주요 기능</a:t>
            </a:r>
            <a:endParaRPr lang="ko-KR" altLang="en-US" sz="1800" spc="-100" dirty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7272175" y="2308205"/>
            <a:ext cx="4110530" cy="3398912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defPPr>
              <a:defRPr lang="ko-KR"/>
            </a:defPPr>
            <a:lvl1pPr indent="0" fontAlgn="base" latinLnBrk="0">
              <a:lnSpc>
                <a:spcPct val="150000"/>
              </a:lnSpc>
              <a:spcBef>
                <a:spcPts val="200"/>
              </a:spcBef>
              <a:spcAft>
                <a:spcPts val="100"/>
              </a:spcAft>
              <a:buClr>
                <a:srgbClr val="B4B4B4"/>
              </a:buClr>
              <a:buFont typeface="Wingdings" panose="05000000000000000000" pitchFamily="2" charset="2"/>
              <a:buNone/>
              <a:defRPr kumimoji="1" sz="1300" b="1" kern="0" spc="-50">
                <a:ln w="3175"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pPr marL="180975"/>
            <a:r>
              <a:rPr lang="en-US" altLang="ko-KR" sz="1500" b="0" dirty="0" smtClean="0"/>
              <a:t>• </a:t>
            </a:r>
            <a:r>
              <a:rPr lang="ko-KR" altLang="en-US" sz="1500" b="0" dirty="0" smtClean="0"/>
              <a:t>과태료 통합 조회</a:t>
            </a:r>
            <a:endParaRPr lang="en-US" altLang="ko-KR" sz="1500" b="0" dirty="0" smtClean="0"/>
          </a:p>
          <a:p>
            <a:pPr marL="266700"/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- </a:t>
            </a: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교통위반 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(3</a:t>
            </a: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종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</a:t>
            </a:r>
            <a:b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</a:b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- </a:t>
            </a: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자동차과태료 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(</a:t>
            </a: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부과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/</a:t>
            </a: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체납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</a:t>
            </a:r>
          </a:p>
          <a:p>
            <a:pPr marL="266700"/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- </a:t>
            </a: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자동차통행관리</a:t>
            </a:r>
            <a:endParaRPr lang="en-US" altLang="ko-KR" sz="1500" b="0" dirty="0" smtClean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marL="266700"/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- </a:t>
            </a: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자동차세 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(</a:t>
            </a: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부과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/</a:t>
            </a: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체납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</a:t>
            </a:r>
          </a:p>
          <a:p>
            <a:pPr marL="266700"/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- </a:t>
            </a: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번호판 </a:t>
            </a:r>
            <a:r>
              <a:rPr lang="ko-KR" altLang="en-US" sz="1500" b="0" dirty="0" err="1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영치시스템</a:t>
            </a:r>
            <a:endParaRPr lang="en-US" altLang="ko-KR" sz="1500" b="0" dirty="0" smtClean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marL="180975"/>
            <a:r>
              <a:rPr lang="en-US" altLang="ko-KR" sz="1500" b="0" dirty="0" smtClean="0"/>
              <a:t>• </a:t>
            </a:r>
            <a:r>
              <a:rPr lang="ko-KR" altLang="en-US" sz="1500" b="0" dirty="0" smtClean="0"/>
              <a:t>의견진술 및 이의신청 등록 및 조회</a:t>
            </a:r>
            <a:endParaRPr lang="en-US" altLang="ko-KR" sz="1500" b="0" dirty="0" smtClean="0"/>
          </a:p>
          <a:p>
            <a:pPr marL="180975"/>
            <a:r>
              <a:rPr lang="en-US" altLang="ko-KR" sz="1500" b="0" dirty="0" smtClean="0"/>
              <a:t>• </a:t>
            </a:r>
            <a:r>
              <a:rPr lang="ko-KR" altLang="en-US" sz="1500" b="0" dirty="0" smtClean="0"/>
              <a:t>바로 가기 및 공지사항</a:t>
            </a:r>
            <a:endParaRPr lang="en-US" altLang="ko-KR" sz="1500" b="0" dirty="0" smtClean="0"/>
          </a:p>
          <a:p>
            <a:pPr marL="180975"/>
            <a:r>
              <a:rPr lang="en-US" altLang="ko-KR" sz="1500" b="0" dirty="0" smtClean="0"/>
              <a:t>• </a:t>
            </a:r>
            <a:r>
              <a:rPr lang="ko-KR" altLang="en-US" sz="1500" b="0" dirty="0" smtClean="0"/>
              <a:t>교통위반 및 관련 법규 안내</a:t>
            </a:r>
            <a:endParaRPr lang="en-US" altLang="ko-KR" sz="1500" b="0" dirty="0" smtClean="0"/>
          </a:p>
        </p:txBody>
      </p:sp>
      <p:grpSp>
        <p:nvGrpSpPr>
          <p:cNvPr id="32" name="그룹 31"/>
          <p:cNvGrpSpPr/>
          <p:nvPr/>
        </p:nvGrpSpPr>
        <p:grpSpPr>
          <a:xfrm>
            <a:off x="7869871" y="6761744"/>
            <a:ext cx="433640" cy="192512"/>
            <a:chOff x="9172469" y="209848"/>
            <a:chExt cx="433640" cy="192512"/>
          </a:xfrm>
        </p:grpSpPr>
        <p:sp>
          <p:nvSpPr>
            <p:cNvPr id="33" name="직사각형 32"/>
            <p:cNvSpPr/>
            <p:nvPr/>
          </p:nvSpPr>
          <p:spPr>
            <a:xfrm>
              <a:off x="9172469" y="209848"/>
              <a:ext cx="433640" cy="184968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0B87DB"/>
              </a:solidFill>
              <a:round/>
              <a:headEnd/>
              <a:tailEnd/>
            </a:ln>
            <a:effectLst/>
          </p:spPr>
          <p:txBody>
            <a:bodyPr wrap="square" lIns="0" tIns="0" rIns="0" bIns="0" anchor="ctr"/>
            <a:lstStyle/>
            <a:p>
              <a:pPr algn="ctr" eaLnBrk="1" latinLnBrk="1" hangingPunct="1">
                <a:lnSpc>
                  <a:spcPct val="90000"/>
                </a:lnSpc>
              </a:pPr>
              <a:endParaRPr lang="ko-KR" altLang="en-US" sz="1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9224981" y="217694"/>
              <a:ext cx="328616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fld id="{FD3EC094-5CBF-4B33-8E95-C68D381BB0A7}" type="slidenum">
                <a:rPr lang="en-US" altLang="ko-KR" sz="1200" smtClean="0"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Times New Roman" pitchFamily="18" charset="0"/>
                </a:rPr>
                <a:t>6</a:t>
              </a:fld>
              <a:r>
                <a:rPr lang="en-US" altLang="ko-KR" sz="1200" dirty="0" smtClean="0">
                  <a:gradFill>
                    <a:gsLst>
                      <a:gs pos="0">
                        <a:schemeClr val="bg1">
                          <a:lumMod val="6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Times New Roman" pitchFamily="18" charset="0"/>
                </a:rPr>
                <a:t>/11</a:t>
              </a:r>
              <a:endParaRPr lang="ko-KR" altLang="en-US" sz="1200" dirty="0"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555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683" y="2"/>
            <a:ext cx="1458360" cy="689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0" y="-12607"/>
            <a:ext cx="10741682" cy="895105"/>
            <a:chOff x="0" y="-12607"/>
            <a:chExt cx="10741682" cy="895105"/>
          </a:xfrm>
        </p:grpSpPr>
        <p:grpSp>
          <p:nvGrpSpPr>
            <p:cNvPr id="130" name="그룹 129"/>
            <p:cNvGrpSpPr/>
            <p:nvPr/>
          </p:nvGrpSpPr>
          <p:grpSpPr>
            <a:xfrm>
              <a:off x="0" y="1"/>
              <a:ext cx="10741682" cy="692467"/>
              <a:chOff x="725208" y="1"/>
              <a:chExt cx="10741682" cy="692467"/>
            </a:xfrm>
          </p:grpSpPr>
          <p:grpSp>
            <p:nvGrpSpPr>
              <p:cNvPr id="135" name="그룹 134"/>
              <p:cNvGrpSpPr/>
              <p:nvPr/>
            </p:nvGrpSpPr>
            <p:grpSpPr>
              <a:xfrm>
                <a:off x="725208" y="1"/>
                <a:ext cx="10741682" cy="692467"/>
                <a:chOff x="803725" y="205012"/>
                <a:chExt cx="6850448" cy="519350"/>
              </a:xfrm>
            </p:grpSpPr>
            <p:sp>
              <p:nvSpPr>
                <p:cNvPr id="139" name="자유형 138"/>
                <p:cNvSpPr/>
                <p:nvPr/>
              </p:nvSpPr>
              <p:spPr>
                <a:xfrm>
                  <a:off x="918192" y="222218"/>
                  <a:ext cx="3232249" cy="481629"/>
                </a:xfrm>
                <a:custGeom>
                  <a:avLst/>
                  <a:gdLst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0 w 6600056"/>
                    <a:gd name="connsiteY3" fmla="*/ 970488 h 970488"/>
                    <a:gd name="connsiteX4" fmla="*/ 0 w 6600056"/>
                    <a:gd name="connsiteY4" fmla="*/ 0 h 970488"/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432048 w 6600056"/>
                    <a:gd name="connsiteY3" fmla="*/ 970488 h 970488"/>
                    <a:gd name="connsiteX4" fmla="*/ 0 w 6600056"/>
                    <a:gd name="connsiteY4" fmla="*/ 0 h 97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00056" h="970488">
                      <a:moveTo>
                        <a:pt x="0" y="0"/>
                      </a:moveTo>
                      <a:lnTo>
                        <a:pt x="6600056" y="0"/>
                      </a:lnTo>
                      <a:lnTo>
                        <a:pt x="6600056" y="970488"/>
                      </a:lnTo>
                      <a:lnTo>
                        <a:pt x="432048" y="9704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>
                  <a:outerShdw blurRad="76200" dist="25400" dir="9600000" algn="r" rotWithShape="0">
                    <a:prstClr val="black">
                      <a:alpha val="22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2400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endParaRPr>
                </a:p>
              </p:txBody>
            </p:sp>
            <p:sp>
              <p:nvSpPr>
                <p:cNvPr id="140" name="자유형 139"/>
                <p:cNvSpPr/>
                <p:nvPr/>
              </p:nvSpPr>
              <p:spPr>
                <a:xfrm>
                  <a:off x="803725" y="205012"/>
                  <a:ext cx="6850448" cy="519350"/>
                </a:xfrm>
                <a:custGeom>
                  <a:avLst/>
                  <a:gdLst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0 w 6600056"/>
                    <a:gd name="connsiteY3" fmla="*/ 970488 h 970488"/>
                    <a:gd name="connsiteX4" fmla="*/ 0 w 6600056"/>
                    <a:gd name="connsiteY4" fmla="*/ 0 h 970488"/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432048 w 6600056"/>
                    <a:gd name="connsiteY3" fmla="*/ 970488 h 970488"/>
                    <a:gd name="connsiteX4" fmla="*/ 0 w 6600056"/>
                    <a:gd name="connsiteY4" fmla="*/ 0 h 97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00056" h="970488">
                      <a:moveTo>
                        <a:pt x="0" y="0"/>
                      </a:moveTo>
                      <a:lnTo>
                        <a:pt x="6600056" y="0"/>
                      </a:lnTo>
                      <a:lnTo>
                        <a:pt x="6600056" y="970488"/>
                      </a:lnTo>
                      <a:lnTo>
                        <a:pt x="432048" y="9704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CAF4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2400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endParaRPr>
                </a:p>
              </p:txBody>
            </p:sp>
          </p:grpSp>
          <p:sp>
            <p:nvSpPr>
              <p:cNvPr id="136" name="직사각형 135"/>
              <p:cNvSpPr/>
              <p:nvPr/>
            </p:nvSpPr>
            <p:spPr>
              <a:xfrm>
                <a:off x="1979211" y="68628"/>
                <a:ext cx="517286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121917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ko-KR" altLang="en-US" sz="3200" b="1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 </a:t>
                </a:r>
                <a:r>
                  <a:rPr kumimoji="0" lang="ko-KR" altLang="en-US" sz="3200" b="1" dirty="0" err="1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기능구현</a:t>
                </a:r>
                <a:r>
                  <a:rPr kumimoji="0" lang="ko-KR" altLang="en-US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 </a:t>
                </a:r>
                <a:r>
                  <a:rPr kumimoji="0" lang="en-US" altLang="ko-KR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(</a:t>
                </a:r>
                <a:r>
                  <a:rPr kumimoji="0" lang="ko-KR" altLang="en-US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계속</a:t>
                </a:r>
                <a:r>
                  <a:rPr kumimoji="0" lang="en-US" altLang="ko-KR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)</a:t>
                </a:r>
                <a:endParaRPr kumimoji="0" lang="en-US" altLang="ko-KR" sz="3200" b="1" dirty="0"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Calibri" pitchFamily="34" charset="0"/>
                </a:endParaRPr>
              </a:p>
            </p:txBody>
          </p:sp>
        </p:grpSp>
        <p:grpSp>
          <p:nvGrpSpPr>
            <p:cNvPr id="131" name="그룹 130"/>
            <p:cNvGrpSpPr/>
            <p:nvPr/>
          </p:nvGrpSpPr>
          <p:grpSpPr>
            <a:xfrm>
              <a:off x="1" y="-12607"/>
              <a:ext cx="1199456" cy="895105"/>
              <a:chOff x="1" y="-12607"/>
              <a:chExt cx="1397564" cy="1042945"/>
            </a:xfrm>
          </p:grpSpPr>
          <p:pic>
            <p:nvPicPr>
              <p:cNvPr id="133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rcRect l="4444"/>
              <a:stretch>
                <a:fillRect/>
              </a:stretch>
            </p:blipFill>
            <p:spPr bwMode="auto">
              <a:xfrm>
                <a:off x="145577" y="-12607"/>
                <a:ext cx="1251988" cy="1042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34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 l="2114" t="488"/>
              <a:stretch>
                <a:fillRect/>
              </a:stretch>
            </p:blipFill>
            <p:spPr bwMode="auto">
              <a:xfrm>
                <a:off x="1" y="1"/>
                <a:ext cx="1092969" cy="10227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32" name="직사각형 131"/>
            <p:cNvSpPr/>
            <p:nvPr/>
          </p:nvSpPr>
          <p:spPr>
            <a:xfrm>
              <a:off x="160916" y="214850"/>
              <a:ext cx="444352" cy="390995"/>
            </a:xfrm>
            <a:prstGeom prst="rect">
              <a:avLst/>
            </a:prstGeom>
          </p:spPr>
          <p:txBody>
            <a:bodyPr wrap="none" tIns="36000" bIns="36000" anchor="ctr" anchorCtr="1">
              <a:spAutoFit/>
            </a:bodyPr>
            <a:lstStyle/>
            <a:p>
              <a:pPr algn="ctr" defTabSz="121917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3600" b="1" dirty="0">
                  <a:latin typeface="KoPub돋움체 Bold" panose="02020603020101020101" pitchFamily="18" charset="-127"/>
                  <a:ea typeface="KoPub돋움체 Bold" panose="02020603020101020101" pitchFamily="18" charset="-127"/>
                  <a:cs typeface="Calibri" pitchFamily="34" charset="0"/>
                </a:rPr>
                <a:t>4</a:t>
              </a:r>
            </a:p>
          </p:txBody>
        </p:sp>
      </p:grpSp>
      <p:grpSp>
        <p:nvGrpSpPr>
          <p:cNvPr id="141" name="그룹 140"/>
          <p:cNvGrpSpPr/>
          <p:nvPr/>
        </p:nvGrpSpPr>
        <p:grpSpPr>
          <a:xfrm>
            <a:off x="2831558" y="-377169"/>
            <a:ext cx="5078566" cy="400110"/>
            <a:chOff x="1310158" y="2237002"/>
            <a:chExt cx="3520648" cy="277371"/>
          </a:xfrm>
        </p:grpSpPr>
        <p:sp>
          <p:nvSpPr>
            <p:cNvPr id="144" name="사각형: 둥근 위쪽 모서리 19"/>
            <p:cNvSpPr/>
            <p:nvPr/>
          </p:nvSpPr>
          <p:spPr>
            <a:xfrm rot="5400000">
              <a:off x="2282071" y="1272801"/>
              <a:ext cx="264165" cy="2207991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7745">
                <a:defRPr/>
              </a:pPr>
              <a:endParaRPr lang="ko-KR" altLang="en-US" sz="2400" dirty="0">
                <a:solidFill>
                  <a:prstClr val="white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grpSp>
          <p:nvGrpSpPr>
            <p:cNvPr id="145" name="그룹 144"/>
            <p:cNvGrpSpPr/>
            <p:nvPr/>
          </p:nvGrpSpPr>
          <p:grpSpPr>
            <a:xfrm>
              <a:off x="1397732" y="2237002"/>
              <a:ext cx="3433074" cy="277371"/>
              <a:chOff x="12567711" y="1999131"/>
              <a:chExt cx="3433074" cy="277371"/>
            </a:xfrm>
          </p:grpSpPr>
          <p:pic>
            <p:nvPicPr>
              <p:cNvPr id="146" name="그림 145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567711" y="2051737"/>
                <a:ext cx="214054" cy="183904"/>
              </a:xfrm>
              <a:prstGeom prst="rect">
                <a:avLst/>
              </a:prstGeom>
            </p:spPr>
          </p:pic>
          <p:sp>
            <p:nvSpPr>
              <p:cNvPr id="147" name="TextBox 146"/>
              <p:cNvSpPr txBox="1"/>
              <p:nvPr/>
            </p:nvSpPr>
            <p:spPr>
              <a:xfrm>
                <a:off x="12767907" y="1999131"/>
                <a:ext cx="3232878" cy="27737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defTabSz="1067745">
                  <a:defRPr/>
                </a:pPr>
                <a:r>
                  <a:rPr lang="ko-KR" altLang="en-US" sz="2000" spc="-50" dirty="0" err="1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불법주정차</a:t>
                </a:r>
                <a:r>
                  <a:rPr lang="ko-KR" altLang="en-US" sz="2000" spc="-5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</a:t>
                </a:r>
                <a:r>
                  <a:rPr lang="ko-KR" altLang="en-US" sz="2000" spc="-50" dirty="0" err="1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통합플랫폼</a:t>
                </a:r>
                <a:r>
                  <a:rPr lang="ko-KR" altLang="en-US" sz="2000" spc="-5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구축 사업의 기대효과 </a:t>
                </a:r>
                <a:endParaRPr lang="ko-KR" altLang="en-US" sz="2000" spc="-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sp>
        <p:nvSpPr>
          <p:cNvPr id="168" name="Rounded Rectangle 137"/>
          <p:cNvSpPr/>
          <p:nvPr/>
        </p:nvSpPr>
        <p:spPr>
          <a:xfrm>
            <a:off x="671368" y="1019701"/>
            <a:ext cx="1390576" cy="331889"/>
          </a:xfrm>
          <a:prstGeom prst="roundRect">
            <a:avLst/>
          </a:prstGeom>
          <a:solidFill>
            <a:srgbClr val="4F81BD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시연</a:t>
            </a:r>
            <a:endParaRPr kumimoji="0" lang="en-US" altLang="ko-KR" sz="1600" b="1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grpSp>
        <p:nvGrpSpPr>
          <p:cNvPr id="169" name="그룹 26"/>
          <p:cNvGrpSpPr/>
          <p:nvPr/>
        </p:nvGrpSpPr>
        <p:grpSpPr>
          <a:xfrm>
            <a:off x="2184072" y="1019701"/>
            <a:ext cx="3374262" cy="331889"/>
            <a:chOff x="881348" y="5003911"/>
            <a:chExt cx="1427046" cy="504056"/>
          </a:xfrm>
        </p:grpSpPr>
        <p:sp>
          <p:nvSpPr>
            <p:cNvPr id="170" name="대각선 방향의 모서리가 잘린 사각형 25"/>
            <p:cNvSpPr/>
            <p:nvPr/>
          </p:nvSpPr>
          <p:spPr>
            <a:xfrm>
              <a:off x="881348" y="5003911"/>
              <a:ext cx="1427046" cy="504056"/>
            </a:xfrm>
            <a:prstGeom prst="snip2DiagRect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1A73BD"/>
              </a:solidFill>
              <a:prstDash val="solid"/>
              <a:round/>
              <a:headEnd/>
              <a:tailEnd/>
            </a:ln>
            <a:effectLst/>
          </p:spPr>
          <p:txBody>
            <a:bodyPr lIns="0" tIns="0" rIns="0" bIns="0" rtlCol="0" anchor="ctr"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>
                  <a:tab pos="3768725" algn="l"/>
                </a:tabLst>
                <a:defRPr/>
              </a:pPr>
              <a:endParaRPr kumimoji="0" lang="ko-KR" altLang="en-US" sz="1300" b="0" i="0" u="none" strike="noStrike" kern="1500" cap="none" spc="-50" normalizeH="0" baseline="0" noProof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  <a:lin ang="5400000" scaled="0"/>
                </a:gra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1306042" y="5045595"/>
              <a:ext cx="578964" cy="42069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defPPr>
                <a:defRPr lang="ko-KR"/>
              </a:defPPr>
              <a:lvl1pPr marL="88900" indent="-88900" fontAlgn="base" latinLnBrk="0">
                <a:spcBef>
                  <a:spcPts val="200"/>
                </a:spcBef>
                <a:spcAft>
                  <a:spcPts val="100"/>
                </a:spcAft>
                <a:buClr>
                  <a:srgbClr val="B4B4B4"/>
                </a:buClr>
                <a:buFont typeface="Wingdings" panose="05000000000000000000" pitchFamily="2" charset="2"/>
                <a:buChar char="§"/>
                <a:defRPr sz="900">
                  <a:solidFill>
                    <a:srgbClr val="4C4C4C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defRPr>
              </a:lvl1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00"/>
                </a:spcAft>
                <a:buClr>
                  <a:srgbClr val="B4B4B4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ko-KR" altLang="en-US" sz="1800" b="0" i="0" u="none" strike="noStrike" kern="0" cap="none" spc="-50" normalizeH="0" baseline="0" noProof="0" dirty="0" smtClean="0">
                  <a:ln w="3175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단속행정시스템</a:t>
              </a:r>
              <a:endParaRPr kumimoji="0" lang="en-US" altLang="ko-KR" sz="1800" b="0" i="0" u="none" strike="noStrike" kern="0" cap="none" spc="-50" normalizeH="0" baseline="0" noProof="0" dirty="0">
                <a:ln w="3175"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sp>
        <p:nvSpPr>
          <p:cNvPr id="172" name="직사각형 171">
            <a:extLst>
              <a:ext uri="{FF2B5EF4-FFF2-40B4-BE49-F238E27FC236}">
                <a16:creationId xmlns:a16="http://schemas.microsoft.com/office/drawing/2014/main" xmlns="" id="{528D03CA-FEF9-42F8-B87F-F5002F25A66F}"/>
              </a:ext>
            </a:extLst>
          </p:cNvPr>
          <p:cNvSpPr/>
          <p:nvPr/>
        </p:nvSpPr>
        <p:spPr>
          <a:xfrm>
            <a:off x="7115175" y="1943233"/>
            <a:ext cx="4419600" cy="4447059"/>
          </a:xfrm>
          <a:prstGeom prst="rect">
            <a:avLst/>
          </a:prstGeom>
          <a:solidFill>
            <a:schemeClr val="bg1"/>
          </a:solidFill>
          <a:ln w="158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73" name="Rectangle 436"/>
          <p:cNvSpPr>
            <a:spLocks noChangeArrowheads="1"/>
          </p:cNvSpPr>
          <p:nvPr/>
        </p:nvSpPr>
        <p:spPr bwMode="auto">
          <a:xfrm>
            <a:off x="7115175" y="1660639"/>
            <a:ext cx="4419600" cy="471851"/>
          </a:xfrm>
          <a:prstGeom prst="snip2SameRect">
            <a:avLst>
              <a:gd name="adj1" fmla="val 27344"/>
              <a:gd name="adj2" fmla="val 0"/>
            </a:avLst>
          </a:prstGeom>
          <a:solidFill>
            <a:srgbClr val="1D9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spc="-100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주요 기능</a:t>
            </a:r>
            <a:endParaRPr lang="ko-KR" altLang="en-US" sz="1800" spc="-100" dirty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7115175" y="2297697"/>
            <a:ext cx="4257018" cy="393494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defPPr>
              <a:defRPr lang="ko-KR"/>
            </a:defPPr>
            <a:lvl1pPr indent="0" fontAlgn="base" latinLnBrk="0">
              <a:lnSpc>
                <a:spcPct val="150000"/>
              </a:lnSpc>
              <a:spcBef>
                <a:spcPts val="200"/>
              </a:spcBef>
              <a:spcAft>
                <a:spcPts val="100"/>
              </a:spcAft>
              <a:buClr>
                <a:srgbClr val="B4B4B4"/>
              </a:buClr>
              <a:buFont typeface="Wingdings" panose="05000000000000000000" pitchFamily="2" charset="2"/>
              <a:buNone/>
              <a:defRPr kumimoji="1" sz="1300" b="1" kern="0" spc="-50">
                <a:ln w="3175"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pPr marL="180975"/>
            <a:r>
              <a:rPr lang="en-US" altLang="ko-KR" sz="1500" b="0" dirty="0" smtClean="0"/>
              <a:t>• </a:t>
            </a:r>
            <a:r>
              <a:rPr lang="ko-KR" altLang="en-US" sz="1500" b="0" dirty="0" err="1" smtClean="0"/>
              <a:t>단속관리</a:t>
            </a:r>
            <a:r>
              <a:rPr lang="ko-KR" altLang="en-US" sz="1500" b="0" dirty="0" smtClean="0"/>
              <a:t> </a:t>
            </a:r>
            <a:r>
              <a:rPr lang="en-US" altLang="ko-KR" sz="1500" b="0" dirty="0" smtClean="0"/>
              <a:t>(</a:t>
            </a:r>
            <a:r>
              <a:rPr lang="ko-KR" altLang="en-US" sz="1500" b="0" dirty="0" smtClean="0"/>
              <a:t>대기</a:t>
            </a:r>
            <a:r>
              <a:rPr lang="en-US" altLang="ko-KR" sz="1500" b="0" dirty="0" smtClean="0"/>
              <a:t>, </a:t>
            </a:r>
            <a:r>
              <a:rPr lang="ko-KR" altLang="en-US" sz="1500" b="0" dirty="0" err="1" smtClean="0"/>
              <a:t>대사완료</a:t>
            </a:r>
            <a:r>
              <a:rPr lang="en-US" altLang="ko-KR" sz="1500" b="0" dirty="0" smtClean="0"/>
              <a:t>, </a:t>
            </a:r>
            <a:r>
              <a:rPr lang="ko-KR" altLang="en-US" sz="1500" b="0" dirty="0" smtClean="0"/>
              <a:t>확정</a:t>
            </a:r>
            <a:r>
              <a:rPr lang="en-US" altLang="ko-KR" sz="1500" b="0" dirty="0" smtClean="0"/>
              <a:t>, </a:t>
            </a:r>
            <a:r>
              <a:rPr lang="ko-KR" altLang="en-US" sz="1500" b="0" dirty="0" err="1" smtClean="0"/>
              <a:t>서손</a:t>
            </a:r>
            <a:r>
              <a:rPr lang="en-US" altLang="ko-KR" sz="1500" b="0" dirty="0" smtClean="0"/>
              <a:t>/</a:t>
            </a:r>
            <a:r>
              <a:rPr lang="ko-KR" altLang="en-US" sz="1500" b="0" dirty="0" smtClean="0"/>
              <a:t>계도</a:t>
            </a:r>
            <a:r>
              <a:rPr lang="en-US" altLang="ko-KR" sz="1500" b="0" dirty="0" smtClean="0"/>
              <a:t>)</a:t>
            </a:r>
          </a:p>
          <a:p>
            <a:pPr marL="438150" indent="-171450">
              <a:buFontTx/>
              <a:buChar char="-"/>
            </a:pPr>
            <a:r>
              <a:rPr lang="ko-KR" altLang="en-US" sz="1500" b="0" dirty="0" err="1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도보단속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고정형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CCTV, </a:t>
            </a: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이동형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CCTV</a:t>
            </a:r>
          </a:p>
          <a:p>
            <a:pPr marL="180975"/>
            <a:r>
              <a:rPr lang="en-US" altLang="ko-KR" sz="1500" b="0" dirty="0" smtClean="0"/>
              <a:t>• </a:t>
            </a:r>
            <a:r>
              <a:rPr lang="ko-KR" altLang="en-US" sz="1500" b="0" dirty="0" err="1" smtClean="0"/>
              <a:t>민원관리</a:t>
            </a:r>
            <a:r>
              <a:rPr lang="ko-KR" altLang="en-US" sz="1500" b="0" dirty="0" smtClean="0"/>
              <a:t> </a:t>
            </a:r>
            <a:r>
              <a:rPr lang="en-US" altLang="ko-KR" sz="1500" b="0" dirty="0" smtClean="0"/>
              <a:t>(</a:t>
            </a:r>
            <a:r>
              <a:rPr lang="ko-KR" altLang="en-US" sz="1500" b="0" dirty="0" smtClean="0"/>
              <a:t>대기</a:t>
            </a:r>
            <a:r>
              <a:rPr lang="en-US" altLang="ko-KR" sz="1500" b="0" dirty="0" smtClean="0"/>
              <a:t>, </a:t>
            </a:r>
            <a:r>
              <a:rPr lang="ko-KR" altLang="en-US" sz="1500" b="0" dirty="0" smtClean="0"/>
              <a:t>접수</a:t>
            </a:r>
            <a:r>
              <a:rPr lang="en-US" altLang="ko-KR" sz="1500" b="0" dirty="0" smtClean="0"/>
              <a:t>, </a:t>
            </a:r>
            <a:r>
              <a:rPr lang="ko-KR" altLang="en-US" sz="1500" b="0" dirty="0" smtClean="0"/>
              <a:t>처리</a:t>
            </a:r>
            <a:r>
              <a:rPr lang="en-US" altLang="ko-KR" sz="1500" b="0" dirty="0" smtClean="0"/>
              <a:t>, </a:t>
            </a:r>
            <a:r>
              <a:rPr lang="ko-KR" altLang="en-US" sz="1500" b="0" dirty="0" err="1" smtClean="0"/>
              <a:t>민원종결</a:t>
            </a:r>
            <a:r>
              <a:rPr lang="en-US" altLang="ko-KR" sz="1500" b="0" dirty="0" smtClean="0"/>
              <a:t>)</a:t>
            </a:r>
          </a:p>
          <a:p>
            <a:pPr marL="438150" indent="-171450">
              <a:buFontTx/>
              <a:buChar char="-"/>
            </a:pP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즉시부과민원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즉시단속민원</a:t>
            </a:r>
            <a:endParaRPr lang="en-US" altLang="ko-KR" sz="1500" b="0" dirty="0" smtClean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marL="180975"/>
            <a:r>
              <a:rPr lang="en-US" altLang="ko-KR" sz="1500" b="0" dirty="0"/>
              <a:t>• </a:t>
            </a:r>
            <a:r>
              <a:rPr lang="ko-KR" altLang="en-US" sz="1500" b="0" dirty="0" err="1" smtClean="0"/>
              <a:t>통계관리</a:t>
            </a:r>
            <a:endParaRPr lang="en-US" altLang="ko-KR" sz="1500" b="0" dirty="0"/>
          </a:p>
          <a:p>
            <a:pPr marL="438150" indent="-171450">
              <a:buFontTx/>
              <a:buChar char="-"/>
            </a:pPr>
            <a:r>
              <a:rPr lang="ko-KR" altLang="en-US" sz="1500" b="0" dirty="0" err="1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단속통계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/>
            </a:r>
            <a:b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</a:b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기간별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500" b="0" dirty="0" err="1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동별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법규 유형별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500" b="0" dirty="0" err="1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서손</a:t>
            </a: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유형별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특별 구역별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집중단속구간별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과태료 부과 유무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500" b="0" dirty="0" err="1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단속자별</a:t>
            </a:r>
            <a:endParaRPr lang="en-US" altLang="ko-KR" sz="1500" b="0" dirty="0" smtClean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marL="438150" indent="-171450">
              <a:buFontTx/>
              <a:buChar char="-"/>
            </a:pPr>
            <a:r>
              <a:rPr lang="ko-KR" altLang="en-US" sz="1500" b="0" dirty="0" err="1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민원통계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/>
            </a:r>
            <a:b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</a:b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기간별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500" b="0" dirty="0" err="1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동별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민원 처리 유형별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단속 유무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500" b="0" dirty="0" err="1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담당자별</a:t>
            </a:r>
            <a:endParaRPr lang="en-US" altLang="ko-KR" sz="1500" b="0" dirty="0" smtClean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marL="180975"/>
            <a:r>
              <a:rPr lang="en-US" altLang="ko-KR" sz="1500" b="0" dirty="0"/>
              <a:t>• </a:t>
            </a:r>
            <a:r>
              <a:rPr lang="ko-KR" altLang="en-US" sz="1500" b="0" dirty="0" smtClean="0"/>
              <a:t>장비관리</a:t>
            </a:r>
            <a:r>
              <a:rPr lang="en-US" altLang="ko-KR" sz="1500" b="0" dirty="0" smtClean="0"/>
              <a:t>, </a:t>
            </a:r>
            <a:r>
              <a:rPr lang="ko-KR" altLang="en-US" sz="1500" b="0" dirty="0" err="1" smtClean="0"/>
              <a:t>담당자관리</a:t>
            </a:r>
            <a:endParaRPr lang="en-US" altLang="ko-KR" sz="1500" b="0" dirty="0" smtClean="0"/>
          </a:p>
        </p:txBody>
      </p:sp>
      <p:grpSp>
        <p:nvGrpSpPr>
          <p:cNvPr id="32" name="그룹 31"/>
          <p:cNvGrpSpPr/>
          <p:nvPr/>
        </p:nvGrpSpPr>
        <p:grpSpPr>
          <a:xfrm>
            <a:off x="671368" y="1441729"/>
            <a:ext cx="4886967" cy="5185493"/>
            <a:chOff x="2348002" y="912991"/>
            <a:chExt cx="5298129" cy="5621771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348002" y="912991"/>
              <a:ext cx="5298129" cy="5621771"/>
            </a:xfrm>
            <a:prstGeom prst="rect">
              <a:avLst/>
            </a:prstGeom>
          </p:spPr>
        </p:pic>
        <p:pic>
          <p:nvPicPr>
            <p:cNvPr id="34" name="그림 3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69287" y="2335099"/>
              <a:ext cx="1265945" cy="8681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0429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683" y="2"/>
            <a:ext cx="1458360" cy="689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0" y="-12607"/>
            <a:ext cx="10741682" cy="895105"/>
            <a:chOff x="0" y="-12607"/>
            <a:chExt cx="10741682" cy="895105"/>
          </a:xfrm>
        </p:grpSpPr>
        <p:grpSp>
          <p:nvGrpSpPr>
            <p:cNvPr id="130" name="그룹 129"/>
            <p:cNvGrpSpPr/>
            <p:nvPr/>
          </p:nvGrpSpPr>
          <p:grpSpPr>
            <a:xfrm>
              <a:off x="0" y="1"/>
              <a:ext cx="10741682" cy="692467"/>
              <a:chOff x="725208" y="1"/>
              <a:chExt cx="10741682" cy="692467"/>
            </a:xfrm>
          </p:grpSpPr>
          <p:grpSp>
            <p:nvGrpSpPr>
              <p:cNvPr id="135" name="그룹 134"/>
              <p:cNvGrpSpPr/>
              <p:nvPr/>
            </p:nvGrpSpPr>
            <p:grpSpPr>
              <a:xfrm>
                <a:off x="725208" y="1"/>
                <a:ext cx="10741682" cy="692467"/>
                <a:chOff x="803725" y="205012"/>
                <a:chExt cx="6850448" cy="519350"/>
              </a:xfrm>
            </p:grpSpPr>
            <p:sp>
              <p:nvSpPr>
                <p:cNvPr id="139" name="자유형 138"/>
                <p:cNvSpPr/>
                <p:nvPr/>
              </p:nvSpPr>
              <p:spPr>
                <a:xfrm>
                  <a:off x="918192" y="222218"/>
                  <a:ext cx="3232249" cy="481629"/>
                </a:xfrm>
                <a:custGeom>
                  <a:avLst/>
                  <a:gdLst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0 w 6600056"/>
                    <a:gd name="connsiteY3" fmla="*/ 970488 h 970488"/>
                    <a:gd name="connsiteX4" fmla="*/ 0 w 6600056"/>
                    <a:gd name="connsiteY4" fmla="*/ 0 h 970488"/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432048 w 6600056"/>
                    <a:gd name="connsiteY3" fmla="*/ 970488 h 970488"/>
                    <a:gd name="connsiteX4" fmla="*/ 0 w 6600056"/>
                    <a:gd name="connsiteY4" fmla="*/ 0 h 97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00056" h="970488">
                      <a:moveTo>
                        <a:pt x="0" y="0"/>
                      </a:moveTo>
                      <a:lnTo>
                        <a:pt x="6600056" y="0"/>
                      </a:lnTo>
                      <a:lnTo>
                        <a:pt x="6600056" y="970488"/>
                      </a:lnTo>
                      <a:lnTo>
                        <a:pt x="432048" y="9704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>
                  <a:outerShdw blurRad="76200" dist="25400" dir="9600000" algn="r" rotWithShape="0">
                    <a:prstClr val="black">
                      <a:alpha val="22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2400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endParaRPr>
                </a:p>
              </p:txBody>
            </p:sp>
            <p:sp>
              <p:nvSpPr>
                <p:cNvPr id="140" name="자유형 139"/>
                <p:cNvSpPr/>
                <p:nvPr/>
              </p:nvSpPr>
              <p:spPr>
                <a:xfrm>
                  <a:off x="803725" y="205012"/>
                  <a:ext cx="6850448" cy="519350"/>
                </a:xfrm>
                <a:custGeom>
                  <a:avLst/>
                  <a:gdLst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0 w 6600056"/>
                    <a:gd name="connsiteY3" fmla="*/ 970488 h 970488"/>
                    <a:gd name="connsiteX4" fmla="*/ 0 w 6600056"/>
                    <a:gd name="connsiteY4" fmla="*/ 0 h 970488"/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432048 w 6600056"/>
                    <a:gd name="connsiteY3" fmla="*/ 970488 h 970488"/>
                    <a:gd name="connsiteX4" fmla="*/ 0 w 6600056"/>
                    <a:gd name="connsiteY4" fmla="*/ 0 h 97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00056" h="970488">
                      <a:moveTo>
                        <a:pt x="0" y="0"/>
                      </a:moveTo>
                      <a:lnTo>
                        <a:pt x="6600056" y="0"/>
                      </a:lnTo>
                      <a:lnTo>
                        <a:pt x="6600056" y="970488"/>
                      </a:lnTo>
                      <a:lnTo>
                        <a:pt x="432048" y="9704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CAF4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2400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endParaRPr>
                </a:p>
              </p:txBody>
            </p:sp>
          </p:grpSp>
          <p:sp>
            <p:nvSpPr>
              <p:cNvPr id="136" name="직사각형 135"/>
              <p:cNvSpPr/>
              <p:nvPr/>
            </p:nvSpPr>
            <p:spPr>
              <a:xfrm>
                <a:off x="1979211" y="68628"/>
                <a:ext cx="517286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121917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ko-KR" altLang="en-US" sz="3200" b="1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 </a:t>
                </a:r>
                <a:r>
                  <a:rPr kumimoji="0" lang="ko-KR" altLang="en-US" sz="3200" b="1" dirty="0" err="1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기능구현</a:t>
                </a:r>
                <a:r>
                  <a:rPr kumimoji="0" lang="ko-KR" altLang="en-US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 </a:t>
                </a:r>
                <a:r>
                  <a:rPr kumimoji="0" lang="en-US" altLang="ko-KR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(</a:t>
                </a:r>
                <a:r>
                  <a:rPr kumimoji="0" lang="ko-KR" altLang="en-US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계속</a:t>
                </a:r>
                <a:r>
                  <a:rPr kumimoji="0" lang="en-US" altLang="ko-KR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)</a:t>
                </a:r>
                <a:endParaRPr kumimoji="0" lang="en-US" altLang="ko-KR" sz="3200" b="1" dirty="0"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Calibri" pitchFamily="34" charset="0"/>
                </a:endParaRPr>
              </a:p>
            </p:txBody>
          </p:sp>
        </p:grpSp>
        <p:grpSp>
          <p:nvGrpSpPr>
            <p:cNvPr id="131" name="그룹 130"/>
            <p:cNvGrpSpPr/>
            <p:nvPr/>
          </p:nvGrpSpPr>
          <p:grpSpPr>
            <a:xfrm>
              <a:off x="1" y="-12607"/>
              <a:ext cx="1199456" cy="895105"/>
              <a:chOff x="1" y="-12607"/>
              <a:chExt cx="1397564" cy="1042945"/>
            </a:xfrm>
          </p:grpSpPr>
          <p:pic>
            <p:nvPicPr>
              <p:cNvPr id="133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rcRect l="4444"/>
              <a:stretch>
                <a:fillRect/>
              </a:stretch>
            </p:blipFill>
            <p:spPr bwMode="auto">
              <a:xfrm>
                <a:off x="145577" y="-12607"/>
                <a:ext cx="1251988" cy="1042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34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 l="2114" t="488"/>
              <a:stretch>
                <a:fillRect/>
              </a:stretch>
            </p:blipFill>
            <p:spPr bwMode="auto">
              <a:xfrm>
                <a:off x="1" y="1"/>
                <a:ext cx="1092969" cy="10227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32" name="직사각형 131"/>
            <p:cNvSpPr/>
            <p:nvPr/>
          </p:nvSpPr>
          <p:spPr>
            <a:xfrm>
              <a:off x="160916" y="214850"/>
              <a:ext cx="444352" cy="390995"/>
            </a:xfrm>
            <a:prstGeom prst="rect">
              <a:avLst/>
            </a:prstGeom>
          </p:spPr>
          <p:txBody>
            <a:bodyPr wrap="none" tIns="36000" bIns="36000" anchor="ctr" anchorCtr="1">
              <a:spAutoFit/>
            </a:bodyPr>
            <a:lstStyle/>
            <a:p>
              <a:pPr algn="ctr" defTabSz="121917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3600" b="1" dirty="0">
                  <a:latin typeface="KoPub돋움체 Bold" panose="02020603020101020101" pitchFamily="18" charset="-127"/>
                  <a:ea typeface="KoPub돋움체 Bold" panose="02020603020101020101" pitchFamily="18" charset="-127"/>
                  <a:cs typeface="Calibri" pitchFamily="34" charset="0"/>
                </a:rPr>
                <a:t>4</a:t>
              </a:r>
            </a:p>
          </p:txBody>
        </p:sp>
      </p:grpSp>
      <p:grpSp>
        <p:nvGrpSpPr>
          <p:cNvPr id="141" name="그룹 140"/>
          <p:cNvGrpSpPr/>
          <p:nvPr/>
        </p:nvGrpSpPr>
        <p:grpSpPr>
          <a:xfrm>
            <a:off x="2831558" y="-377169"/>
            <a:ext cx="5078566" cy="400110"/>
            <a:chOff x="1310158" y="2237002"/>
            <a:chExt cx="3520648" cy="277371"/>
          </a:xfrm>
        </p:grpSpPr>
        <p:sp>
          <p:nvSpPr>
            <p:cNvPr id="144" name="사각형: 둥근 위쪽 모서리 19"/>
            <p:cNvSpPr/>
            <p:nvPr/>
          </p:nvSpPr>
          <p:spPr>
            <a:xfrm rot="5400000">
              <a:off x="2282071" y="1272801"/>
              <a:ext cx="264165" cy="2207991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7745">
                <a:defRPr/>
              </a:pPr>
              <a:endParaRPr lang="ko-KR" altLang="en-US" sz="2400" dirty="0">
                <a:solidFill>
                  <a:prstClr val="white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grpSp>
          <p:nvGrpSpPr>
            <p:cNvPr id="145" name="그룹 144"/>
            <p:cNvGrpSpPr/>
            <p:nvPr/>
          </p:nvGrpSpPr>
          <p:grpSpPr>
            <a:xfrm>
              <a:off x="1397732" y="2237002"/>
              <a:ext cx="3433074" cy="277371"/>
              <a:chOff x="12567711" y="1999131"/>
              <a:chExt cx="3433074" cy="277371"/>
            </a:xfrm>
          </p:grpSpPr>
          <p:pic>
            <p:nvPicPr>
              <p:cNvPr id="146" name="그림 145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567711" y="2051737"/>
                <a:ext cx="214054" cy="183904"/>
              </a:xfrm>
              <a:prstGeom prst="rect">
                <a:avLst/>
              </a:prstGeom>
            </p:spPr>
          </p:pic>
          <p:sp>
            <p:nvSpPr>
              <p:cNvPr id="147" name="TextBox 146"/>
              <p:cNvSpPr txBox="1"/>
              <p:nvPr/>
            </p:nvSpPr>
            <p:spPr>
              <a:xfrm>
                <a:off x="12767907" y="1999131"/>
                <a:ext cx="3232878" cy="27737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defTabSz="1067745">
                  <a:defRPr/>
                </a:pPr>
                <a:r>
                  <a:rPr lang="ko-KR" altLang="en-US" sz="2000" spc="-50" dirty="0" err="1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불법주정차</a:t>
                </a:r>
                <a:r>
                  <a:rPr lang="ko-KR" altLang="en-US" sz="2000" spc="-5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</a:t>
                </a:r>
                <a:r>
                  <a:rPr lang="ko-KR" altLang="en-US" sz="2000" spc="-50" dirty="0" err="1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통합플랫폼</a:t>
                </a:r>
                <a:r>
                  <a:rPr lang="ko-KR" altLang="en-US" sz="2000" spc="-5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구축 사업의 기대효과 </a:t>
                </a:r>
                <a:endParaRPr lang="ko-KR" altLang="en-US" sz="2000" spc="-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sp>
        <p:nvSpPr>
          <p:cNvPr id="168" name="Rounded Rectangle 137"/>
          <p:cNvSpPr/>
          <p:nvPr/>
        </p:nvSpPr>
        <p:spPr>
          <a:xfrm>
            <a:off x="608308" y="1019701"/>
            <a:ext cx="1390576" cy="331889"/>
          </a:xfrm>
          <a:prstGeom prst="roundRect">
            <a:avLst/>
          </a:prstGeom>
          <a:solidFill>
            <a:srgbClr val="4F81BD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시연</a:t>
            </a:r>
            <a:endParaRPr kumimoji="0" lang="en-US" altLang="ko-KR" sz="1600" b="1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grpSp>
        <p:nvGrpSpPr>
          <p:cNvPr id="169" name="그룹 26"/>
          <p:cNvGrpSpPr/>
          <p:nvPr/>
        </p:nvGrpSpPr>
        <p:grpSpPr>
          <a:xfrm>
            <a:off x="2121012" y="1019701"/>
            <a:ext cx="3374262" cy="331889"/>
            <a:chOff x="881348" y="5003911"/>
            <a:chExt cx="1427046" cy="504056"/>
          </a:xfrm>
        </p:grpSpPr>
        <p:sp>
          <p:nvSpPr>
            <p:cNvPr id="170" name="대각선 방향의 모서리가 잘린 사각형 25"/>
            <p:cNvSpPr/>
            <p:nvPr/>
          </p:nvSpPr>
          <p:spPr>
            <a:xfrm>
              <a:off x="881348" y="5003911"/>
              <a:ext cx="1427046" cy="504056"/>
            </a:xfrm>
            <a:prstGeom prst="snip2DiagRect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1A73BD"/>
              </a:solidFill>
              <a:prstDash val="solid"/>
              <a:round/>
              <a:headEnd/>
              <a:tailEnd/>
            </a:ln>
            <a:effectLst/>
          </p:spPr>
          <p:txBody>
            <a:bodyPr lIns="0" tIns="0" rIns="0" bIns="0" rtlCol="0" anchor="ctr"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>
                  <a:tab pos="3768725" algn="l"/>
                </a:tabLst>
                <a:defRPr/>
              </a:pPr>
              <a:endParaRPr kumimoji="0" lang="ko-KR" altLang="en-US" sz="1300" b="0" i="0" u="none" strike="noStrike" kern="1500" cap="none" spc="-50" normalizeH="0" baseline="0" noProof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  <a:lin ang="5400000" scaled="0"/>
                </a:gra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1306043" y="5045595"/>
              <a:ext cx="578964" cy="42069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defPPr>
                <a:defRPr lang="ko-KR"/>
              </a:defPPr>
              <a:lvl1pPr marL="88900" indent="-88900" fontAlgn="base" latinLnBrk="0">
                <a:spcBef>
                  <a:spcPts val="200"/>
                </a:spcBef>
                <a:spcAft>
                  <a:spcPts val="100"/>
                </a:spcAft>
                <a:buClr>
                  <a:srgbClr val="B4B4B4"/>
                </a:buClr>
                <a:buFont typeface="Wingdings" panose="05000000000000000000" pitchFamily="2" charset="2"/>
                <a:buChar char="§"/>
                <a:defRPr sz="900">
                  <a:solidFill>
                    <a:srgbClr val="4C4C4C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defRPr>
              </a:lvl1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00"/>
                </a:spcAft>
                <a:buClr>
                  <a:srgbClr val="B4B4B4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ko-KR" altLang="en-US" sz="1800" b="0" i="0" u="none" strike="noStrike" kern="0" cap="none" spc="-50" normalizeH="0" baseline="0" noProof="0" dirty="0" smtClean="0">
                  <a:ln w="3175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단속관리시스템</a:t>
              </a:r>
              <a:endParaRPr kumimoji="0" lang="en-US" altLang="ko-KR" sz="1800" b="0" i="0" u="none" strike="noStrike" kern="0" cap="none" spc="-50" normalizeH="0" baseline="0" noProof="0" dirty="0">
                <a:ln w="3175"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sp>
        <p:nvSpPr>
          <p:cNvPr id="172" name="직사각형 171">
            <a:extLst>
              <a:ext uri="{FF2B5EF4-FFF2-40B4-BE49-F238E27FC236}">
                <a16:creationId xmlns:a16="http://schemas.microsoft.com/office/drawing/2014/main" xmlns="" id="{528D03CA-FEF9-42F8-B87F-F5002F25A66F}"/>
              </a:ext>
            </a:extLst>
          </p:cNvPr>
          <p:cNvSpPr/>
          <p:nvPr/>
        </p:nvSpPr>
        <p:spPr>
          <a:xfrm>
            <a:off x="7115175" y="2090373"/>
            <a:ext cx="4419600" cy="3490619"/>
          </a:xfrm>
          <a:prstGeom prst="rect">
            <a:avLst/>
          </a:prstGeom>
          <a:solidFill>
            <a:schemeClr val="bg1"/>
          </a:solidFill>
          <a:ln w="158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73" name="Rectangle 436"/>
          <p:cNvSpPr>
            <a:spLocks noChangeArrowheads="1"/>
          </p:cNvSpPr>
          <p:nvPr/>
        </p:nvSpPr>
        <p:spPr bwMode="auto">
          <a:xfrm>
            <a:off x="7115175" y="1828801"/>
            <a:ext cx="4419600" cy="450830"/>
          </a:xfrm>
          <a:prstGeom prst="snip2SameRect">
            <a:avLst>
              <a:gd name="adj1" fmla="val 27344"/>
              <a:gd name="adj2" fmla="val 0"/>
            </a:avLst>
          </a:prstGeom>
          <a:solidFill>
            <a:srgbClr val="1D9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spc="-100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주요 기능</a:t>
            </a:r>
            <a:endParaRPr lang="ko-KR" altLang="en-US" sz="2000" spc="-100" dirty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7061972" y="2308205"/>
            <a:ext cx="4499411" cy="3188705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defPPr>
              <a:defRPr lang="ko-KR"/>
            </a:defPPr>
            <a:lvl1pPr indent="0" fontAlgn="base" latinLnBrk="0">
              <a:lnSpc>
                <a:spcPct val="150000"/>
              </a:lnSpc>
              <a:spcBef>
                <a:spcPts val="200"/>
              </a:spcBef>
              <a:spcAft>
                <a:spcPts val="100"/>
              </a:spcAft>
              <a:buClr>
                <a:srgbClr val="B4B4B4"/>
              </a:buClr>
              <a:buFont typeface="Wingdings" panose="05000000000000000000" pitchFamily="2" charset="2"/>
              <a:buNone/>
              <a:defRPr kumimoji="1" sz="1300" b="1" kern="0" spc="-50">
                <a:ln w="3175"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pPr marL="180975"/>
            <a:r>
              <a:rPr lang="en-US" altLang="ko-KR" sz="1500" b="0" dirty="0" smtClean="0"/>
              <a:t>• </a:t>
            </a:r>
            <a:r>
              <a:rPr lang="ko-KR" altLang="en-US" sz="1500" b="0" dirty="0" smtClean="0"/>
              <a:t>단속 유형별 추이 </a:t>
            </a:r>
            <a:r>
              <a:rPr lang="en-US" altLang="ko-KR" sz="1500" b="0" dirty="0" smtClean="0"/>
              <a:t>: </a:t>
            </a:r>
            <a:r>
              <a:rPr lang="ko-KR" altLang="en-US" sz="1500" b="0" dirty="0" err="1" smtClean="0"/>
              <a:t>도보단속</a:t>
            </a:r>
            <a:r>
              <a:rPr lang="en-US" altLang="ko-KR" sz="1500" b="0" dirty="0" smtClean="0"/>
              <a:t>, </a:t>
            </a:r>
            <a:r>
              <a:rPr lang="ko-KR" altLang="en-US" sz="1500" b="0" dirty="0" smtClean="0"/>
              <a:t>고정형</a:t>
            </a:r>
            <a:r>
              <a:rPr lang="en-US" altLang="ko-KR" sz="1500" b="0" dirty="0" smtClean="0"/>
              <a:t>CCTV, </a:t>
            </a:r>
            <a:r>
              <a:rPr lang="ko-KR" altLang="en-US" sz="1500" b="0" dirty="0" smtClean="0"/>
              <a:t>이동형</a:t>
            </a:r>
            <a:r>
              <a:rPr lang="en-US" altLang="ko-KR" sz="1500" b="0" dirty="0" smtClean="0"/>
              <a:t>CCTV</a:t>
            </a:r>
          </a:p>
          <a:p>
            <a:pPr marL="180975"/>
            <a:r>
              <a:rPr lang="en-US" altLang="ko-KR" sz="1500" b="0" dirty="0" smtClean="0"/>
              <a:t>• </a:t>
            </a:r>
            <a:r>
              <a:rPr lang="ko-KR" altLang="en-US" sz="1500" b="0" dirty="0" smtClean="0"/>
              <a:t>민원 유형별 추이 </a:t>
            </a:r>
            <a:r>
              <a:rPr lang="en-US" altLang="ko-KR" sz="1500" b="0" dirty="0" smtClean="0"/>
              <a:t>: </a:t>
            </a:r>
            <a:r>
              <a:rPr lang="ko-KR" altLang="en-US" sz="1500" b="0" dirty="0" smtClean="0"/>
              <a:t>즉시부과민원</a:t>
            </a:r>
            <a:r>
              <a:rPr lang="en-US" altLang="ko-KR" sz="1500" b="0" dirty="0" smtClean="0"/>
              <a:t>, </a:t>
            </a:r>
            <a:r>
              <a:rPr lang="ko-KR" altLang="en-US" sz="1500" b="0" dirty="0" smtClean="0"/>
              <a:t>즉시단속민원</a:t>
            </a:r>
            <a:endParaRPr lang="en-US" altLang="ko-KR" sz="1500" b="0" dirty="0" smtClean="0"/>
          </a:p>
          <a:p>
            <a:pPr marL="180975"/>
            <a:r>
              <a:rPr lang="en-US" altLang="ko-KR" sz="1500" b="0" dirty="0"/>
              <a:t>• </a:t>
            </a:r>
            <a:r>
              <a:rPr lang="ko-KR" altLang="en-US" sz="1500" b="0" dirty="0" smtClean="0"/>
              <a:t>중점단속구역</a:t>
            </a:r>
            <a:endParaRPr lang="en-US" altLang="ko-KR" sz="1500" b="0" dirty="0"/>
          </a:p>
          <a:p>
            <a:pPr marL="438150" indent="-171450">
              <a:buFontTx/>
              <a:buChar char="-"/>
            </a:pP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버스전용차로 위반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500" dirty="0" smtClean="0">
                <a:solidFill>
                  <a:srgbClr val="0070C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어린이보호구역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자전거전용차로 위반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버스정류소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횡단보도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소화전</a:t>
            </a:r>
            <a:endParaRPr lang="en-US" altLang="ko-KR" sz="1500" b="0" dirty="0" smtClean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marL="180975"/>
            <a:r>
              <a:rPr lang="en-US" altLang="ko-KR" sz="1500" b="0" dirty="0"/>
              <a:t>• </a:t>
            </a:r>
            <a:r>
              <a:rPr lang="ko-KR" altLang="en-US" sz="1500" b="0" dirty="0" err="1" smtClean="0"/>
              <a:t>통계현황</a:t>
            </a:r>
            <a:r>
              <a:rPr lang="ko-KR" altLang="en-US" sz="1500" b="0" dirty="0" smtClean="0"/>
              <a:t> </a:t>
            </a:r>
            <a:r>
              <a:rPr lang="en-US" altLang="ko-KR" sz="1500" b="0" dirty="0"/>
              <a:t>: </a:t>
            </a: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자치구별 </a:t>
            </a:r>
            <a:r>
              <a:rPr lang="ko-KR" altLang="en-US" sz="1500" b="0" dirty="0" err="1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단속현황</a:t>
            </a: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(</a:t>
            </a: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단속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계도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500" b="0" dirty="0" err="1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서손</a:t>
            </a:r>
            <a:r>
              <a:rPr lang="en-US" altLang="ko-KR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</a:t>
            </a:r>
            <a:endParaRPr lang="en-US" altLang="ko-KR" sz="1500" b="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marL="180975"/>
            <a:r>
              <a:rPr lang="en-US" altLang="ko-KR" sz="1500" b="0" dirty="0"/>
              <a:t>• </a:t>
            </a:r>
            <a:r>
              <a:rPr lang="ko-KR" altLang="en-US" sz="1500" b="0" dirty="0" smtClean="0"/>
              <a:t>처리현황 </a:t>
            </a:r>
            <a:r>
              <a:rPr lang="en-US" altLang="ko-KR" sz="1500" b="0" dirty="0" smtClean="0"/>
              <a:t>: </a:t>
            </a:r>
            <a:r>
              <a:rPr lang="ko-KR" altLang="en-US" sz="1500" b="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민원 및 단속 처리 현황</a:t>
            </a:r>
            <a:endParaRPr lang="en-US" altLang="ko-KR" sz="1500" b="0" dirty="0" smtClean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marL="180975"/>
            <a:r>
              <a:rPr lang="en-US" altLang="ko-KR" sz="1500" b="0" dirty="0"/>
              <a:t>• </a:t>
            </a:r>
            <a:r>
              <a:rPr lang="ko-KR" altLang="en-US" sz="1500" b="0" dirty="0" smtClean="0"/>
              <a:t>시스템관리</a:t>
            </a:r>
            <a:r>
              <a:rPr lang="en-US" altLang="ko-KR" sz="1500" b="0" dirty="0" smtClean="0"/>
              <a:t>, </a:t>
            </a:r>
            <a:r>
              <a:rPr lang="ko-KR" altLang="en-US" sz="1500" b="0" dirty="0" smtClean="0"/>
              <a:t>장비관리</a:t>
            </a:r>
            <a:r>
              <a:rPr lang="en-US" altLang="ko-KR" sz="1500" b="0" dirty="0" smtClean="0"/>
              <a:t>, </a:t>
            </a:r>
            <a:r>
              <a:rPr lang="ko-KR" altLang="en-US" sz="1500" b="0" dirty="0" err="1" smtClean="0"/>
              <a:t>담당자관리</a:t>
            </a:r>
            <a:endParaRPr lang="en-US" altLang="ko-KR" sz="1500" b="0" dirty="0" smtClean="0"/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309" y="1431643"/>
            <a:ext cx="4886966" cy="5203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61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683" y="2"/>
            <a:ext cx="1458360" cy="689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0" y="-12607"/>
            <a:ext cx="10741682" cy="895105"/>
            <a:chOff x="0" y="-12607"/>
            <a:chExt cx="10741682" cy="895105"/>
          </a:xfrm>
        </p:grpSpPr>
        <p:grpSp>
          <p:nvGrpSpPr>
            <p:cNvPr id="130" name="그룹 129"/>
            <p:cNvGrpSpPr/>
            <p:nvPr/>
          </p:nvGrpSpPr>
          <p:grpSpPr>
            <a:xfrm>
              <a:off x="0" y="1"/>
              <a:ext cx="10741682" cy="692467"/>
              <a:chOff x="725208" y="1"/>
              <a:chExt cx="10741682" cy="692467"/>
            </a:xfrm>
          </p:grpSpPr>
          <p:grpSp>
            <p:nvGrpSpPr>
              <p:cNvPr id="135" name="그룹 134"/>
              <p:cNvGrpSpPr/>
              <p:nvPr/>
            </p:nvGrpSpPr>
            <p:grpSpPr>
              <a:xfrm>
                <a:off x="725208" y="1"/>
                <a:ext cx="10741682" cy="692467"/>
                <a:chOff x="803725" y="205012"/>
                <a:chExt cx="6850448" cy="519350"/>
              </a:xfrm>
            </p:grpSpPr>
            <p:sp>
              <p:nvSpPr>
                <p:cNvPr id="139" name="자유형 138"/>
                <p:cNvSpPr/>
                <p:nvPr/>
              </p:nvSpPr>
              <p:spPr>
                <a:xfrm>
                  <a:off x="918192" y="222218"/>
                  <a:ext cx="3232249" cy="481629"/>
                </a:xfrm>
                <a:custGeom>
                  <a:avLst/>
                  <a:gdLst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0 w 6600056"/>
                    <a:gd name="connsiteY3" fmla="*/ 970488 h 970488"/>
                    <a:gd name="connsiteX4" fmla="*/ 0 w 6600056"/>
                    <a:gd name="connsiteY4" fmla="*/ 0 h 970488"/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432048 w 6600056"/>
                    <a:gd name="connsiteY3" fmla="*/ 970488 h 970488"/>
                    <a:gd name="connsiteX4" fmla="*/ 0 w 6600056"/>
                    <a:gd name="connsiteY4" fmla="*/ 0 h 97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00056" h="970488">
                      <a:moveTo>
                        <a:pt x="0" y="0"/>
                      </a:moveTo>
                      <a:lnTo>
                        <a:pt x="6600056" y="0"/>
                      </a:lnTo>
                      <a:lnTo>
                        <a:pt x="6600056" y="970488"/>
                      </a:lnTo>
                      <a:lnTo>
                        <a:pt x="432048" y="9704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>
                  <a:outerShdw blurRad="76200" dist="25400" dir="9600000" algn="r" rotWithShape="0">
                    <a:prstClr val="black">
                      <a:alpha val="22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2400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endParaRPr>
                </a:p>
              </p:txBody>
            </p:sp>
            <p:sp>
              <p:nvSpPr>
                <p:cNvPr id="140" name="자유형 139"/>
                <p:cNvSpPr/>
                <p:nvPr/>
              </p:nvSpPr>
              <p:spPr>
                <a:xfrm>
                  <a:off x="803725" y="205012"/>
                  <a:ext cx="6850448" cy="519350"/>
                </a:xfrm>
                <a:custGeom>
                  <a:avLst/>
                  <a:gdLst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0 w 6600056"/>
                    <a:gd name="connsiteY3" fmla="*/ 970488 h 970488"/>
                    <a:gd name="connsiteX4" fmla="*/ 0 w 6600056"/>
                    <a:gd name="connsiteY4" fmla="*/ 0 h 970488"/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432048 w 6600056"/>
                    <a:gd name="connsiteY3" fmla="*/ 970488 h 970488"/>
                    <a:gd name="connsiteX4" fmla="*/ 0 w 6600056"/>
                    <a:gd name="connsiteY4" fmla="*/ 0 h 97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00056" h="970488">
                      <a:moveTo>
                        <a:pt x="0" y="0"/>
                      </a:moveTo>
                      <a:lnTo>
                        <a:pt x="6600056" y="0"/>
                      </a:lnTo>
                      <a:lnTo>
                        <a:pt x="6600056" y="970488"/>
                      </a:lnTo>
                      <a:lnTo>
                        <a:pt x="432048" y="9704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CAF4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2400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endParaRPr>
                </a:p>
              </p:txBody>
            </p:sp>
          </p:grpSp>
          <p:sp>
            <p:nvSpPr>
              <p:cNvPr id="136" name="직사각형 135"/>
              <p:cNvSpPr/>
              <p:nvPr/>
            </p:nvSpPr>
            <p:spPr>
              <a:xfrm>
                <a:off x="1979211" y="68628"/>
                <a:ext cx="517286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121917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ko-KR" altLang="en-US" sz="3200" b="1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 </a:t>
                </a:r>
                <a:r>
                  <a:rPr kumimoji="0" lang="ko-KR" altLang="en-US" sz="3200" b="1" dirty="0" err="1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기능구현</a:t>
                </a:r>
                <a:r>
                  <a:rPr kumimoji="0" lang="ko-KR" altLang="en-US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 </a:t>
                </a:r>
                <a:r>
                  <a:rPr kumimoji="0" lang="en-US" altLang="ko-KR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(</a:t>
                </a:r>
                <a:r>
                  <a:rPr kumimoji="0" lang="ko-KR" altLang="en-US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계속</a:t>
                </a:r>
                <a:r>
                  <a:rPr kumimoji="0" lang="en-US" altLang="ko-KR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)</a:t>
                </a:r>
                <a:endParaRPr kumimoji="0" lang="en-US" altLang="ko-KR" sz="3200" b="1" dirty="0"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Calibri" pitchFamily="34" charset="0"/>
                </a:endParaRPr>
              </a:p>
            </p:txBody>
          </p:sp>
        </p:grpSp>
        <p:grpSp>
          <p:nvGrpSpPr>
            <p:cNvPr id="131" name="그룹 130"/>
            <p:cNvGrpSpPr/>
            <p:nvPr/>
          </p:nvGrpSpPr>
          <p:grpSpPr>
            <a:xfrm>
              <a:off x="1" y="-12607"/>
              <a:ext cx="1199456" cy="895105"/>
              <a:chOff x="1" y="-12607"/>
              <a:chExt cx="1397564" cy="1042945"/>
            </a:xfrm>
          </p:grpSpPr>
          <p:pic>
            <p:nvPicPr>
              <p:cNvPr id="133" name="Picture 2"/>
              <p:cNvPicPr>
                <a:picLocks noChangeAspect="1" noChangeArrowheads="1"/>
              </p:cNvPicPr>
              <p:nvPr/>
            </p:nvPicPr>
            <p:blipFill>
              <a:blip r:embed="rId7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rcRect l="4444"/>
              <a:stretch>
                <a:fillRect/>
              </a:stretch>
            </p:blipFill>
            <p:spPr bwMode="auto">
              <a:xfrm>
                <a:off x="145577" y="-12607"/>
                <a:ext cx="1251988" cy="1042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34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 l="2114" t="488"/>
              <a:stretch>
                <a:fillRect/>
              </a:stretch>
            </p:blipFill>
            <p:spPr bwMode="auto">
              <a:xfrm>
                <a:off x="1" y="1"/>
                <a:ext cx="1126658" cy="10227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32" name="직사각형 131"/>
            <p:cNvSpPr/>
            <p:nvPr/>
          </p:nvSpPr>
          <p:spPr>
            <a:xfrm>
              <a:off x="150406" y="214850"/>
              <a:ext cx="444352" cy="390995"/>
            </a:xfrm>
            <a:prstGeom prst="rect">
              <a:avLst/>
            </a:prstGeom>
          </p:spPr>
          <p:txBody>
            <a:bodyPr wrap="none" tIns="36000" bIns="36000" anchor="ctr" anchorCtr="1">
              <a:spAutoFit/>
            </a:bodyPr>
            <a:lstStyle/>
            <a:p>
              <a:pPr algn="ctr" defTabSz="121917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3600" b="1" dirty="0">
                  <a:latin typeface="KoPub돋움체 Bold" panose="02020603020101020101" pitchFamily="18" charset="-127"/>
                  <a:ea typeface="KoPub돋움체 Bold" panose="02020603020101020101" pitchFamily="18" charset="-127"/>
                  <a:cs typeface="Calibri" pitchFamily="34" charset="0"/>
                </a:rPr>
                <a:t>4</a:t>
              </a:r>
            </a:p>
          </p:txBody>
        </p:sp>
      </p:grpSp>
      <p:sp>
        <p:nvSpPr>
          <p:cNvPr id="168" name="Rounded Rectangle 137"/>
          <p:cNvSpPr/>
          <p:nvPr/>
        </p:nvSpPr>
        <p:spPr>
          <a:xfrm>
            <a:off x="818508" y="1019701"/>
            <a:ext cx="1390576" cy="331889"/>
          </a:xfrm>
          <a:prstGeom prst="roundRect">
            <a:avLst/>
          </a:prstGeom>
          <a:solidFill>
            <a:srgbClr val="4F81BD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kern="0" dirty="0" smtClean="0">
                <a:solidFill>
                  <a:srgbClr val="FFFF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주요기능</a:t>
            </a:r>
            <a:endParaRPr kumimoji="0" lang="en-US" altLang="ko-KR" sz="1600" b="1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grpSp>
        <p:nvGrpSpPr>
          <p:cNvPr id="169" name="그룹 26"/>
          <p:cNvGrpSpPr/>
          <p:nvPr/>
        </p:nvGrpSpPr>
        <p:grpSpPr>
          <a:xfrm>
            <a:off x="2331212" y="1019701"/>
            <a:ext cx="3374262" cy="331889"/>
            <a:chOff x="881348" y="5003911"/>
            <a:chExt cx="1427046" cy="504056"/>
          </a:xfrm>
        </p:grpSpPr>
        <p:sp>
          <p:nvSpPr>
            <p:cNvPr id="170" name="대각선 방향의 모서리가 잘린 사각형 25"/>
            <p:cNvSpPr/>
            <p:nvPr/>
          </p:nvSpPr>
          <p:spPr>
            <a:xfrm>
              <a:off x="881348" y="5003911"/>
              <a:ext cx="1427046" cy="504056"/>
            </a:xfrm>
            <a:prstGeom prst="snip2DiagRect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1A73BD"/>
              </a:solidFill>
              <a:prstDash val="solid"/>
              <a:round/>
              <a:headEnd/>
              <a:tailEnd/>
            </a:ln>
            <a:effectLst/>
          </p:spPr>
          <p:txBody>
            <a:bodyPr lIns="0" tIns="0" rIns="0" bIns="0" rtlCol="0" anchor="ctr"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>
                  <a:tab pos="3768725" algn="l"/>
                </a:tabLst>
                <a:defRPr/>
              </a:pPr>
              <a:endParaRPr kumimoji="0" lang="ko-KR" altLang="en-US" sz="1300" b="0" i="0" u="none" strike="noStrike" kern="1500" cap="none" spc="-50" normalizeH="0" baseline="0" noProof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  <a:lin ang="5400000" scaled="0"/>
                </a:gra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1388752" y="5045595"/>
              <a:ext cx="413546" cy="42069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defPPr>
                <a:defRPr lang="ko-KR"/>
              </a:defPPr>
              <a:lvl1pPr marL="88900" indent="-88900" fontAlgn="base" latinLnBrk="0">
                <a:spcBef>
                  <a:spcPts val="200"/>
                </a:spcBef>
                <a:spcAft>
                  <a:spcPts val="100"/>
                </a:spcAft>
                <a:buClr>
                  <a:srgbClr val="B4B4B4"/>
                </a:buClr>
                <a:buFont typeface="Wingdings" panose="05000000000000000000" pitchFamily="2" charset="2"/>
                <a:buChar char="§"/>
                <a:defRPr sz="900">
                  <a:solidFill>
                    <a:srgbClr val="4C4C4C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defRPr>
              </a:lvl1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00"/>
                </a:spcAft>
                <a:buClr>
                  <a:srgbClr val="B4B4B4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ko-KR" altLang="en-US" sz="1800" kern="0" spc="-50" dirty="0" err="1" smtClean="0">
                  <a:ln w="3175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현장단속앱</a:t>
              </a:r>
              <a:endParaRPr kumimoji="0" lang="en-US" altLang="ko-KR" sz="1800" b="0" i="0" u="none" strike="noStrike" kern="0" cap="none" spc="-50" normalizeH="0" baseline="0" noProof="0" dirty="0">
                <a:ln w="3175"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sp>
        <p:nvSpPr>
          <p:cNvPr id="28" name="Rectangle 18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4234321" y="1978011"/>
            <a:ext cx="1714054" cy="288000"/>
          </a:xfrm>
          <a:prstGeom prst="rect">
            <a:avLst/>
          </a:prstGeom>
          <a:solidFill>
            <a:srgbClr val="1D9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spc="-100" dirty="0" err="1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도보단속</a:t>
            </a:r>
            <a:endParaRPr lang="ko-KR" altLang="en-US" sz="1500" spc="-100" dirty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</p:txBody>
      </p:sp>
      <p:sp>
        <p:nvSpPr>
          <p:cNvPr id="29" name="Rectangle 18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7616215" y="1978011"/>
            <a:ext cx="1714054" cy="288000"/>
          </a:xfrm>
          <a:prstGeom prst="rect">
            <a:avLst/>
          </a:prstGeom>
          <a:solidFill>
            <a:srgbClr val="1D9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spc="-100" dirty="0" err="1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현장민원</a:t>
            </a:r>
            <a:endParaRPr lang="ko-KR" altLang="en-US" sz="1500" spc="-100" dirty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39"/>
          <a:stretch/>
        </p:blipFill>
        <p:spPr>
          <a:xfrm>
            <a:off x="5114755" y="2333761"/>
            <a:ext cx="1576570" cy="3006334"/>
          </a:xfrm>
          <a:prstGeom prst="rect">
            <a:avLst/>
          </a:prstGeom>
          <a:ln w="0">
            <a:solidFill>
              <a:schemeClr val="bg1">
                <a:lumMod val="85000"/>
              </a:schemeClr>
            </a:solidFill>
          </a:ln>
        </p:spPr>
      </p:pic>
      <p:pic>
        <p:nvPicPr>
          <p:cNvPr id="31" name="그림 30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33"/>
          <a:stretch/>
        </p:blipFill>
        <p:spPr>
          <a:xfrm>
            <a:off x="3506685" y="2333761"/>
            <a:ext cx="1584440" cy="2813750"/>
          </a:xfrm>
          <a:prstGeom prst="rect">
            <a:avLst/>
          </a:prstGeom>
          <a:ln w="0">
            <a:solidFill>
              <a:schemeClr val="bg1">
                <a:lumMod val="85000"/>
              </a:schemeClr>
            </a:solidFill>
          </a:ln>
        </p:spPr>
      </p:pic>
      <p:pic>
        <p:nvPicPr>
          <p:cNvPr id="35" name="그림 3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63" y="1517315"/>
            <a:ext cx="2830620" cy="5033599"/>
          </a:xfrm>
          <a:prstGeom prst="rect">
            <a:avLst/>
          </a:prstGeom>
          <a:ln w="0">
            <a:solidFill>
              <a:schemeClr val="bg1">
                <a:lumMod val="85000"/>
              </a:schemeClr>
            </a:solidFill>
          </a:ln>
        </p:spPr>
      </p:pic>
      <p:pic>
        <p:nvPicPr>
          <p:cNvPr id="36" name="그림 3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515" y="2325824"/>
            <a:ext cx="1573875" cy="2797999"/>
          </a:xfrm>
          <a:prstGeom prst="rect">
            <a:avLst/>
          </a:prstGeom>
          <a:ln w="0">
            <a:solidFill>
              <a:schemeClr val="bg1">
                <a:lumMod val="85000"/>
              </a:schemeClr>
            </a:solidFill>
          </a:ln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85449" y="2324639"/>
            <a:ext cx="1572904" cy="3560373"/>
          </a:xfrm>
          <a:prstGeom prst="rect">
            <a:avLst/>
          </a:prstGeom>
          <a:ln w="0">
            <a:solidFill>
              <a:schemeClr val="bg1">
                <a:lumMod val="85000"/>
              </a:schemeClr>
            </a:solidFill>
          </a:ln>
        </p:spPr>
      </p:pic>
      <p:sp>
        <p:nvSpPr>
          <p:cNvPr id="38" name="Rectangle 18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10514285" y="1956772"/>
            <a:ext cx="1083181" cy="288000"/>
          </a:xfrm>
          <a:prstGeom prst="rect">
            <a:avLst/>
          </a:prstGeom>
          <a:solidFill>
            <a:srgbClr val="1D9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spc="-100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이동형</a:t>
            </a:r>
            <a:r>
              <a:rPr lang="en-US" altLang="ko-KR" sz="1500" spc="-100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CCTV</a:t>
            </a:r>
            <a:endParaRPr lang="ko-KR" altLang="en-US" sz="1500" spc="-100" dirty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</p:txBody>
      </p:sp>
      <p:grpSp>
        <p:nvGrpSpPr>
          <p:cNvPr id="39" name="그룹 38"/>
          <p:cNvGrpSpPr>
            <a:grpSpLocks noChangeAspect="1"/>
          </p:cNvGrpSpPr>
          <p:nvPr/>
        </p:nvGrpSpPr>
        <p:grpSpPr>
          <a:xfrm>
            <a:off x="10216439" y="2324639"/>
            <a:ext cx="1681093" cy="3198222"/>
            <a:chOff x="-369786" y="3927637"/>
            <a:chExt cx="2824745" cy="5373980"/>
          </a:xfrm>
        </p:grpSpPr>
        <p:pic>
          <p:nvPicPr>
            <p:cNvPr id="40" name="그림 39"/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155"/>
            <a:stretch/>
          </p:blipFill>
          <p:spPr>
            <a:xfrm>
              <a:off x="-369786" y="3927637"/>
              <a:ext cx="2824745" cy="5373980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28" t="29367" r="4249" b="15827"/>
            <a:stretch/>
          </p:blipFill>
          <p:spPr>
            <a:xfrm>
              <a:off x="-338211" y="5570282"/>
              <a:ext cx="2774120" cy="27622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1648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309938" y="1020778"/>
            <a:ext cx="11592574" cy="2515308"/>
            <a:chOff x="1358219" y="1526809"/>
            <a:chExt cx="9671618" cy="2098507"/>
          </a:xfrm>
        </p:grpSpPr>
        <p:pic>
          <p:nvPicPr>
            <p:cNvPr id="22" name="그림 21" descr="Untitled-10.png"/>
            <p:cNvPicPr>
              <a:picLocks noChangeAspect="1"/>
            </p:cNvPicPr>
            <p:nvPr/>
          </p:nvPicPr>
          <p:blipFill>
            <a:blip r:embed="rId3" cstate="print"/>
            <a:srcRect l="18932" t="24810" r="8534"/>
            <a:stretch>
              <a:fillRect/>
            </a:stretch>
          </p:blipFill>
          <p:spPr>
            <a:xfrm flipH="1">
              <a:off x="1358219" y="1568226"/>
              <a:ext cx="4946904" cy="20570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그림 22" descr="Untitled-10.png"/>
            <p:cNvPicPr>
              <a:picLocks noChangeAspect="1"/>
            </p:cNvPicPr>
            <p:nvPr/>
          </p:nvPicPr>
          <p:blipFill>
            <a:blip r:embed="rId3" cstate="print"/>
            <a:srcRect l="18932" t="24810" r="8534"/>
            <a:stretch>
              <a:fillRect/>
            </a:stretch>
          </p:blipFill>
          <p:spPr>
            <a:xfrm flipH="1">
              <a:off x="5491442" y="1526809"/>
              <a:ext cx="5538395" cy="205709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" name="Picture 178" descr="[아사달] 아트웍 0034-02-01"/>
          <p:cNvPicPr>
            <a:picLocks noChangeAspect="1" noChangeArrowheads="1"/>
          </p:cNvPicPr>
          <p:nvPr/>
        </p:nvPicPr>
        <p:blipFill>
          <a:blip r:embed="rId4">
            <a:lum bright="6000"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61556" y="3842030"/>
            <a:ext cx="11150482" cy="104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그룹 24"/>
          <p:cNvGrpSpPr/>
          <p:nvPr/>
        </p:nvGrpSpPr>
        <p:grpSpPr>
          <a:xfrm>
            <a:off x="532460" y="966336"/>
            <a:ext cx="4793233" cy="400110"/>
            <a:chOff x="1310158" y="2237005"/>
            <a:chExt cx="3322844" cy="277371"/>
          </a:xfrm>
        </p:grpSpPr>
        <p:sp>
          <p:nvSpPr>
            <p:cNvPr id="26" name="사각형: 둥근 위쪽 모서리 19"/>
            <p:cNvSpPr/>
            <p:nvPr/>
          </p:nvSpPr>
          <p:spPr>
            <a:xfrm rot="5400000">
              <a:off x="2282071" y="1272801"/>
              <a:ext cx="264165" cy="2207991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7745">
                <a:defRPr/>
              </a:pPr>
              <a:endParaRPr lang="ko-KR" altLang="en-US" sz="2400" dirty="0">
                <a:solidFill>
                  <a:prstClr val="white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grpSp>
          <p:nvGrpSpPr>
            <p:cNvPr id="27" name="그룹 26"/>
            <p:cNvGrpSpPr/>
            <p:nvPr/>
          </p:nvGrpSpPr>
          <p:grpSpPr>
            <a:xfrm>
              <a:off x="1397732" y="2237005"/>
              <a:ext cx="3235270" cy="277371"/>
              <a:chOff x="12567711" y="1999134"/>
              <a:chExt cx="3235270" cy="277371"/>
            </a:xfrm>
          </p:grpSpPr>
          <p:pic>
            <p:nvPicPr>
              <p:cNvPr id="28" name="그림 2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567711" y="2051737"/>
                <a:ext cx="214054" cy="183904"/>
              </a:xfrm>
              <a:prstGeom prst="rect">
                <a:avLst/>
              </a:prstGeom>
            </p:spPr>
          </p:pic>
          <p:sp>
            <p:nvSpPr>
              <p:cNvPr id="29" name="TextBox 28"/>
              <p:cNvSpPr txBox="1"/>
              <p:nvPr/>
            </p:nvSpPr>
            <p:spPr>
              <a:xfrm>
                <a:off x="12767907" y="1999134"/>
                <a:ext cx="3035074" cy="27737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defTabSz="1067745">
                  <a:defRPr/>
                </a:pPr>
                <a:r>
                  <a:rPr lang="ko-KR" altLang="en-US" sz="2000" spc="-50" dirty="0" err="1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불법주정차</a:t>
                </a:r>
                <a:r>
                  <a:rPr lang="ko-KR" altLang="en-US" sz="2000" spc="-5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</a:t>
                </a:r>
                <a:r>
                  <a:rPr lang="ko-KR" altLang="en-US" sz="2000" spc="-50" dirty="0" err="1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통합플랫폼</a:t>
                </a:r>
                <a:r>
                  <a:rPr lang="ko-KR" altLang="en-US" sz="2000" spc="-5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구축사업 향후 계획</a:t>
                </a:r>
                <a:endParaRPr lang="ko-KR" altLang="en-US" sz="2000" spc="-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sp>
        <p:nvSpPr>
          <p:cNvPr id="30" name="오른쪽 화살표 29"/>
          <p:cNvSpPr/>
          <p:nvPr/>
        </p:nvSpPr>
        <p:spPr>
          <a:xfrm rot="20831556">
            <a:off x="437961" y="2637991"/>
            <a:ext cx="11330779" cy="760110"/>
          </a:xfrm>
          <a:prstGeom prst="rightArrow">
            <a:avLst>
              <a:gd name="adj1" fmla="val 50000"/>
              <a:gd name="adj2" fmla="val 70500"/>
            </a:avLst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95507"/>
            <a:endParaRPr lang="ko-KR" altLang="en-US" sz="1960" dirty="0">
              <a:ea typeface="KoPub돋움체 Medium" panose="02020603020101020101" pitchFamily="18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846441" y="3154745"/>
            <a:ext cx="1912521" cy="1796367"/>
            <a:chOff x="3162137" y="3017616"/>
            <a:chExt cx="1531297" cy="1531295"/>
          </a:xfrm>
        </p:grpSpPr>
        <p:sp>
          <p:nvSpPr>
            <p:cNvPr id="32" name="타원 31"/>
            <p:cNvSpPr/>
            <p:nvPr/>
          </p:nvSpPr>
          <p:spPr>
            <a:xfrm flipV="1">
              <a:off x="3162137" y="3017616"/>
              <a:ext cx="1531297" cy="1531295"/>
            </a:xfrm>
            <a:prstGeom prst="ellipse">
              <a:avLst/>
            </a:prstGeom>
            <a:pattFill prst="ltDnDiag">
              <a:fgClr>
                <a:srgbClr val="C0C0C0"/>
              </a:fgClr>
              <a:bgClr>
                <a:schemeClr val="bg1"/>
              </a:bgClr>
            </a:patt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sz="1400" dirty="0">
                <a:solidFill>
                  <a:prstClr val="white"/>
                </a:solidFill>
                <a:latin typeface="Calibri" panose="020F0502020204030204"/>
                <a:ea typeface="KoPub돋움체 Medium" panose="02020603020101020101" pitchFamily="18" charset="-127"/>
              </a:endParaRPr>
            </a:p>
          </p:txBody>
        </p:sp>
        <p:sp>
          <p:nvSpPr>
            <p:cNvPr id="33" name="타원 32"/>
            <p:cNvSpPr/>
            <p:nvPr/>
          </p:nvSpPr>
          <p:spPr>
            <a:xfrm flipV="1">
              <a:off x="3287274" y="3142753"/>
              <a:ext cx="1281022" cy="12810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spc="-41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3386178" y="3859321"/>
              <a:ext cx="1050910" cy="3935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2400" b="1" spc="-14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1D9BE6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‘20</a:t>
              </a:r>
              <a:r>
                <a:rPr lang="ko-KR" altLang="en-US" sz="2400" b="1" spc="-14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1D9BE6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年 </a:t>
              </a:r>
              <a:r>
                <a:rPr lang="en-US" altLang="ko-KR" sz="24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1D9BE6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2</a:t>
              </a:r>
              <a:r>
                <a:rPr lang="ko-KR" altLang="en-US" sz="24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1D9BE6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月</a:t>
              </a:r>
              <a:endParaRPr lang="ko-KR" altLang="en-US" sz="2400" b="1" spc="-14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D9BE6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3287775" y="3437837"/>
              <a:ext cx="1290920" cy="3673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ko-KR" altLang="en-US" sz="22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요구사항 반영</a:t>
              </a:r>
              <a:endParaRPr lang="ko-KR" altLang="en-US" sz="2200" b="1" spc="-14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sp>
        <p:nvSpPr>
          <p:cNvPr id="64" name="직사각형 63"/>
          <p:cNvSpPr/>
          <p:nvPr/>
        </p:nvSpPr>
        <p:spPr>
          <a:xfrm>
            <a:off x="298491" y="5275677"/>
            <a:ext cx="2754052" cy="731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>
              <a:lnSpc>
                <a:spcPct val="110000"/>
              </a:lnSpc>
              <a:spcAft>
                <a:spcPts val="500"/>
              </a:spcAft>
              <a:buClr>
                <a:schemeClr val="bg1">
                  <a:lumMod val="65000"/>
                </a:schemeClr>
              </a:buClr>
              <a:buSzPct val="110000"/>
              <a:buFont typeface="Arial" panose="020B0604020202020204" pitchFamily="34" charset="0"/>
              <a:buChar char="•"/>
            </a:pPr>
            <a:r>
              <a:rPr lang="ko-KR" altLang="en-US" sz="16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서울시와 자치구 요구사항 반영</a:t>
            </a:r>
            <a:endParaRPr lang="en-US" altLang="ko-KR" sz="1600" spc="-49" dirty="0" smtClean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sym typeface="Monotype Sorts" pitchFamily="2" charset="2"/>
            </a:endParaRPr>
          </a:p>
          <a:p>
            <a:pPr marL="177800" indent="-177800">
              <a:lnSpc>
                <a:spcPct val="110000"/>
              </a:lnSpc>
              <a:spcAft>
                <a:spcPts val="500"/>
              </a:spcAft>
              <a:buClr>
                <a:schemeClr val="bg1">
                  <a:lumMod val="65000"/>
                </a:schemeClr>
              </a:buClr>
              <a:buSzPct val="110000"/>
              <a:buFont typeface="Arial" panose="020B0604020202020204" pitchFamily="34" charset="0"/>
              <a:buChar char="•"/>
            </a:pPr>
            <a:r>
              <a:rPr lang="ko-KR" altLang="en-US" sz="1800" spc="-49" dirty="0" err="1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기능구현</a:t>
            </a:r>
            <a:r>
              <a:rPr lang="ko-KR" altLang="en-US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 완료</a:t>
            </a:r>
            <a:endParaRPr lang="en-US" altLang="ko-KR" sz="1800" spc="-49" dirty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rgbClr val="0070C0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sym typeface="Monotype Sorts" pitchFamily="2" charset="2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3125789" y="4797054"/>
            <a:ext cx="2759076" cy="1676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>
              <a:lnSpc>
                <a:spcPct val="110000"/>
              </a:lnSpc>
              <a:spcAft>
                <a:spcPts val="500"/>
              </a:spcAft>
              <a:buClr>
                <a:schemeClr val="bg1">
                  <a:lumMod val="65000"/>
                </a:schemeClr>
              </a:buClr>
              <a:buSzPct val="110000"/>
              <a:buFont typeface="Arial" panose="020B0604020202020204" pitchFamily="34" charset="0"/>
              <a:buChar char="•"/>
            </a:pPr>
            <a:r>
              <a:rPr lang="ko-KR" altLang="en-US" sz="16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서울시와 자치구의 의견수렴</a:t>
            </a:r>
            <a:endParaRPr lang="en-US" altLang="ko-KR" sz="1600" spc="-49" dirty="0" smtClean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sym typeface="Monotype Sorts" pitchFamily="2" charset="2"/>
            </a:endParaRPr>
          </a:p>
          <a:p>
            <a:pPr marL="182563" indent="-182563">
              <a:lnSpc>
                <a:spcPct val="110000"/>
              </a:lnSpc>
              <a:spcAft>
                <a:spcPts val="500"/>
              </a:spcAft>
              <a:buClr>
                <a:schemeClr val="bg1">
                  <a:lumMod val="65000"/>
                </a:schemeClr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ko-KR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(1</a:t>
            </a:r>
            <a:r>
              <a:rPr lang="ko-KR" altLang="en-US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차</a:t>
            </a:r>
            <a:r>
              <a:rPr lang="en-US" altLang="ko-KR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)</a:t>
            </a:r>
            <a:r>
              <a:rPr lang="ko-KR" altLang="en-US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서울시와 </a:t>
            </a:r>
            <a:r>
              <a:rPr lang="en-US" altLang="ko-KR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14</a:t>
            </a:r>
            <a:r>
              <a:rPr lang="ko-KR" altLang="en-US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개 자치구</a:t>
            </a:r>
            <a:r>
              <a:rPr lang="en-US" altLang="ko-KR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/>
            </a:r>
            <a:br>
              <a:rPr lang="en-US" altLang="ko-KR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</a:br>
            <a:r>
              <a:rPr lang="en-US" altLang="ko-KR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‘</a:t>
            </a:r>
            <a:r>
              <a:rPr lang="ko-KR" altLang="en-US" sz="1800" spc="-49" dirty="0" err="1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불법주정차</a:t>
            </a:r>
            <a:r>
              <a:rPr lang="ko-KR" altLang="en-US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 </a:t>
            </a:r>
            <a:r>
              <a:rPr lang="ko-KR" altLang="en-US" sz="1800" spc="-49" dirty="0" err="1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통합플랫폼</a:t>
            </a:r>
            <a:r>
              <a:rPr lang="en-US" altLang="ko-KR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‘</a:t>
            </a:r>
            <a:br>
              <a:rPr lang="en-US" altLang="ko-KR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</a:br>
            <a:r>
              <a:rPr lang="ko-KR" altLang="en-US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순차 </a:t>
            </a:r>
            <a:r>
              <a:rPr lang="ko-KR" altLang="en-US" sz="1800" spc="-49" dirty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적용</a:t>
            </a:r>
            <a:endParaRPr lang="en-US" altLang="ko-KR" sz="1800" spc="-49" dirty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rgbClr val="0070C0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sym typeface="Monotype Sorts" pitchFamily="2" charset="2"/>
            </a:endParaRPr>
          </a:p>
          <a:p>
            <a:pPr marL="182563" indent="-182563">
              <a:lnSpc>
                <a:spcPct val="110000"/>
              </a:lnSpc>
              <a:spcAft>
                <a:spcPts val="500"/>
              </a:spcAft>
              <a:buClr>
                <a:schemeClr val="bg1">
                  <a:lumMod val="65000"/>
                </a:schemeClr>
              </a:buClr>
              <a:buSzPct val="110000"/>
              <a:buFont typeface="Arial" panose="020B0604020202020204" pitchFamily="34" charset="0"/>
              <a:buChar char="•"/>
            </a:pPr>
            <a:r>
              <a:rPr lang="ko-KR" altLang="en-US" sz="1600" spc="-49" dirty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시범운영 및 모니터링</a:t>
            </a:r>
            <a:endParaRPr lang="en-US" altLang="ko-KR" sz="1600" spc="-49" dirty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sym typeface="Monotype Sorts" pitchFamily="2" charset="2"/>
            </a:endParaRPr>
          </a:p>
        </p:txBody>
      </p:sp>
      <p:grpSp>
        <p:nvGrpSpPr>
          <p:cNvPr id="69" name="그룹 68"/>
          <p:cNvGrpSpPr/>
          <p:nvPr/>
        </p:nvGrpSpPr>
        <p:grpSpPr>
          <a:xfrm>
            <a:off x="3584360" y="2572111"/>
            <a:ext cx="1912521" cy="1796367"/>
            <a:chOff x="3162137" y="3017616"/>
            <a:chExt cx="1531297" cy="1531295"/>
          </a:xfrm>
        </p:grpSpPr>
        <p:sp>
          <p:nvSpPr>
            <p:cNvPr id="70" name="타원 69"/>
            <p:cNvSpPr/>
            <p:nvPr/>
          </p:nvSpPr>
          <p:spPr>
            <a:xfrm flipV="1">
              <a:off x="3162137" y="3017616"/>
              <a:ext cx="1531297" cy="1531295"/>
            </a:xfrm>
            <a:prstGeom prst="ellipse">
              <a:avLst/>
            </a:prstGeom>
            <a:pattFill prst="ltDnDiag">
              <a:fgClr>
                <a:srgbClr val="C0C0C0"/>
              </a:fgClr>
              <a:bgClr>
                <a:schemeClr val="bg1"/>
              </a:bgClr>
            </a:patt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sz="1400" dirty="0">
                <a:solidFill>
                  <a:prstClr val="white"/>
                </a:solidFill>
                <a:latin typeface="Calibri" panose="020F0502020204030204"/>
                <a:ea typeface="KoPub돋움체 Medium" panose="02020603020101020101" pitchFamily="18" charset="-127"/>
              </a:endParaRPr>
            </a:p>
          </p:txBody>
        </p:sp>
        <p:sp>
          <p:nvSpPr>
            <p:cNvPr id="71" name="타원 70"/>
            <p:cNvSpPr/>
            <p:nvPr/>
          </p:nvSpPr>
          <p:spPr>
            <a:xfrm flipV="1">
              <a:off x="3287274" y="3142753"/>
              <a:ext cx="1281022" cy="12810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spc="-41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3390028" y="3859321"/>
              <a:ext cx="1043209" cy="3935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24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1D9BE6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‘20</a:t>
              </a:r>
              <a:r>
                <a:rPr lang="ko-KR" altLang="en-US" sz="24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1D9BE6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年 </a:t>
              </a:r>
              <a:r>
                <a:rPr lang="en-US" altLang="ko-KR" sz="24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1D9BE6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3</a:t>
              </a:r>
              <a:r>
                <a:rPr lang="ko-KR" altLang="en-US" sz="24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1D9BE6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月</a:t>
              </a:r>
              <a:endParaRPr lang="ko-KR" altLang="en-US" sz="2400" b="1" spc="-14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D9BE6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3363523" y="3242969"/>
              <a:ext cx="1108923" cy="6559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ko-KR" altLang="en-US" sz="22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의견수렴 및</a:t>
              </a:r>
              <a:r>
                <a:rPr lang="en-US" altLang="ko-KR" sz="22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/>
              </a:r>
              <a:br>
                <a:rPr lang="en-US" altLang="ko-KR" sz="22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ko-KR" altLang="en-US" sz="22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시범운영</a:t>
              </a:r>
              <a:endParaRPr lang="ko-KR" altLang="en-US" sz="2200" b="1" spc="-14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6322279" y="2002351"/>
            <a:ext cx="1912521" cy="1796367"/>
            <a:chOff x="3162137" y="3017616"/>
            <a:chExt cx="1531297" cy="1531295"/>
          </a:xfrm>
        </p:grpSpPr>
        <p:sp>
          <p:nvSpPr>
            <p:cNvPr id="75" name="타원 74"/>
            <p:cNvSpPr/>
            <p:nvPr/>
          </p:nvSpPr>
          <p:spPr>
            <a:xfrm flipV="1">
              <a:off x="3162137" y="3017616"/>
              <a:ext cx="1531297" cy="1531295"/>
            </a:xfrm>
            <a:prstGeom prst="ellipse">
              <a:avLst/>
            </a:prstGeom>
            <a:pattFill prst="ltDnDiag">
              <a:fgClr>
                <a:srgbClr val="C0C0C0"/>
              </a:fgClr>
              <a:bgClr>
                <a:schemeClr val="bg1"/>
              </a:bgClr>
            </a:patt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sz="1400" dirty="0">
                <a:solidFill>
                  <a:prstClr val="white"/>
                </a:solidFill>
                <a:latin typeface="Calibri" panose="020F0502020204030204"/>
                <a:ea typeface="KoPub돋움체 Medium" panose="02020603020101020101" pitchFamily="18" charset="-127"/>
              </a:endParaRPr>
            </a:p>
          </p:txBody>
        </p:sp>
        <p:sp>
          <p:nvSpPr>
            <p:cNvPr id="76" name="타원 75"/>
            <p:cNvSpPr/>
            <p:nvPr/>
          </p:nvSpPr>
          <p:spPr>
            <a:xfrm flipV="1">
              <a:off x="3287274" y="3142753"/>
              <a:ext cx="1281022" cy="12810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spc="-41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3390028" y="3859321"/>
              <a:ext cx="1043209" cy="3935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24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1D9BE6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‘20</a:t>
              </a:r>
              <a:r>
                <a:rPr lang="ko-KR" altLang="en-US" sz="24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1D9BE6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年 </a:t>
              </a:r>
              <a:r>
                <a:rPr lang="en-US" altLang="ko-KR" sz="24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1D9BE6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4</a:t>
              </a:r>
              <a:r>
                <a:rPr lang="ko-KR" altLang="en-US" sz="24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1D9BE6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月</a:t>
              </a:r>
              <a:endParaRPr lang="ko-KR" altLang="en-US" sz="2400" b="1" spc="-14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D9BE6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3348270" y="3259208"/>
              <a:ext cx="1108923" cy="6559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ko-KR" altLang="en-US" sz="22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시범운영 및</a:t>
              </a:r>
              <a:r>
                <a:rPr lang="en-US" altLang="ko-KR" sz="22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/>
              </a:r>
              <a:br>
                <a:rPr lang="en-US" altLang="ko-KR" sz="22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ko-KR" altLang="en-US" sz="22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모니터링</a:t>
              </a:r>
              <a:endParaRPr lang="ko-KR" altLang="en-US" sz="2200" b="1" spc="-14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grpSp>
        <p:nvGrpSpPr>
          <p:cNvPr id="79" name="그룹 78"/>
          <p:cNvGrpSpPr/>
          <p:nvPr/>
        </p:nvGrpSpPr>
        <p:grpSpPr>
          <a:xfrm>
            <a:off x="9060198" y="1336079"/>
            <a:ext cx="1912521" cy="1796367"/>
            <a:chOff x="3162137" y="3017616"/>
            <a:chExt cx="1531297" cy="1531295"/>
          </a:xfrm>
        </p:grpSpPr>
        <p:sp>
          <p:nvSpPr>
            <p:cNvPr id="80" name="타원 79"/>
            <p:cNvSpPr/>
            <p:nvPr/>
          </p:nvSpPr>
          <p:spPr>
            <a:xfrm flipV="1">
              <a:off x="3162137" y="3017616"/>
              <a:ext cx="1531297" cy="1531295"/>
            </a:xfrm>
            <a:prstGeom prst="ellipse">
              <a:avLst/>
            </a:prstGeom>
            <a:pattFill prst="ltDnDiag">
              <a:fgClr>
                <a:srgbClr val="C0C0C0"/>
              </a:fgClr>
              <a:bgClr>
                <a:schemeClr val="bg1"/>
              </a:bgClr>
            </a:patt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sz="1400" dirty="0">
                <a:solidFill>
                  <a:prstClr val="white"/>
                </a:solidFill>
                <a:latin typeface="Calibri" panose="020F0502020204030204"/>
                <a:ea typeface="KoPub돋움체 Medium" panose="02020603020101020101" pitchFamily="18" charset="-127"/>
              </a:endParaRPr>
            </a:p>
          </p:txBody>
        </p:sp>
        <p:sp>
          <p:nvSpPr>
            <p:cNvPr id="81" name="타원 80"/>
            <p:cNvSpPr/>
            <p:nvPr/>
          </p:nvSpPr>
          <p:spPr>
            <a:xfrm flipV="1">
              <a:off x="3287274" y="3142753"/>
              <a:ext cx="1281022" cy="12810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spc="-41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3386180" y="3859321"/>
              <a:ext cx="1050910" cy="3935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24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1D9BE6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‘20</a:t>
              </a:r>
              <a:r>
                <a:rPr lang="ko-KR" altLang="en-US" sz="24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1D9BE6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年 </a:t>
              </a:r>
              <a:r>
                <a:rPr lang="en-US" altLang="ko-KR" sz="24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1D9BE6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5</a:t>
              </a:r>
              <a:r>
                <a:rPr lang="ko-KR" altLang="en-US" sz="24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1D9BE6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月</a:t>
              </a:r>
              <a:endParaRPr lang="ko-KR" altLang="en-US" sz="2400" b="1" spc="-14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D9BE6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3389063" y="3291686"/>
              <a:ext cx="1057841" cy="6559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ko-KR" altLang="en-US" sz="2200" b="1" spc="-140" dirty="0" err="1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통합플랫폼</a:t>
              </a:r>
              <a:r>
                <a:rPr lang="en-US" altLang="ko-KR" sz="22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/>
              </a:r>
              <a:br>
                <a:rPr lang="en-US" altLang="ko-KR" sz="22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ko-KR" altLang="en-US" sz="2200" b="1" spc="-14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오픈</a:t>
              </a:r>
              <a:endParaRPr lang="ko-KR" altLang="en-US" sz="2200" b="1" spc="-14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sp>
        <p:nvSpPr>
          <p:cNvPr id="84" name="직사각형 83"/>
          <p:cNvSpPr/>
          <p:nvPr/>
        </p:nvSpPr>
        <p:spPr>
          <a:xfrm>
            <a:off x="5961063" y="4220286"/>
            <a:ext cx="2892147" cy="2319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>
              <a:lnSpc>
                <a:spcPct val="110000"/>
              </a:lnSpc>
              <a:spcAft>
                <a:spcPts val="500"/>
              </a:spcAft>
              <a:buClr>
                <a:schemeClr val="bg1">
                  <a:lumMod val="65000"/>
                </a:schemeClr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ko-KR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(2</a:t>
            </a:r>
            <a:r>
              <a:rPr lang="ko-KR" altLang="en-US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차</a:t>
            </a:r>
            <a:r>
              <a:rPr lang="en-US" altLang="ko-KR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)</a:t>
            </a:r>
            <a:r>
              <a:rPr lang="ko-KR" altLang="en-US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추가 </a:t>
            </a:r>
            <a:r>
              <a:rPr lang="en-US" altLang="ko-KR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11</a:t>
            </a:r>
            <a:r>
              <a:rPr lang="ko-KR" altLang="en-US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개 자치구에</a:t>
            </a:r>
            <a:r>
              <a:rPr lang="en-US" altLang="ko-KR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/>
            </a:r>
            <a:br>
              <a:rPr lang="en-US" altLang="ko-KR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</a:br>
            <a:r>
              <a:rPr lang="en-US" altLang="ko-KR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‘</a:t>
            </a:r>
            <a:r>
              <a:rPr lang="ko-KR" altLang="en-US" sz="1800" spc="-49" dirty="0" err="1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불법주정차</a:t>
            </a:r>
            <a:r>
              <a:rPr lang="ko-KR" altLang="en-US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 </a:t>
            </a:r>
            <a:r>
              <a:rPr lang="ko-KR" altLang="en-US" sz="1800" spc="-49" dirty="0" err="1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통합플랫폼</a:t>
            </a:r>
            <a:r>
              <a:rPr lang="en-US" altLang="ko-KR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’</a:t>
            </a:r>
            <a:br>
              <a:rPr lang="en-US" altLang="ko-KR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</a:br>
            <a:r>
              <a:rPr lang="ko-KR" altLang="en-US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순차 적용</a:t>
            </a:r>
            <a:endParaRPr lang="en-US" altLang="ko-KR" sz="1800" spc="-49" dirty="0" smtClean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rgbClr val="0070C0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sym typeface="Monotype Sorts" pitchFamily="2" charset="2"/>
            </a:endParaRPr>
          </a:p>
          <a:p>
            <a:pPr marL="182563" indent="-182563">
              <a:lnSpc>
                <a:spcPct val="110000"/>
              </a:lnSpc>
              <a:spcAft>
                <a:spcPts val="500"/>
              </a:spcAft>
              <a:buClr>
                <a:schemeClr val="bg1">
                  <a:lumMod val="65000"/>
                </a:schemeClr>
              </a:buClr>
              <a:buSzPct val="110000"/>
              <a:buFont typeface="Arial" panose="020B0604020202020204" pitchFamily="34" charset="0"/>
              <a:buChar char="•"/>
            </a:pPr>
            <a:r>
              <a:rPr lang="ko-KR" altLang="en-US" sz="16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시범운영 및 모니터링</a:t>
            </a:r>
            <a:endParaRPr lang="en-US" altLang="ko-KR" sz="1600" spc="-49" dirty="0" smtClean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sym typeface="Monotype Sorts" pitchFamily="2" charset="2"/>
            </a:endParaRPr>
          </a:p>
          <a:p>
            <a:pPr marL="182563" indent="-182563">
              <a:lnSpc>
                <a:spcPct val="110000"/>
              </a:lnSpc>
              <a:spcAft>
                <a:spcPts val="500"/>
              </a:spcAft>
              <a:buClr>
                <a:schemeClr val="bg1">
                  <a:lumMod val="65000"/>
                </a:schemeClr>
              </a:buClr>
              <a:buSzPct val="110000"/>
              <a:buFont typeface="Arial" panose="020B0604020202020204" pitchFamily="34" charset="0"/>
              <a:buChar char="•"/>
            </a:pPr>
            <a:r>
              <a:rPr lang="ko-KR" altLang="en-US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서울시 열린 데이터 광장 및 민간 내비게이션 관련 사업자와 협의 </a:t>
            </a:r>
            <a:r>
              <a:rPr lang="en-US" altLang="ko-KR" sz="1800" spc="-49" dirty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  <a:sym typeface="Monotype Sorts" pitchFamily="2" charset="2"/>
              </a:rPr>
              <a:t> </a:t>
            </a:r>
            <a:r>
              <a:rPr lang="ko-KR" altLang="en-US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정보 공개 추진</a:t>
            </a:r>
            <a:endParaRPr lang="ko-KR" altLang="en-US" sz="2000" spc="-49" dirty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rgbClr val="0070C0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8853211" y="3429277"/>
            <a:ext cx="2548214" cy="1002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>
              <a:lnSpc>
                <a:spcPct val="110000"/>
              </a:lnSpc>
              <a:spcAft>
                <a:spcPts val="500"/>
              </a:spcAft>
              <a:buClr>
                <a:schemeClr val="bg1">
                  <a:lumMod val="65000"/>
                </a:schemeClr>
              </a:buClr>
              <a:buSzPct val="110000"/>
              <a:buFont typeface="Arial" panose="020B0604020202020204" pitchFamily="34" charset="0"/>
              <a:buChar char="•"/>
            </a:pPr>
            <a:r>
              <a:rPr lang="ko-KR" altLang="en-US" sz="1600" spc="-49" dirty="0" err="1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불법주정차</a:t>
            </a:r>
            <a:r>
              <a:rPr lang="ko-KR" altLang="en-US" sz="16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 </a:t>
            </a:r>
            <a:r>
              <a:rPr lang="ko-KR" altLang="en-US" sz="1600" spc="-49" dirty="0" err="1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통합플랫폼</a:t>
            </a:r>
            <a:r>
              <a:rPr lang="ko-KR" altLang="en-US" sz="16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 오픈</a:t>
            </a:r>
            <a:endParaRPr lang="en-US" altLang="ko-KR" sz="1600" spc="-49" dirty="0" smtClean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sym typeface="Monotype Sorts" pitchFamily="2" charset="2"/>
            </a:endParaRPr>
          </a:p>
          <a:p>
            <a:pPr marL="182563" indent="-182563">
              <a:lnSpc>
                <a:spcPct val="110000"/>
              </a:lnSpc>
              <a:spcAft>
                <a:spcPts val="500"/>
              </a:spcAft>
              <a:buClr>
                <a:schemeClr val="bg1">
                  <a:lumMod val="65000"/>
                </a:schemeClr>
              </a:buClr>
              <a:buSzPct val="110000"/>
              <a:buFont typeface="Arial" panose="020B0604020202020204" pitchFamily="34" charset="0"/>
              <a:buChar char="•"/>
            </a:pPr>
            <a:r>
              <a:rPr lang="ko-KR" altLang="en-US" sz="1600" spc="-49" dirty="0" err="1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불법주정차</a:t>
            </a:r>
            <a:r>
              <a:rPr lang="ko-KR" altLang="en-US" sz="16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 </a:t>
            </a:r>
            <a:r>
              <a:rPr lang="ko-KR" altLang="en-US" sz="1600" spc="-49" dirty="0" err="1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통합플랫폼</a:t>
            </a:r>
            <a:r>
              <a:rPr lang="en-US" altLang="ko-KR" sz="16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/>
            </a:r>
            <a:br>
              <a:rPr lang="en-US" altLang="ko-KR" sz="16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</a:br>
            <a:r>
              <a:rPr lang="en-US" altLang="ko-KR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  <a:sym typeface="Monotype Sorts" pitchFamily="2" charset="2"/>
              </a:rPr>
              <a:t></a:t>
            </a:r>
            <a:r>
              <a:rPr lang="ko-KR" altLang="en-US" sz="1800" spc="-49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rgbClr val="0070C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 pitchFamily="2" charset="2"/>
              </a:rPr>
              <a:t> 교통지도과로 이관</a:t>
            </a:r>
            <a:endParaRPr lang="en-US" altLang="ko-KR" sz="1800" spc="-49" dirty="0" smtClean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rgbClr val="0070C0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sym typeface="Monotype Sorts" pitchFamily="2" charset="2"/>
            </a:endParaRPr>
          </a:p>
        </p:txBody>
      </p:sp>
      <p:pic>
        <p:nvPicPr>
          <p:cNvPr id="8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683" y="2"/>
            <a:ext cx="1458360" cy="689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0" name="그룹 89"/>
          <p:cNvGrpSpPr/>
          <p:nvPr/>
        </p:nvGrpSpPr>
        <p:grpSpPr>
          <a:xfrm>
            <a:off x="0" y="-12607"/>
            <a:ext cx="10741682" cy="895105"/>
            <a:chOff x="0" y="-12607"/>
            <a:chExt cx="10741682" cy="895105"/>
          </a:xfrm>
        </p:grpSpPr>
        <p:grpSp>
          <p:nvGrpSpPr>
            <p:cNvPr id="91" name="그룹 90"/>
            <p:cNvGrpSpPr/>
            <p:nvPr/>
          </p:nvGrpSpPr>
          <p:grpSpPr>
            <a:xfrm>
              <a:off x="0" y="1"/>
              <a:ext cx="10741682" cy="692467"/>
              <a:chOff x="725208" y="1"/>
              <a:chExt cx="10741682" cy="692467"/>
            </a:xfrm>
          </p:grpSpPr>
          <p:grpSp>
            <p:nvGrpSpPr>
              <p:cNvPr id="96" name="그룹 95"/>
              <p:cNvGrpSpPr/>
              <p:nvPr/>
            </p:nvGrpSpPr>
            <p:grpSpPr>
              <a:xfrm>
                <a:off x="725208" y="1"/>
                <a:ext cx="10741682" cy="692467"/>
                <a:chOff x="803725" y="205012"/>
                <a:chExt cx="6850448" cy="519350"/>
              </a:xfrm>
            </p:grpSpPr>
            <p:sp>
              <p:nvSpPr>
                <p:cNvPr id="98" name="자유형 97"/>
                <p:cNvSpPr/>
                <p:nvPr/>
              </p:nvSpPr>
              <p:spPr>
                <a:xfrm>
                  <a:off x="918192" y="222218"/>
                  <a:ext cx="3232249" cy="481629"/>
                </a:xfrm>
                <a:custGeom>
                  <a:avLst/>
                  <a:gdLst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0 w 6600056"/>
                    <a:gd name="connsiteY3" fmla="*/ 970488 h 970488"/>
                    <a:gd name="connsiteX4" fmla="*/ 0 w 6600056"/>
                    <a:gd name="connsiteY4" fmla="*/ 0 h 970488"/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432048 w 6600056"/>
                    <a:gd name="connsiteY3" fmla="*/ 970488 h 970488"/>
                    <a:gd name="connsiteX4" fmla="*/ 0 w 6600056"/>
                    <a:gd name="connsiteY4" fmla="*/ 0 h 97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00056" h="970488">
                      <a:moveTo>
                        <a:pt x="0" y="0"/>
                      </a:moveTo>
                      <a:lnTo>
                        <a:pt x="6600056" y="0"/>
                      </a:lnTo>
                      <a:lnTo>
                        <a:pt x="6600056" y="970488"/>
                      </a:lnTo>
                      <a:lnTo>
                        <a:pt x="432048" y="9704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>
                  <a:outerShdw blurRad="76200" dist="25400" dir="9600000" algn="r" rotWithShape="0">
                    <a:prstClr val="black">
                      <a:alpha val="22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2400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endParaRPr>
                </a:p>
              </p:txBody>
            </p:sp>
            <p:sp>
              <p:nvSpPr>
                <p:cNvPr id="99" name="자유형 98"/>
                <p:cNvSpPr/>
                <p:nvPr/>
              </p:nvSpPr>
              <p:spPr>
                <a:xfrm>
                  <a:off x="803725" y="205012"/>
                  <a:ext cx="6850448" cy="519350"/>
                </a:xfrm>
                <a:custGeom>
                  <a:avLst/>
                  <a:gdLst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0 w 6600056"/>
                    <a:gd name="connsiteY3" fmla="*/ 970488 h 970488"/>
                    <a:gd name="connsiteX4" fmla="*/ 0 w 6600056"/>
                    <a:gd name="connsiteY4" fmla="*/ 0 h 970488"/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432048 w 6600056"/>
                    <a:gd name="connsiteY3" fmla="*/ 970488 h 970488"/>
                    <a:gd name="connsiteX4" fmla="*/ 0 w 6600056"/>
                    <a:gd name="connsiteY4" fmla="*/ 0 h 97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00056" h="970488">
                      <a:moveTo>
                        <a:pt x="0" y="0"/>
                      </a:moveTo>
                      <a:lnTo>
                        <a:pt x="6600056" y="0"/>
                      </a:lnTo>
                      <a:lnTo>
                        <a:pt x="6600056" y="970488"/>
                      </a:lnTo>
                      <a:lnTo>
                        <a:pt x="432048" y="9704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CAF4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2400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endParaRPr>
                </a:p>
              </p:txBody>
            </p:sp>
          </p:grpSp>
          <p:sp>
            <p:nvSpPr>
              <p:cNvPr id="97" name="직사각형 96"/>
              <p:cNvSpPr/>
              <p:nvPr/>
            </p:nvSpPr>
            <p:spPr>
              <a:xfrm>
                <a:off x="1979211" y="68628"/>
                <a:ext cx="517286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121917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ko-KR" altLang="en-US" sz="3200" b="1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 </a:t>
                </a:r>
                <a:r>
                  <a:rPr kumimoji="0" lang="ko-KR" altLang="en-US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추진계획</a:t>
                </a:r>
                <a:endParaRPr kumimoji="0" lang="en-US" altLang="ko-KR" sz="3200" b="1" dirty="0"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Calibri" pitchFamily="34" charset="0"/>
                </a:endParaRPr>
              </a:p>
            </p:txBody>
          </p:sp>
        </p:grpSp>
        <p:grpSp>
          <p:nvGrpSpPr>
            <p:cNvPr id="92" name="그룹 91"/>
            <p:cNvGrpSpPr/>
            <p:nvPr/>
          </p:nvGrpSpPr>
          <p:grpSpPr>
            <a:xfrm>
              <a:off x="0" y="-12607"/>
              <a:ext cx="1199457" cy="895105"/>
              <a:chOff x="0" y="-12607"/>
              <a:chExt cx="1397565" cy="1042945"/>
            </a:xfrm>
          </p:grpSpPr>
          <p:pic>
            <p:nvPicPr>
              <p:cNvPr id="94" name="Picture 2"/>
              <p:cNvPicPr>
                <a:picLocks noChangeAspect="1" noChangeArrowheads="1"/>
              </p:cNvPicPr>
              <p:nvPr/>
            </p:nvPicPr>
            <p:blipFill>
              <a:blip r:embed="rId7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rcRect l="4444"/>
              <a:stretch>
                <a:fillRect/>
              </a:stretch>
            </p:blipFill>
            <p:spPr bwMode="auto">
              <a:xfrm>
                <a:off x="145577" y="-12607"/>
                <a:ext cx="1251988" cy="1042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95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 l="2114" t="488"/>
              <a:stretch>
                <a:fillRect/>
              </a:stretch>
            </p:blipFill>
            <p:spPr bwMode="auto">
              <a:xfrm>
                <a:off x="0" y="1"/>
                <a:ext cx="1127368" cy="10227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93" name="직사각형 92"/>
            <p:cNvSpPr/>
            <p:nvPr/>
          </p:nvSpPr>
          <p:spPr>
            <a:xfrm>
              <a:off x="160916" y="214850"/>
              <a:ext cx="444352" cy="390995"/>
            </a:xfrm>
            <a:prstGeom prst="rect">
              <a:avLst/>
            </a:prstGeom>
          </p:spPr>
          <p:txBody>
            <a:bodyPr wrap="none" tIns="36000" bIns="36000" anchor="ctr" anchorCtr="1">
              <a:spAutoFit/>
            </a:bodyPr>
            <a:lstStyle/>
            <a:p>
              <a:pPr algn="ctr" defTabSz="121917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3600" b="1" dirty="0" smtClean="0">
                  <a:latin typeface="KoPub돋움체 Bold" panose="02020603020101020101" pitchFamily="18" charset="-127"/>
                  <a:ea typeface="KoPub돋움체 Bold" panose="02020603020101020101" pitchFamily="18" charset="-127"/>
                  <a:cs typeface="Calibri" pitchFamily="34" charset="0"/>
                </a:rPr>
                <a:t>5</a:t>
              </a:r>
              <a:endParaRPr kumimoji="0" lang="en-US" altLang="ko-KR" sz="3600" b="1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333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8951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모서리가 둥근 직사각형 31">
            <a:extLst>
              <a:ext uri="{FF2B5EF4-FFF2-40B4-BE49-F238E27FC236}">
                <a16:creationId xmlns:a16="http://schemas.microsoft.com/office/drawing/2014/main" xmlns="" id="{63150D9B-F8D4-4376-88DF-83078FA87815}"/>
              </a:ext>
            </a:extLst>
          </p:cNvPr>
          <p:cNvSpPr/>
          <p:nvPr/>
        </p:nvSpPr>
        <p:spPr>
          <a:xfrm>
            <a:off x="376998" y="1551318"/>
            <a:ext cx="11373724" cy="4835833"/>
          </a:xfrm>
          <a:prstGeom prst="roundRect">
            <a:avLst>
              <a:gd name="adj" fmla="val 2529"/>
            </a:avLst>
          </a:prstGeom>
          <a:solidFill>
            <a:sysClr val="window" lastClr="FFFFFF"/>
          </a:solidFill>
          <a:ln w="19050" cap="rnd" cmpd="sng" algn="ctr">
            <a:solidFill>
              <a:srgbClr val="1D9BE6"/>
            </a:solidFill>
            <a:prstDash val="solid"/>
            <a:miter lim="800000"/>
            <a:tailEnd type="none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sz="800" kern="1200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sz="800" kern="1200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sz="800" kern="1200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sz="800" kern="1200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9pPr>
          </a:lstStyle>
          <a:p>
            <a:pPr algn="ctr" defTabSz="1075334" fontAlgn="auto" latinLnBrk="0">
              <a:spcBef>
                <a:spcPts val="0"/>
              </a:spcBef>
              <a:spcAft>
                <a:spcPts val="0"/>
              </a:spcAft>
            </a:pPr>
            <a:endParaRPr kumimoji="0" lang="ko-KR" altLang="en-US" sz="1500" kern="0">
              <a:solidFill>
                <a:prstClr val="white"/>
              </a:solidFill>
              <a:latin typeface="KoPub돋움체 Bold" panose="00000800000000000000" pitchFamily="2" charset="-127"/>
              <a:ea typeface="KoPub돋움체 Bold" panose="00000800000000000000" pitchFamily="2" charset="-127"/>
            </a:endParaRPr>
          </a:p>
        </p:txBody>
      </p:sp>
      <p:grpSp>
        <p:nvGrpSpPr>
          <p:cNvPr id="43" name="그룹 42"/>
          <p:cNvGrpSpPr/>
          <p:nvPr/>
        </p:nvGrpSpPr>
        <p:grpSpPr>
          <a:xfrm>
            <a:off x="4736517" y="3868138"/>
            <a:ext cx="527217" cy="519520"/>
            <a:chOff x="2636146" y="5321769"/>
            <a:chExt cx="211829" cy="215535"/>
          </a:xfrm>
        </p:grpSpPr>
        <p:sp>
          <p:nvSpPr>
            <p:cNvPr id="49" name="타원 48"/>
            <p:cNvSpPr/>
            <p:nvPr/>
          </p:nvSpPr>
          <p:spPr>
            <a:xfrm>
              <a:off x="2636146" y="5321769"/>
              <a:ext cx="211829" cy="215535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>
                <a:bevelT w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151694" fontAlgn="base" latinLnBrk="0"/>
              <a:endParaRPr lang="ko-KR" altLang="en-US" sz="1403" dirty="0">
                <a:solidFill>
                  <a:prstClr val="white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grpSp>
          <p:nvGrpSpPr>
            <p:cNvPr id="50" name="그룹 49"/>
            <p:cNvGrpSpPr/>
            <p:nvPr/>
          </p:nvGrpSpPr>
          <p:grpSpPr>
            <a:xfrm>
              <a:off x="2677022" y="5365599"/>
              <a:ext cx="141636" cy="128657"/>
              <a:chOff x="4953017" y="4270753"/>
              <a:chExt cx="306392" cy="278308"/>
            </a:xfrm>
          </p:grpSpPr>
          <p:grpSp>
            <p:nvGrpSpPr>
              <p:cNvPr id="51" name="Group 229"/>
              <p:cNvGrpSpPr>
                <a:grpSpLocks/>
              </p:cNvGrpSpPr>
              <p:nvPr/>
            </p:nvGrpSpPr>
            <p:grpSpPr bwMode="auto">
              <a:xfrm>
                <a:off x="5097033" y="4270753"/>
                <a:ext cx="162376" cy="278308"/>
                <a:chOff x="2282" y="3757"/>
                <a:chExt cx="109" cy="164"/>
              </a:xfrm>
            </p:grpSpPr>
            <p:sp>
              <p:nvSpPr>
                <p:cNvPr id="69" name="Oval 111"/>
                <p:cNvSpPr>
                  <a:spLocks noChangeArrowheads="1"/>
                </p:cNvSpPr>
                <p:nvPr/>
              </p:nvSpPr>
              <p:spPr bwMode="gray">
                <a:xfrm rot="-2700000">
                  <a:off x="2282" y="3775"/>
                  <a:ext cx="16" cy="15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70" name="Oval 112"/>
                <p:cNvSpPr>
                  <a:spLocks noChangeArrowheads="1"/>
                </p:cNvSpPr>
                <p:nvPr/>
              </p:nvSpPr>
              <p:spPr bwMode="gray">
                <a:xfrm rot="-2700000">
                  <a:off x="2301" y="3793"/>
                  <a:ext cx="16" cy="15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71" name="Oval 113"/>
                <p:cNvSpPr>
                  <a:spLocks noChangeArrowheads="1"/>
                </p:cNvSpPr>
                <p:nvPr/>
              </p:nvSpPr>
              <p:spPr bwMode="gray">
                <a:xfrm rot="-2700000">
                  <a:off x="2320" y="3812"/>
                  <a:ext cx="16" cy="16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72" name="Oval 114"/>
                <p:cNvSpPr>
                  <a:spLocks noChangeArrowheads="1"/>
                </p:cNvSpPr>
                <p:nvPr/>
              </p:nvSpPr>
              <p:spPr bwMode="gray">
                <a:xfrm rot="-2700000">
                  <a:off x="2339" y="3831"/>
                  <a:ext cx="16" cy="15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73" name="Oval 115"/>
                <p:cNvSpPr>
                  <a:spLocks noChangeArrowheads="1"/>
                </p:cNvSpPr>
                <p:nvPr/>
              </p:nvSpPr>
              <p:spPr bwMode="gray">
                <a:xfrm rot="-2700000">
                  <a:off x="2300" y="3757"/>
                  <a:ext cx="16" cy="15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74" name="Oval 116"/>
                <p:cNvSpPr>
                  <a:spLocks noChangeArrowheads="1"/>
                </p:cNvSpPr>
                <p:nvPr/>
              </p:nvSpPr>
              <p:spPr bwMode="gray">
                <a:xfrm rot="-2700000">
                  <a:off x="2319" y="3775"/>
                  <a:ext cx="15" cy="16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75" name="Oval 117"/>
                <p:cNvSpPr>
                  <a:spLocks noChangeArrowheads="1"/>
                </p:cNvSpPr>
                <p:nvPr/>
              </p:nvSpPr>
              <p:spPr bwMode="gray">
                <a:xfrm rot="-2700000">
                  <a:off x="2338" y="3794"/>
                  <a:ext cx="16" cy="16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76" name="Oval 118"/>
                <p:cNvSpPr>
                  <a:spLocks noChangeArrowheads="1"/>
                </p:cNvSpPr>
                <p:nvPr/>
              </p:nvSpPr>
              <p:spPr bwMode="gray">
                <a:xfrm rot="-2700000">
                  <a:off x="2357" y="3813"/>
                  <a:ext cx="16" cy="15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77" name="Oval 119"/>
                <p:cNvSpPr>
                  <a:spLocks noChangeArrowheads="1"/>
                </p:cNvSpPr>
                <p:nvPr/>
              </p:nvSpPr>
              <p:spPr bwMode="gray">
                <a:xfrm rot="-2700000">
                  <a:off x="2358" y="3850"/>
                  <a:ext cx="16" cy="16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78" name="Oval 120"/>
                <p:cNvSpPr>
                  <a:spLocks noChangeArrowheads="1"/>
                </p:cNvSpPr>
                <p:nvPr/>
              </p:nvSpPr>
              <p:spPr bwMode="gray">
                <a:xfrm rot="2700000" flipV="1">
                  <a:off x="2282" y="3889"/>
                  <a:ext cx="16" cy="15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79" name="Oval 121"/>
                <p:cNvSpPr>
                  <a:spLocks noChangeArrowheads="1"/>
                </p:cNvSpPr>
                <p:nvPr/>
              </p:nvSpPr>
              <p:spPr bwMode="gray">
                <a:xfrm rot="2700000" flipV="1">
                  <a:off x="2301" y="3870"/>
                  <a:ext cx="16" cy="16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80" name="Oval 122"/>
                <p:cNvSpPr>
                  <a:spLocks noChangeArrowheads="1"/>
                </p:cNvSpPr>
                <p:nvPr/>
              </p:nvSpPr>
              <p:spPr bwMode="gray">
                <a:xfrm rot="2700000" flipV="1">
                  <a:off x="2320" y="3851"/>
                  <a:ext cx="16" cy="15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81" name="Oval 123"/>
                <p:cNvSpPr>
                  <a:spLocks noChangeArrowheads="1"/>
                </p:cNvSpPr>
                <p:nvPr/>
              </p:nvSpPr>
              <p:spPr bwMode="gray">
                <a:xfrm rot="2700000" flipV="1">
                  <a:off x="2300" y="3906"/>
                  <a:ext cx="15" cy="15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82" name="Oval 124"/>
                <p:cNvSpPr>
                  <a:spLocks noChangeArrowheads="1"/>
                </p:cNvSpPr>
                <p:nvPr/>
              </p:nvSpPr>
              <p:spPr bwMode="gray">
                <a:xfrm rot="2700000" flipV="1">
                  <a:off x="2319" y="3887"/>
                  <a:ext cx="15" cy="16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83" name="Oval 125"/>
                <p:cNvSpPr>
                  <a:spLocks noChangeArrowheads="1"/>
                </p:cNvSpPr>
                <p:nvPr/>
              </p:nvSpPr>
              <p:spPr bwMode="gray">
                <a:xfrm rot="2700000" flipV="1">
                  <a:off x="2338" y="3869"/>
                  <a:ext cx="16" cy="15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84" name="Oval 126"/>
                <p:cNvSpPr>
                  <a:spLocks noChangeArrowheads="1"/>
                </p:cNvSpPr>
                <p:nvPr/>
              </p:nvSpPr>
              <p:spPr bwMode="gray">
                <a:xfrm rot="2700000" flipV="1">
                  <a:off x="2376" y="3831"/>
                  <a:ext cx="16" cy="15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</p:grpSp>
          <p:grpSp>
            <p:nvGrpSpPr>
              <p:cNvPr id="52" name="Group 229"/>
              <p:cNvGrpSpPr>
                <a:grpSpLocks/>
              </p:cNvGrpSpPr>
              <p:nvPr/>
            </p:nvGrpSpPr>
            <p:grpSpPr bwMode="auto">
              <a:xfrm>
                <a:off x="4953017" y="4270753"/>
                <a:ext cx="162376" cy="278308"/>
                <a:chOff x="2282" y="3757"/>
                <a:chExt cx="109" cy="164"/>
              </a:xfrm>
            </p:grpSpPr>
            <p:sp>
              <p:nvSpPr>
                <p:cNvPr id="53" name="Oval 111"/>
                <p:cNvSpPr>
                  <a:spLocks noChangeArrowheads="1"/>
                </p:cNvSpPr>
                <p:nvPr/>
              </p:nvSpPr>
              <p:spPr bwMode="gray">
                <a:xfrm rot="-2700000">
                  <a:off x="2282" y="3775"/>
                  <a:ext cx="16" cy="15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54" name="Oval 112"/>
                <p:cNvSpPr>
                  <a:spLocks noChangeArrowheads="1"/>
                </p:cNvSpPr>
                <p:nvPr/>
              </p:nvSpPr>
              <p:spPr bwMode="gray">
                <a:xfrm rot="-2700000">
                  <a:off x="2301" y="3793"/>
                  <a:ext cx="16" cy="15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55" name="Oval 113"/>
                <p:cNvSpPr>
                  <a:spLocks noChangeArrowheads="1"/>
                </p:cNvSpPr>
                <p:nvPr/>
              </p:nvSpPr>
              <p:spPr bwMode="gray">
                <a:xfrm rot="-2700000">
                  <a:off x="2320" y="3812"/>
                  <a:ext cx="16" cy="16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56" name="Oval 114"/>
                <p:cNvSpPr>
                  <a:spLocks noChangeArrowheads="1"/>
                </p:cNvSpPr>
                <p:nvPr/>
              </p:nvSpPr>
              <p:spPr bwMode="gray">
                <a:xfrm rot="-2700000">
                  <a:off x="2339" y="3831"/>
                  <a:ext cx="16" cy="15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57" name="Oval 115"/>
                <p:cNvSpPr>
                  <a:spLocks noChangeArrowheads="1"/>
                </p:cNvSpPr>
                <p:nvPr/>
              </p:nvSpPr>
              <p:spPr bwMode="gray">
                <a:xfrm rot="-2700000">
                  <a:off x="2300" y="3757"/>
                  <a:ext cx="16" cy="15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58" name="Oval 116"/>
                <p:cNvSpPr>
                  <a:spLocks noChangeArrowheads="1"/>
                </p:cNvSpPr>
                <p:nvPr/>
              </p:nvSpPr>
              <p:spPr bwMode="gray">
                <a:xfrm rot="-2700000">
                  <a:off x="2319" y="3775"/>
                  <a:ext cx="15" cy="16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59" name="Oval 117"/>
                <p:cNvSpPr>
                  <a:spLocks noChangeArrowheads="1"/>
                </p:cNvSpPr>
                <p:nvPr/>
              </p:nvSpPr>
              <p:spPr bwMode="gray">
                <a:xfrm rot="-2700000">
                  <a:off x="2338" y="3794"/>
                  <a:ext cx="16" cy="16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60" name="Oval 118"/>
                <p:cNvSpPr>
                  <a:spLocks noChangeArrowheads="1"/>
                </p:cNvSpPr>
                <p:nvPr/>
              </p:nvSpPr>
              <p:spPr bwMode="gray">
                <a:xfrm rot="-2700000">
                  <a:off x="2357" y="3813"/>
                  <a:ext cx="16" cy="15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61" name="Oval 119"/>
                <p:cNvSpPr>
                  <a:spLocks noChangeArrowheads="1"/>
                </p:cNvSpPr>
                <p:nvPr/>
              </p:nvSpPr>
              <p:spPr bwMode="gray">
                <a:xfrm rot="-2700000">
                  <a:off x="2358" y="3850"/>
                  <a:ext cx="16" cy="16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62" name="Oval 120"/>
                <p:cNvSpPr>
                  <a:spLocks noChangeArrowheads="1"/>
                </p:cNvSpPr>
                <p:nvPr/>
              </p:nvSpPr>
              <p:spPr bwMode="gray">
                <a:xfrm rot="2700000" flipV="1">
                  <a:off x="2282" y="3889"/>
                  <a:ext cx="16" cy="15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63" name="Oval 121"/>
                <p:cNvSpPr>
                  <a:spLocks noChangeArrowheads="1"/>
                </p:cNvSpPr>
                <p:nvPr/>
              </p:nvSpPr>
              <p:spPr bwMode="gray">
                <a:xfrm rot="2700000" flipV="1">
                  <a:off x="2301" y="3870"/>
                  <a:ext cx="16" cy="16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64" name="Oval 122"/>
                <p:cNvSpPr>
                  <a:spLocks noChangeArrowheads="1"/>
                </p:cNvSpPr>
                <p:nvPr/>
              </p:nvSpPr>
              <p:spPr bwMode="gray">
                <a:xfrm rot="2700000" flipV="1">
                  <a:off x="2320" y="3851"/>
                  <a:ext cx="16" cy="15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65" name="Oval 123"/>
                <p:cNvSpPr>
                  <a:spLocks noChangeArrowheads="1"/>
                </p:cNvSpPr>
                <p:nvPr/>
              </p:nvSpPr>
              <p:spPr bwMode="gray">
                <a:xfrm rot="2700000" flipV="1">
                  <a:off x="2300" y="3906"/>
                  <a:ext cx="15" cy="15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66" name="Oval 124"/>
                <p:cNvSpPr>
                  <a:spLocks noChangeArrowheads="1"/>
                </p:cNvSpPr>
                <p:nvPr/>
              </p:nvSpPr>
              <p:spPr bwMode="gray">
                <a:xfrm rot="2700000" flipV="1">
                  <a:off x="2319" y="3887"/>
                  <a:ext cx="15" cy="16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67" name="Oval 125"/>
                <p:cNvSpPr>
                  <a:spLocks noChangeArrowheads="1"/>
                </p:cNvSpPr>
                <p:nvPr/>
              </p:nvSpPr>
              <p:spPr bwMode="gray">
                <a:xfrm rot="2700000" flipV="1">
                  <a:off x="2338" y="3869"/>
                  <a:ext cx="16" cy="15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68" name="Oval 126"/>
                <p:cNvSpPr>
                  <a:spLocks noChangeArrowheads="1"/>
                </p:cNvSpPr>
                <p:nvPr/>
              </p:nvSpPr>
              <p:spPr bwMode="gray">
                <a:xfrm rot="2700000" flipV="1">
                  <a:off x="2376" y="3831"/>
                  <a:ext cx="16" cy="15"/>
                </a:xfrm>
                <a:prstGeom prst="ellipse">
                  <a:avLst/>
                </a:prstGeom>
                <a:solidFill>
                  <a:srgbClr val="969696"/>
                </a:solidFill>
                <a:ln w="6350" algn="ctr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800" kern="1200">
                      <a:solidFill>
                        <a:schemeClr val="tx1"/>
                      </a:solidFill>
                      <a:latin typeface="맑은 고딕" pitchFamily="50" charset="-127"/>
                      <a:ea typeface="굴림" charset="-127"/>
                      <a:cs typeface="+mn-cs"/>
                    </a:defRPr>
                  </a:lvl9pPr>
                </a:lstStyle>
                <a:p>
                  <a:pPr latinLnBrk="0"/>
                  <a:endParaRPr lang="ko-KR" altLang="ko-KR" sz="1079" dirty="0">
                    <a:solidFill>
                      <a:srgbClr val="00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</p:grpSp>
        </p:grpSp>
      </p:grpSp>
      <p:sp>
        <p:nvSpPr>
          <p:cNvPr id="44" name="직사각형 43"/>
          <p:cNvSpPr/>
          <p:nvPr/>
        </p:nvSpPr>
        <p:spPr>
          <a:xfrm>
            <a:off x="4645956" y="3531458"/>
            <a:ext cx="704040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sz="800" kern="1200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sz="800" kern="1200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sz="800" kern="1200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sz="800" kern="1200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9pPr>
          </a:lstStyle>
          <a:p>
            <a:pPr marL="0" lvl="1" algn="ctr"/>
            <a:r>
              <a:rPr lang="ko-KR" altLang="en-US" sz="1600" spc="-5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보고서</a:t>
            </a:r>
            <a:endParaRPr lang="ko-KR" altLang="en-US" sz="900" dirty="0"/>
          </a:p>
        </p:txBody>
      </p:sp>
      <p:grpSp>
        <p:nvGrpSpPr>
          <p:cNvPr id="45" name="그룹 44"/>
          <p:cNvGrpSpPr/>
          <p:nvPr/>
        </p:nvGrpSpPr>
        <p:grpSpPr>
          <a:xfrm>
            <a:off x="483477" y="1004827"/>
            <a:ext cx="5494243" cy="400110"/>
            <a:chOff x="298050" y="1426359"/>
            <a:chExt cx="5494243" cy="400110"/>
          </a:xfrm>
        </p:grpSpPr>
        <p:sp>
          <p:nvSpPr>
            <p:cNvPr id="47" name="TextBox 9"/>
            <p:cNvSpPr txBox="1"/>
            <p:nvPr/>
          </p:nvSpPr>
          <p:spPr>
            <a:xfrm>
              <a:off x="603290" y="1426359"/>
              <a:ext cx="51890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800" kern="1200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800" kern="1200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800" kern="1200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800" kern="1200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800" kern="1200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800" kern="1200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800" kern="1200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800" kern="1200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800" kern="1200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9pPr>
            </a:lstStyle>
            <a:p>
              <a:r>
                <a:rPr lang="ko-KR" altLang="en-US" sz="2000" dirty="0" err="1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포시에스</a:t>
              </a:r>
              <a:r>
                <a:rPr lang="ko-KR" altLang="en-US" sz="200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en-US" altLang="ko-KR" sz="200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OZ Report</a:t>
              </a:r>
              <a:r>
                <a:rPr lang="ko-KR" altLang="en-US" sz="200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를 활용한 각종 보고서 제공</a:t>
              </a:r>
              <a:endParaRPr lang="en-US" altLang="ko-KR" sz="20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pic>
          <p:nvPicPr>
            <p:cNvPr id="48" name="그림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050" y="1500179"/>
              <a:ext cx="308775" cy="265284"/>
            </a:xfrm>
            <a:prstGeom prst="rect">
              <a:avLst/>
            </a:prstGeom>
          </p:spPr>
        </p:pic>
      </p:grpSp>
      <p:sp>
        <p:nvSpPr>
          <p:cNvPr id="46" name="Rectangle 18"/>
          <p:cNvSpPr>
            <a:spLocks noChangeArrowheads="1"/>
          </p:cNvSpPr>
          <p:nvPr/>
        </p:nvSpPr>
        <p:spPr bwMode="gray">
          <a:xfrm>
            <a:off x="368288" y="1531532"/>
            <a:ext cx="11395295" cy="377064"/>
          </a:xfrm>
          <a:prstGeom prst="rect">
            <a:avLst/>
          </a:prstGeom>
          <a:solidFill>
            <a:srgbClr val="1D9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sz="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sz="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sz="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sz="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600" b="1" spc="-100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통계기능에서 각종 통계 차트 및 보고서 작성</a:t>
            </a:r>
            <a:endParaRPr lang="ko-KR" altLang="en-US" sz="1600" b="1" spc="-100" dirty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93" name="그림 9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827" y="2035191"/>
            <a:ext cx="3948236" cy="4203684"/>
          </a:xfrm>
          <a:prstGeom prst="rect">
            <a:avLst/>
          </a:prstGeom>
        </p:spPr>
      </p:pic>
      <p:sp>
        <p:nvSpPr>
          <p:cNvPr id="94" name="직사각형 93"/>
          <p:cNvSpPr/>
          <p:nvPr/>
        </p:nvSpPr>
        <p:spPr>
          <a:xfrm>
            <a:off x="900279" y="2673861"/>
            <a:ext cx="3519322" cy="1713797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sz="800" kern="1200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sz="800" kern="1200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sz="800" kern="1200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sz="800" kern="1200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1551" y="2023846"/>
            <a:ext cx="3005138" cy="4247573"/>
          </a:xfrm>
          <a:prstGeom prst="rect">
            <a:avLst/>
          </a:prstGeom>
        </p:spPr>
      </p:pic>
      <p:grpSp>
        <p:nvGrpSpPr>
          <p:cNvPr id="13" name="그룹 12"/>
          <p:cNvGrpSpPr/>
          <p:nvPr/>
        </p:nvGrpSpPr>
        <p:grpSpPr>
          <a:xfrm>
            <a:off x="5465320" y="2023846"/>
            <a:ext cx="3039970" cy="4215029"/>
            <a:chOff x="5465320" y="2023846"/>
            <a:chExt cx="3039970" cy="4215029"/>
          </a:xfrm>
        </p:grpSpPr>
        <p:grpSp>
          <p:nvGrpSpPr>
            <p:cNvPr id="12" name="그룹 11"/>
            <p:cNvGrpSpPr/>
            <p:nvPr/>
          </p:nvGrpSpPr>
          <p:grpSpPr>
            <a:xfrm>
              <a:off x="5521984" y="2087486"/>
              <a:ext cx="2983306" cy="3926972"/>
              <a:chOff x="5521984" y="2087486"/>
              <a:chExt cx="2983306" cy="3926972"/>
            </a:xfrm>
          </p:grpSpPr>
          <p:pic>
            <p:nvPicPr>
              <p:cNvPr id="10" name="그림 9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21984" y="2087486"/>
                <a:ext cx="2983306" cy="3926972"/>
              </a:xfrm>
              <a:prstGeom prst="rect">
                <a:avLst/>
              </a:prstGeom>
            </p:spPr>
          </p:pic>
          <p:sp>
            <p:nvSpPr>
              <p:cNvPr id="98" name="Rectangle 18"/>
              <p:cNvSpPr>
                <a:spLocks noChangeArrowheads="1"/>
              </p:cNvSpPr>
              <p:nvPr/>
            </p:nvSpPr>
            <p:spPr bwMode="gray">
              <a:xfrm>
                <a:off x="5591174" y="2190750"/>
                <a:ext cx="2827293" cy="428625"/>
              </a:xfrm>
              <a:prstGeom prst="rect">
                <a:avLst/>
              </a:prstGeom>
              <a:solidFill>
                <a:srgbClr val="1D9BE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kumimoji="1" sz="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kumimoji="1" sz="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kumimoji="1" sz="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kumimoji="1" sz="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ko-KR" altLang="en-US" sz="1600" b="1" spc="-100" dirty="0" err="1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불법주정차</a:t>
                </a:r>
                <a:r>
                  <a:rPr lang="ko-KR" altLang="en-US" sz="1600" b="1" spc="-100" dirty="0" smtClean="0">
                    <a:ln w="3175"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단속 추이 보고서</a:t>
                </a:r>
                <a:endParaRPr lang="ko-KR" altLang="en-US" sz="1600" b="1" spc="-100" dirty="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sp>
          <p:nvSpPr>
            <p:cNvPr id="11" name="직사각형 10"/>
            <p:cNvSpPr/>
            <p:nvPr/>
          </p:nvSpPr>
          <p:spPr>
            <a:xfrm>
              <a:off x="5465320" y="2023846"/>
              <a:ext cx="3039970" cy="4215029"/>
            </a:xfrm>
            <a:prstGeom prst="rect">
              <a:avLst/>
            </a:prstGeom>
            <a:noFill/>
            <a:ln w="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00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683" y="2"/>
            <a:ext cx="1458360" cy="689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1" name="그룹 100"/>
          <p:cNvGrpSpPr/>
          <p:nvPr/>
        </p:nvGrpSpPr>
        <p:grpSpPr>
          <a:xfrm>
            <a:off x="0" y="-15434"/>
            <a:ext cx="10741682" cy="897932"/>
            <a:chOff x="0" y="-15434"/>
            <a:chExt cx="10741682" cy="897932"/>
          </a:xfrm>
        </p:grpSpPr>
        <p:grpSp>
          <p:nvGrpSpPr>
            <p:cNvPr id="102" name="그룹 101"/>
            <p:cNvGrpSpPr/>
            <p:nvPr/>
          </p:nvGrpSpPr>
          <p:grpSpPr>
            <a:xfrm>
              <a:off x="0" y="1"/>
              <a:ext cx="10741682" cy="692467"/>
              <a:chOff x="725208" y="1"/>
              <a:chExt cx="10741682" cy="692467"/>
            </a:xfrm>
          </p:grpSpPr>
          <p:grpSp>
            <p:nvGrpSpPr>
              <p:cNvPr id="107" name="그룹 106"/>
              <p:cNvGrpSpPr/>
              <p:nvPr/>
            </p:nvGrpSpPr>
            <p:grpSpPr>
              <a:xfrm>
                <a:off x="725208" y="1"/>
                <a:ext cx="10741682" cy="692467"/>
                <a:chOff x="803725" y="205012"/>
                <a:chExt cx="6850448" cy="519350"/>
              </a:xfrm>
            </p:grpSpPr>
            <p:sp>
              <p:nvSpPr>
                <p:cNvPr id="109" name="자유형 108"/>
                <p:cNvSpPr/>
                <p:nvPr/>
              </p:nvSpPr>
              <p:spPr>
                <a:xfrm>
                  <a:off x="918192" y="222218"/>
                  <a:ext cx="3232249" cy="481629"/>
                </a:xfrm>
                <a:custGeom>
                  <a:avLst/>
                  <a:gdLst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0 w 6600056"/>
                    <a:gd name="connsiteY3" fmla="*/ 970488 h 970488"/>
                    <a:gd name="connsiteX4" fmla="*/ 0 w 6600056"/>
                    <a:gd name="connsiteY4" fmla="*/ 0 h 970488"/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432048 w 6600056"/>
                    <a:gd name="connsiteY3" fmla="*/ 970488 h 970488"/>
                    <a:gd name="connsiteX4" fmla="*/ 0 w 6600056"/>
                    <a:gd name="connsiteY4" fmla="*/ 0 h 97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00056" h="970488">
                      <a:moveTo>
                        <a:pt x="0" y="0"/>
                      </a:moveTo>
                      <a:lnTo>
                        <a:pt x="6600056" y="0"/>
                      </a:lnTo>
                      <a:lnTo>
                        <a:pt x="6600056" y="970488"/>
                      </a:lnTo>
                      <a:lnTo>
                        <a:pt x="432048" y="9704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>
                  <a:outerShdw blurRad="76200" dist="25400" dir="9600000" algn="r" rotWithShape="0">
                    <a:prstClr val="black">
                      <a:alpha val="22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2400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endParaRPr>
                </a:p>
              </p:txBody>
            </p:sp>
            <p:sp>
              <p:nvSpPr>
                <p:cNvPr id="110" name="자유형 109"/>
                <p:cNvSpPr/>
                <p:nvPr/>
              </p:nvSpPr>
              <p:spPr>
                <a:xfrm>
                  <a:off x="803725" y="205012"/>
                  <a:ext cx="6850448" cy="519350"/>
                </a:xfrm>
                <a:custGeom>
                  <a:avLst/>
                  <a:gdLst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0 w 6600056"/>
                    <a:gd name="connsiteY3" fmla="*/ 970488 h 970488"/>
                    <a:gd name="connsiteX4" fmla="*/ 0 w 6600056"/>
                    <a:gd name="connsiteY4" fmla="*/ 0 h 970488"/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432048 w 6600056"/>
                    <a:gd name="connsiteY3" fmla="*/ 970488 h 970488"/>
                    <a:gd name="connsiteX4" fmla="*/ 0 w 6600056"/>
                    <a:gd name="connsiteY4" fmla="*/ 0 h 97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00056" h="970488">
                      <a:moveTo>
                        <a:pt x="0" y="0"/>
                      </a:moveTo>
                      <a:lnTo>
                        <a:pt x="6600056" y="0"/>
                      </a:lnTo>
                      <a:lnTo>
                        <a:pt x="6600056" y="970488"/>
                      </a:lnTo>
                      <a:lnTo>
                        <a:pt x="432048" y="9704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2400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endParaRPr>
                </a:p>
              </p:txBody>
            </p:sp>
          </p:grpSp>
          <p:sp>
            <p:nvSpPr>
              <p:cNvPr id="108" name="직사각형 107"/>
              <p:cNvSpPr/>
              <p:nvPr/>
            </p:nvSpPr>
            <p:spPr>
              <a:xfrm>
                <a:off x="1979211" y="68628"/>
                <a:ext cx="517286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121917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ko-KR" altLang="en-US" sz="3200" b="1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 </a:t>
                </a:r>
                <a:r>
                  <a:rPr kumimoji="0" lang="ko-KR" altLang="en-US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보고서 작성</a:t>
                </a:r>
                <a:endParaRPr kumimoji="0" lang="en-US" altLang="ko-KR" sz="3200" b="1" dirty="0"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Calibri" pitchFamily="34" charset="0"/>
                </a:endParaRPr>
              </a:p>
            </p:txBody>
          </p:sp>
        </p:grpSp>
        <p:grpSp>
          <p:nvGrpSpPr>
            <p:cNvPr id="103" name="그룹 102"/>
            <p:cNvGrpSpPr/>
            <p:nvPr/>
          </p:nvGrpSpPr>
          <p:grpSpPr>
            <a:xfrm>
              <a:off x="0" y="-15434"/>
              <a:ext cx="1199457" cy="897932"/>
              <a:chOff x="0" y="-15901"/>
              <a:chExt cx="1397565" cy="1046239"/>
            </a:xfrm>
          </p:grpSpPr>
          <p:pic>
            <p:nvPicPr>
              <p:cNvPr id="105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4444"/>
              <a:stretch>
                <a:fillRect/>
              </a:stretch>
            </p:blipFill>
            <p:spPr bwMode="auto">
              <a:xfrm>
                <a:off x="145577" y="-12607"/>
                <a:ext cx="1251988" cy="1042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06" name="Picture 2"/>
              <p:cNvPicPr>
                <a:picLocks noChangeAspect="1" noChangeArrowheads="1"/>
              </p:cNvPicPr>
              <p:nvPr/>
            </p:nvPicPr>
            <p:blipFill>
              <a:blip r:embed="rId9" cstate="print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 l="2114" t="488"/>
              <a:stretch>
                <a:fillRect/>
              </a:stretch>
            </p:blipFill>
            <p:spPr bwMode="auto">
              <a:xfrm>
                <a:off x="0" y="-15901"/>
                <a:ext cx="1127368" cy="10227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04" name="직사각형 103"/>
            <p:cNvSpPr/>
            <p:nvPr/>
          </p:nvSpPr>
          <p:spPr>
            <a:xfrm>
              <a:off x="137672" y="214850"/>
              <a:ext cx="490840" cy="390995"/>
            </a:xfrm>
            <a:prstGeom prst="rect">
              <a:avLst/>
            </a:prstGeom>
          </p:spPr>
          <p:txBody>
            <a:bodyPr wrap="none" tIns="36000" bIns="36000" anchor="ctr" anchorCtr="1">
              <a:spAutoFit/>
            </a:bodyPr>
            <a:lstStyle/>
            <a:p>
              <a:pPr algn="ctr" defTabSz="121917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3600" b="1" dirty="0">
                  <a:latin typeface="KoPub돋움체 Bold" panose="02020603020101020101" pitchFamily="18" charset="-127"/>
                  <a:ea typeface="KoPub돋움체 Bold" panose="02020603020101020101" pitchFamily="18" charset="-127"/>
                  <a:cs typeface="Calibri" pitchFamily="34" charset="0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906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5800" y="1138237"/>
            <a:ext cx="3451664" cy="484346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6894" y="1101725"/>
            <a:ext cx="3537649" cy="4746625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263" y="1097348"/>
            <a:ext cx="3657596" cy="5197636"/>
          </a:xfrm>
          <a:prstGeom prst="rect">
            <a:avLst/>
          </a:prstGeom>
        </p:spPr>
      </p:pic>
      <p:grpSp>
        <p:nvGrpSpPr>
          <p:cNvPr id="13" name="그룹 12"/>
          <p:cNvGrpSpPr/>
          <p:nvPr/>
        </p:nvGrpSpPr>
        <p:grpSpPr>
          <a:xfrm>
            <a:off x="344992" y="1054239"/>
            <a:ext cx="3688867" cy="5279803"/>
            <a:chOff x="5465320" y="2023846"/>
            <a:chExt cx="2944936" cy="4215029"/>
          </a:xfrm>
        </p:grpSpPr>
        <p:sp>
          <p:nvSpPr>
            <p:cNvPr id="98" name="Rectangle 18"/>
            <p:cNvSpPr>
              <a:spLocks noChangeArrowheads="1"/>
            </p:cNvSpPr>
            <p:nvPr/>
          </p:nvSpPr>
          <p:spPr bwMode="gray">
            <a:xfrm>
              <a:off x="5613379" y="2240760"/>
              <a:ext cx="2633371" cy="428625"/>
            </a:xfrm>
            <a:prstGeom prst="rect">
              <a:avLst/>
            </a:prstGeom>
            <a:solidFill>
              <a:srgbClr val="1D9B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600" b="1" spc="-100" dirty="0" smtClean="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일일 단속 업무 보고서 </a:t>
              </a:r>
              <a:r>
                <a:rPr lang="en-US" altLang="ko-KR" sz="1600" b="1" spc="-100" dirty="0" smtClean="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(</a:t>
              </a:r>
              <a:r>
                <a:rPr lang="ko-KR" altLang="en-US" sz="1600" b="1" spc="-100" dirty="0" err="1" smtClean="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근무자용</a:t>
              </a:r>
              <a:r>
                <a:rPr lang="en-US" altLang="ko-KR" sz="1600" b="1" spc="-100" dirty="0" smtClean="0">
                  <a:ln w="317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)</a:t>
              </a:r>
              <a:endParaRPr lang="ko-KR" altLang="en-US" sz="1600" b="1" spc="-100" dirty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465320" y="2023846"/>
              <a:ext cx="2944936" cy="4215029"/>
            </a:xfrm>
            <a:prstGeom prst="rect">
              <a:avLst/>
            </a:prstGeom>
            <a:noFill/>
            <a:ln w="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00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683" y="2"/>
            <a:ext cx="1458360" cy="689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1" name="그룹 100"/>
          <p:cNvGrpSpPr/>
          <p:nvPr/>
        </p:nvGrpSpPr>
        <p:grpSpPr>
          <a:xfrm>
            <a:off x="0" y="-15434"/>
            <a:ext cx="10741682" cy="897932"/>
            <a:chOff x="0" y="-15434"/>
            <a:chExt cx="10741682" cy="897932"/>
          </a:xfrm>
        </p:grpSpPr>
        <p:grpSp>
          <p:nvGrpSpPr>
            <p:cNvPr id="102" name="그룹 101"/>
            <p:cNvGrpSpPr/>
            <p:nvPr/>
          </p:nvGrpSpPr>
          <p:grpSpPr>
            <a:xfrm>
              <a:off x="0" y="1"/>
              <a:ext cx="10741682" cy="692467"/>
              <a:chOff x="725208" y="1"/>
              <a:chExt cx="10741682" cy="692467"/>
            </a:xfrm>
          </p:grpSpPr>
          <p:grpSp>
            <p:nvGrpSpPr>
              <p:cNvPr id="107" name="그룹 106"/>
              <p:cNvGrpSpPr/>
              <p:nvPr/>
            </p:nvGrpSpPr>
            <p:grpSpPr>
              <a:xfrm>
                <a:off x="725208" y="1"/>
                <a:ext cx="10741682" cy="692467"/>
                <a:chOff x="803725" y="205012"/>
                <a:chExt cx="6850448" cy="519350"/>
              </a:xfrm>
            </p:grpSpPr>
            <p:sp>
              <p:nvSpPr>
                <p:cNvPr id="109" name="자유형 108"/>
                <p:cNvSpPr/>
                <p:nvPr/>
              </p:nvSpPr>
              <p:spPr>
                <a:xfrm>
                  <a:off x="918192" y="222218"/>
                  <a:ext cx="3232249" cy="481629"/>
                </a:xfrm>
                <a:custGeom>
                  <a:avLst/>
                  <a:gdLst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0 w 6600056"/>
                    <a:gd name="connsiteY3" fmla="*/ 970488 h 970488"/>
                    <a:gd name="connsiteX4" fmla="*/ 0 w 6600056"/>
                    <a:gd name="connsiteY4" fmla="*/ 0 h 970488"/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432048 w 6600056"/>
                    <a:gd name="connsiteY3" fmla="*/ 970488 h 970488"/>
                    <a:gd name="connsiteX4" fmla="*/ 0 w 6600056"/>
                    <a:gd name="connsiteY4" fmla="*/ 0 h 97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00056" h="970488">
                      <a:moveTo>
                        <a:pt x="0" y="0"/>
                      </a:moveTo>
                      <a:lnTo>
                        <a:pt x="6600056" y="0"/>
                      </a:lnTo>
                      <a:lnTo>
                        <a:pt x="6600056" y="970488"/>
                      </a:lnTo>
                      <a:lnTo>
                        <a:pt x="432048" y="9704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>
                  <a:outerShdw blurRad="76200" dist="25400" dir="9600000" algn="r" rotWithShape="0">
                    <a:prstClr val="black">
                      <a:alpha val="22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2400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endParaRPr>
                </a:p>
              </p:txBody>
            </p:sp>
            <p:sp>
              <p:nvSpPr>
                <p:cNvPr id="110" name="자유형 109"/>
                <p:cNvSpPr/>
                <p:nvPr/>
              </p:nvSpPr>
              <p:spPr>
                <a:xfrm>
                  <a:off x="803725" y="205012"/>
                  <a:ext cx="6850448" cy="519350"/>
                </a:xfrm>
                <a:custGeom>
                  <a:avLst/>
                  <a:gdLst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0 w 6600056"/>
                    <a:gd name="connsiteY3" fmla="*/ 970488 h 970488"/>
                    <a:gd name="connsiteX4" fmla="*/ 0 w 6600056"/>
                    <a:gd name="connsiteY4" fmla="*/ 0 h 970488"/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432048 w 6600056"/>
                    <a:gd name="connsiteY3" fmla="*/ 970488 h 970488"/>
                    <a:gd name="connsiteX4" fmla="*/ 0 w 6600056"/>
                    <a:gd name="connsiteY4" fmla="*/ 0 h 97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00056" h="970488">
                      <a:moveTo>
                        <a:pt x="0" y="0"/>
                      </a:moveTo>
                      <a:lnTo>
                        <a:pt x="6600056" y="0"/>
                      </a:lnTo>
                      <a:lnTo>
                        <a:pt x="6600056" y="970488"/>
                      </a:lnTo>
                      <a:lnTo>
                        <a:pt x="432048" y="9704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2400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endParaRPr>
                </a:p>
              </p:txBody>
            </p:sp>
          </p:grpSp>
          <p:sp>
            <p:nvSpPr>
              <p:cNvPr id="108" name="직사각형 107"/>
              <p:cNvSpPr/>
              <p:nvPr/>
            </p:nvSpPr>
            <p:spPr>
              <a:xfrm>
                <a:off x="1979211" y="68628"/>
                <a:ext cx="517286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121917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ko-KR" altLang="en-US" sz="3200" b="1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 </a:t>
                </a:r>
                <a:r>
                  <a:rPr kumimoji="0" lang="ko-KR" altLang="en-US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보고서 작성 </a:t>
                </a:r>
                <a:r>
                  <a:rPr kumimoji="0" lang="en-US" altLang="ko-KR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(</a:t>
                </a:r>
                <a:r>
                  <a:rPr kumimoji="0" lang="ko-KR" altLang="en-US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계속</a:t>
                </a:r>
                <a:r>
                  <a:rPr kumimoji="0" lang="en-US" altLang="ko-KR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)</a:t>
                </a:r>
                <a:endParaRPr kumimoji="0" lang="en-US" altLang="ko-KR" sz="3200" b="1" dirty="0"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Calibri" pitchFamily="34" charset="0"/>
                </a:endParaRPr>
              </a:p>
            </p:txBody>
          </p:sp>
        </p:grpSp>
        <p:grpSp>
          <p:nvGrpSpPr>
            <p:cNvPr id="103" name="그룹 102"/>
            <p:cNvGrpSpPr/>
            <p:nvPr/>
          </p:nvGrpSpPr>
          <p:grpSpPr>
            <a:xfrm>
              <a:off x="0" y="-15434"/>
              <a:ext cx="1199457" cy="897932"/>
              <a:chOff x="0" y="-15901"/>
              <a:chExt cx="1397565" cy="1046239"/>
            </a:xfrm>
          </p:grpSpPr>
          <p:pic>
            <p:nvPicPr>
              <p:cNvPr id="105" name="Picture 2"/>
              <p:cNvPicPr>
                <a:picLocks noChangeAspect="1" noChangeArrowheads="1"/>
              </p:cNvPicPr>
              <p:nvPr/>
            </p:nvPicPr>
            <p:blipFill>
              <a:blip r:embed="rId7" cstate="print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4444"/>
              <a:stretch>
                <a:fillRect/>
              </a:stretch>
            </p:blipFill>
            <p:spPr bwMode="auto">
              <a:xfrm>
                <a:off x="145577" y="-12607"/>
                <a:ext cx="1251988" cy="1042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06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 l="2114" t="488"/>
              <a:stretch>
                <a:fillRect/>
              </a:stretch>
            </p:blipFill>
            <p:spPr bwMode="auto">
              <a:xfrm>
                <a:off x="0" y="-15901"/>
                <a:ext cx="1127368" cy="10227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04" name="직사각형 103"/>
            <p:cNvSpPr/>
            <p:nvPr/>
          </p:nvSpPr>
          <p:spPr>
            <a:xfrm>
              <a:off x="137672" y="214850"/>
              <a:ext cx="490840" cy="390995"/>
            </a:xfrm>
            <a:prstGeom prst="rect">
              <a:avLst/>
            </a:prstGeom>
          </p:spPr>
          <p:txBody>
            <a:bodyPr wrap="none" tIns="36000" bIns="36000" anchor="ctr" anchorCtr="1">
              <a:spAutoFit/>
            </a:bodyPr>
            <a:lstStyle/>
            <a:p>
              <a:pPr algn="ctr" defTabSz="121917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3600" b="1" dirty="0">
                  <a:latin typeface="KoPub돋움체 Bold" panose="02020603020101020101" pitchFamily="18" charset="-127"/>
                  <a:ea typeface="KoPub돋움체 Bold" panose="02020603020101020101" pitchFamily="18" charset="-127"/>
                  <a:cs typeface="Calibri" pitchFamily="34" charset="0"/>
                </a:rPr>
                <a:t>A</a:t>
              </a:r>
            </a:p>
          </p:txBody>
        </p:sp>
      </p:grpSp>
      <p:sp>
        <p:nvSpPr>
          <p:cNvPr id="85" name="Rectangle 18"/>
          <p:cNvSpPr>
            <a:spLocks noChangeArrowheads="1"/>
          </p:cNvSpPr>
          <p:nvPr/>
        </p:nvSpPr>
        <p:spPr bwMode="gray">
          <a:xfrm>
            <a:off x="4454753" y="1325948"/>
            <a:ext cx="3298596" cy="536902"/>
          </a:xfrm>
          <a:prstGeom prst="rect">
            <a:avLst/>
          </a:prstGeom>
          <a:solidFill>
            <a:srgbClr val="1D9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sz="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sz="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sz="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sz="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600" b="1" spc="-100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단속 업무 보고서 </a:t>
            </a:r>
            <a:r>
              <a:rPr lang="en-US" altLang="ko-KR" sz="1600" b="1" spc="-100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ko-KR" altLang="en-US" sz="1600" b="1" spc="-100" dirty="0" err="1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부서용</a:t>
            </a:r>
            <a:r>
              <a:rPr lang="en-US" altLang="ko-KR" sz="1600" b="1" spc="-100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lang="ko-KR" altLang="en-US" sz="1600" b="1" spc="-100" dirty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4269292" y="1054239"/>
            <a:ext cx="3688867" cy="5279803"/>
          </a:xfrm>
          <a:prstGeom prst="rect">
            <a:avLst/>
          </a:prstGeom>
          <a:noFill/>
          <a:ln w="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Rectangle 18"/>
          <p:cNvSpPr>
            <a:spLocks noChangeArrowheads="1"/>
          </p:cNvSpPr>
          <p:nvPr/>
        </p:nvSpPr>
        <p:spPr bwMode="gray">
          <a:xfrm>
            <a:off x="8371116" y="1325948"/>
            <a:ext cx="3298596" cy="536902"/>
          </a:xfrm>
          <a:prstGeom prst="rect">
            <a:avLst/>
          </a:prstGeom>
          <a:solidFill>
            <a:srgbClr val="1D9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sz="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sz="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sz="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sz="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600" b="1" spc="-100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일일 민원 처리 보고서 </a:t>
            </a:r>
            <a:r>
              <a:rPr lang="en-US" altLang="ko-KR" sz="1600" b="1" spc="-100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ko-KR" altLang="en-US" sz="1600" b="1" spc="-100" dirty="0" err="1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부서용</a:t>
            </a:r>
            <a:r>
              <a:rPr lang="en-US" altLang="ko-KR" sz="1600" b="1" spc="-100" dirty="0" smtClean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lang="ko-KR" altLang="en-US" sz="1600" b="1" spc="-100" dirty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8185655" y="1054239"/>
            <a:ext cx="3688867" cy="5279803"/>
          </a:xfrm>
          <a:prstGeom prst="rect">
            <a:avLst/>
          </a:prstGeom>
          <a:noFill/>
          <a:ln w="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72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683" y="2"/>
            <a:ext cx="1458360" cy="689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0" name="그룹 89"/>
          <p:cNvGrpSpPr/>
          <p:nvPr/>
        </p:nvGrpSpPr>
        <p:grpSpPr>
          <a:xfrm>
            <a:off x="0" y="-15434"/>
            <a:ext cx="10741682" cy="897932"/>
            <a:chOff x="0" y="-15434"/>
            <a:chExt cx="10741682" cy="897932"/>
          </a:xfrm>
        </p:grpSpPr>
        <p:grpSp>
          <p:nvGrpSpPr>
            <p:cNvPr id="91" name="그룹 90"/>
            <p:cNvGrpSpPr/>
            <p:nvPr/>
          </p:nvGrpSpPr>
          <p:grpSpPr>
            <a:xfrm>
              <a:off x="0" y="1"/>
              <a:ext cx="10741682" cy="692467"/>
              <a:chOff x="725208" y="1"/>
              <a:chExt cx="10741682" cy="692467"/>
            </a:xfrm>
          </p:grpSpPr>
          <p:grpSp>
            <p:nvGrpSpPr>
              <p:cNvPr id="96" name="그룹 95"/>
              <p:cNvGrpSpPr/>
              <p:nvPr/>
            </p:nvGrpSpPr>
            <p:grpSpPr>
              <a:xfrm>
                <a:off x="725208" y="1"/>
                <a:ext cx="10741682" cy="692467"/>
                <a:chOff x="803725" y="205012"/>
                <a:chExt cx="6850448" cy="519350"/>
              </a:xfrm>
            </p:grpSpPr>
            <p:sp>
              <p:nvSpPr>
                <p:cNvPr id="98" name="자유형 97"/>
                <p:cNvSpPr/>
                <p:nvPr/>
              </p:nvSpPr>
              <p:spPr>
                <a:xfrm>
                  <a:off x="918192" y="222218"/>
                  <a:ext cx="3232249" cy="481629"/>
                </a:xfrm>
                <a:custGeom>
                  <a:avLst/>
                  <a:gdLst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0 w 6600056"/>
                    <a:gd name="connsiteY3" fmla="*/ 970488 h 970488"/>
                    <a:gd name="connsiteX4" fmla="*/ 0 w 6600056"/>
                    <a:gd name="connsiteY4" fmla="*/ 0 h 970488"/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432048 w 6600056"/>
                    <a:gd name="connsiteY3" fmla="*/ 970488 h 970488"/>
                    <a:gd name="connsiteX4" fmla="*/ 0 w 6600056"/>
                    <a:gd name="connsiteY4" fmla="*/ 0 h 97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00056" h="970488">
                      <a:moveTo>
                        <a:pt x="0" y="0"/>
                      </a:moveTo>
                      <a:lnTo>
                        <a:pt x="6600056" y="0"/>
                      </a:lnTo>
                      <a:lnTo>
                        <a:pt x="6600056" y="970488"/>
                      </a:lnTo>
                      <a:lnTo>
                        <a:pt x="432048" y="9704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>
                  <a:outerShdw blurRad="76200" dist="25400" dir="9600000" algn="r" rotWithShape="0">
                    <a:prstClr val="black">
                      <a:alpha val="22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2400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endParaRPr>
                </a:p>
              </p:txBody>
            </p:sp>
            <p:sp>
              <p:nvSpPr>
                <p:cNvPr id="99" name="자유형 98"/>
                <p:cNvSpPr/>
                <p:nvPr/>
              </p:nvSpPr>
              <p:spPr>
                <a:xfrm>
                  <a:off x="803725" y="205012"/>
                  <a:ext cx="6850448" cy="519350"/>
                </a:xfrm>
                <a:custGeom>
                  <a:avLst/>
                  <a:gdLst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0 w 6600056"/>
                    <a:gd name="connsiteY3" fmla="*/ 970488 h 970488"/>
                    <a:gd name="connsiteX4" fmla="*/ 0 w 6600056"/>
                    <a:gd name="connsiteY4" fmla="*/ 0 h 970488"/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432048 w 6600056"/>
                    <a:gd name="connsiteY3" fmla="*/ 970488 h 970488"/>
                    <a:gd name="connsiteX4" fmla="*/ 0 w 6600056"/>
                    <a:gd name="connsiteY4" fmla="*/ 0 h 97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00056" h="970488">
                      <a:moveTo>
                        <a:pt x="0" y="0"/>
                      </a:moveTo>
                      <a:lnTo>
                        <a:pt x="6600056" y="0"/>
                      </a:lnTo>
                      <a:lnTo>
                        <a:pt x="6600056" y="970488"/>
                      </a:lnTo>
                      <a:lnTo>
                        <a:pt x="432048" y="9704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2400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endParaRPr>
                </a:p>
              </p:txBody>
            </p:sp>
          </p:grpSp>
          <p:sp>
            <p:nvSpPr>
              <p:cNvPr id="97" name="직사각형 96"/>
              <p:cNvSpPr/>
              <p:nvPr/>
            </p:nvSpPr>
            <p:spPr>
              <a:xfrm>
                <a:off x="1979211" y="68628"/>
                <a:ext cx="517286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121917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ko-KR" altLang="en-US" sz="3200" b="1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 </a:t>
                </a:r>
                <a:r>
                  <a:rPr kumimoji="0" lang="ko-KR" altLang="en-US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즉시부과민원 연계</a:t>
                </a:r>
                <a:endParaRPr kumimoji="0" lang="en-US" altLang="ko-KR" sz="3200" b="1" dirty="0"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Calibri" pitchFamily="34" charset="0"/>
                </a:endParaRPr>
              </a:p>
            </p:txBody>
          </p:sp>
        </p:grpSp>
        <p:grpSp>
          <p:nvGrpSpPr>
            <p:cNvPr id="92" name="그룹 91"/>
            <p:cNvGrpSpPr/>
            <p:nvPr/>
          </p:nvGrpSpPr>
          <p:grpSpPr>
            <a:xfrm>
              <a:off x="0" y="-15434"/>
              <a:ext cx="1199457" cy="897932"/>
              <a:chOff x="0" y="-15901"/>
              <a:chExt cx="1397565" cy="1046239"/>
            </a:xfrm>
          </p:grpSpPr>
          <p:pic>
            <p:nvPicPr>
              <p:cNvPr id="94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4444"/>
              <a:stretch>
                <a:fillRect/>
              </a:stretch>
            </p:blipFill>
            <p:spPr bwMode="auto">
              <a:xfrm>
                <a:off x="145577" y="-12607"/>
                <a:ext cx="1251988" cy="1042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95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 l="2114" t="488"/>
              <a:stretch>
                <a:fillRect/>
              </a:stretch>
            </p:blipFill>
            <p:spPr bwMode="auto">
              <a:xfrm>
                <a:off x="0" y="-15901"/>
                <a:ext cx="1127368" cy="10227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93" name="직사각형 92"/>
            <p:cNvSpPr/>
            <p:nvPr/>
          </p:nvSpPr>
          <p:spPr>
            <a:xfrm>
              <a:off x="137672" y="214850"/>
              <a:ext cx="490840" cy="390995"/>
            </a:xfrm>
            <a:prstGeom prst="rect">
              <a:avLst/>
            </a:prstGeom>
          </p:spPr>
          <p:txBody>
            <a:bodyPr wrap="none" tIns="36000" bIns="36000" anchor="ctr" anchorCtr="1">
              <a:spAutoFit/>
            </a:bodyPr>
            <a:lstStyle/>
            <a:p>
              <a:pPr algn="ctr" defTabSz="121917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3600" b="1" dirty="0" smtClean="0">
                  <a:latin typeface="KoPub돋움체 Bold" panose="02020603020101020101" pitchFamily="18" charset="-127"/>
                  <a:ea typeface="KoPub돋움체 Bold" panose="02020603020101020101" pitchFamily="18" charset="-127"/>
                  <a:cs typeface="Calibri" pitchFamily="34" charset="0"/>
                </a:rPr>
                <a:t>B</a:t>
              </a:r>
              <a:endParaRPr kumimoji="0" lang="en-US" altLang="ko-KR" sz="3600" b="1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Calibri" pitchFamily="34" charset="0"/>
              </a:endParaRPr>
            </a:p>
          </p:txBody>
        </p:sp>
      </p:grpSp>
      <p:grpSp>
        <p:nvGrpSpPr>
          <p:cNvPr id="195" name="그룹 194"/>
          <p:cNvGrpSpPr/>
          <p:nvPr/>
        </p:nvGrpSpPr>
        <p:grpSpPr>
          <a:xfrm>
            <a:off x="532460" y="994911"/>
            <a:ext cx="3568538" cy="400110"/>
            <a:chOff x="1310158" y="2237005"/>
            <a:chExt cx="2473840" cy="277371"/>
          </a:xfrm>
        </p:grpSpPr>
        <p:sp>
          <p:nvSpPr>
            <p:cNvPr id="196" name="사각형: 둥근 위쪽 모서리 19"/>
            <p:cNvSpPr/>
            <p:nvPr/>
          </p:nvSpPr>
          <p:spPr>
            <a:xfrm rot="5400000">
              <a:off x="2282071" y="1272801"/>
              <a:ext cx="264165" cy="2207991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7745">
                <a:defRPr/>
              </a:pPr>
              <a:endParaRPr lang="ko-KR" altLang="en-US" sz="2400" dirty="0">
                <a:solidFill>
                  <a:prstClr val="white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grpSp>
          <p:nvGrpSpPr>
            <p:cNvPr id="197" name="그룹 196"/>
            <p:cNvGrpSpPr/>
            <p:nvPr/>
          </p:nvGrpSpPr>
          <p:grpSpPr>
            <a:xfrm>
              <a:off x="1397732" y="2237005"/>
              <a:ext cx="2386266" cy="277371"/>
              <a:chOff x="12567711" y="1999134"/>
              <a:chExt cx="2386266" cy="277371"/>
            </a:xfrm>
          </p:grpSpPr>
          <p:pic>
            <p:nvPicPr>
              <p:cNvPr id="198" name="그림 197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567711" y="2051737"/>
                <a:ext cx="214054" cy="183904"/>
              </a:xfrm>
              <a:prstGeom prst="rect">
                <a:avLst/>
              </a:prstGeom>
            </p:spPr>
          </p:pic>
          <p:sp>
            <p:nvSpPr>
              <p:cNvPr id="199" name="TextBox 198"/>
              <p:cNvSpPr txBox="1"/>
              <p:nvPr/>
            </p:nvSpPr>
            <p:spPr>
              <a:xfrm>
                <a:off x="12767907" y="1999134"/>
                <a:ext cx="2186070" cy="27737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defTabSz="1067745">
                  <a:defRPr/>
                </a:pPr>
                <a:r>
                  <a:rPr lang="ko-KR" altLang="en-US" sz="2000" spc="-5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서울시 </a:t>
                </a:r>
                <a:r>
                  <a:rPr lang="ko-KR" altLang="en-US" sz="2000" spc="-50" dirty="0" err="1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응답소</a:t>
                </a:r>
                <a:r>
                  <a:rPr lang="ko-KR" altLang="en-US" sz="2000" spc="-5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스마트불편신고</a:t>
                </a:r>
                <a:endParaRPr lang="en-US" altLang="ko-KR" sz="2000" spc="-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7102" y="1549403"/>
            <a:ext cx="11668836" cy="209045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7103" y="4531869"/>
            <a:ext cx="11668836" cy="1864482"/>
          </a:xfrm>
          <a:prstGeom prst="rect">
            <a:avLst/>
          </a:prstGeom>
        </p:spPr>
      </p:pic>
      <p:grpSp>
        <p:nvGrpSpPr>
          <p:cNvPr id="200" name="그룹 199"/>
          <p:cNvGrpSpPr/>
          <p:nvPr/>
        </p:nvGrpSpPr>
        <p:grpSpPr>
          <a:xfrm>
            <a:off x="532460" y="3990614"/>
            <a:ext cx="3185050" cy="400110"/>
            <a:chOff x="1310158" y="2237005"/>
            <a:chExt cx="2207991" cy="277371"/>
          </a:xfrm>
        </p:grpSpPr>
        <p:sp>
          <p:nvSpPr>
            <p:cNvPr id="201" name="사각형: 둥근 위쪽 모서리 19"/>
            <p:cNvSpPr/>
            <p:nvPr/>
          </p:nvSpPr>
          <p:spPr>
            <a:xfrm rot="5400000">
              <a:off x="2282071" y="1272801"/>
              <a:ext cx="264165" cy="2207991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7745">
                <a:defRPr/>
              </a:pPr>
              <a:endParaRPr lang="ko-KR" altLang="en-US" sz="2400" dirty="0">
                <a:solidFill>
                  <a:prstClr val="white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grpSp>
          <p:nvGrpSpPr>
            <p:cNvPr id="202" name="그룹 201"/>
            <p:cNvGrpSpPr/>
            <p:nvPr/>
          </p:nvGrpSpPr>
          <p:grpSpPr>
            <a:xfrm>
              <a:off x="1397732" y="2237005"/>
              <a:ext cx="1635054" cy="277371"/>
              <a:chOff x="12567711" y="1999134"/>
              <a:chExt cx="1635054" cy="277371"/>
            </a:xfrm>
          </p:grpSpPr>
          <p:pic>
            <p:nvPicPr>
              <p:cNvPr id="203" name="그림 20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567711" y="2051737"/>
                <a:ext cx="214054" cy="183904"/>
              </a:xfrm>
              <a:prstGeom prst="rect">
                <a:avLst/>
              </a:prstGeom>
            </p:spPr>
          </p:pic>
          <p:sp>
            <p:nvSpPr>
              <p:cNvPr id="204" name="TextBox 203"/>
              <p:cNvSpPr txBox="1"/>
              <p:nvPr/>
            </p:nvSpPr>
            <p:spPr>
              <a:xfrm>
                <a:off x="12767907" y="1999134"/>
                <a:ext cx="1434858" cy="27737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defTabSz="1067745">
                  <a:defRPr/>
                </a:pPr>
                <a:r>
                  <a:rPr lang="ko-KR" altLang="en-US" sz="2000" spc="-50" dirty="0" err="1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행안부</a:t>
                </a:r>
                <a:r>
                  <a:rPr lang="ko-KR" altLang="en-US" sz="2000" spc="-5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</a:t>
                </a:r>
                <a:r>
                  <a:rPr lang="ko-KR" altLang="en-US" sz="2000" spc="-50" dirty="0" err="1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안전신문고</a:t>
                </a:r>
                <a:endParaRPr lang="en-US" altLang="ko-KR" sz="2000" spc="-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6720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683" y="2"/>
            <a:ext cx="1458360" cy="689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0" name="그룹 89"/>
          <p:cNvGrpSpPr/>
          <p:nvPr/>
        </p:nvGrpSpPr>
        <p:grpSpPr>
          <a:xfrm>
            <a:off x="0" y="-15434"/>
            <a:ext cx="10741682" cy="897932"/>
            <a:chOff x="0" y="-15434"/>
            <a:chExt cx="10741682" cy="897932"/>
          </a:xfrm>
        </p:grpSpPr>
        <p:grpSp>
          <p:nvGrpSpPr>
            <p:cNvPr id="91" name="그룹 90"/>
            <p:cNvGrpSpPr/>
            <p:nvPr/>
          </p:nvGrpSpPr>
          <p:grpSpPr>
            <a:xfrm>
              <a:off x="0" y="1"/>
              <a:ext cx="10741682" cy="692467"/>
              <a:chOff x="725208" y="1"/>
              <a:chExt cx="10741682" cy="692467"/>
            </a:xfrm>
          </p:grpSpPr>
          <p:grpSp>
            <p:nvGrpSpPr>
              <p:cNvPr id="96" name="그룹 95"/>
              <p:cNvGrpSpPr/>
              <p:nvPr/>
            </p:nvGrpSpPr>
            <p:grpSpPr>
              <a:xfrm>
                <a:off x="725208" y="1"/>
                <a:ext cx="10741682" cy="692467"/>
                <a:chOff x="803725" y="205012"/>
                <a:chExt cx="6850448" cy="519350"/>
              </a:xfrm>
            </p:grpSpPr>
            <p:sp>
              <p:nvSpPr>
                <p:cNvPr id="98" name="자유형 97"/>
                <p:cNvSpPr/>
                <p:nvPr/>
              </p:nvSpPr>
              <p:spPr>
                <a:xfrm>
                  <a:off x="918192" y="222218"/>
                  <a:ext cx="3232249" cy="481629"/>
                </a:xfrm>
                <a:custGeom>
                  <a:avLst/>
                  <a:gdLst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0 w 6600056"/>
                    <a:gd name="connsiteY3" fmla="*/ 970488 h 970488"/>
                    <a:gd name="connsiteX4" fmla="*/ 0 w 6600056"/>
                    <a:gd name="connsiteY4" fmla="*/ 0 h 970488"/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432048 w 6600056"/>
                    <a:gd name="connsiteY3" fmla="*/ 970488 h 970488"/>
                    <a:gd name="connsiteX4" fmla="*/ 0 w 6600056"/>
                    <a:gd name="connsiteY4" fmla="*/ 0 h 97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00056" h="970488">
                      <a:moveTo>
                        <a:pt x="0" y="0"/>
                      </a:moveTo>
                      <a:lnTo>
                        <a:pt x="6600056" y="0"/>
                      </a:lnTo>
                      <a:lnTo>
                        <a:pt x="6600056" y="970488"/>
                      </a:lnTo>
                      <a:lnTo>
                        <a:pt x="432048" y="9704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>
                  <a:outerShdw blurRad="76200" dist="25400" dir="9600000" algn="r" rotWithShape="0">
                    <a:prstClr val="black">
                      <a:alpha val="22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2400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endParaRPr>
                </a:p>
              </p:txBody>
            </p:sp>
            <p:sp>
              <p:nvSpPr>
                <p:cNvPr id="99" name="자유형 98"/>
                <p:cNvSpPr/>
                <p:nvPr/>
              </p:nvSpPr>
              <p:spPr>
                <a:xfrm>
                  <a:off x="803725" y="205012"/>
                  <a:ext cx="6850448" cy="519350"/>
                </a:xfrm>
                <a:custGeom>
                  <a:avLst/>
                  <a:gdLst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0 w 6600056"/>
                    <a:gd name="connsiteY3" fmla="*/ 970488 h 970488"/>
                    <a:gd name="connsiteX4" fmla="*/ 0 w 6600056"/>
                    <a:gd name="connsiteY4" fmla="*/ 0 h 970488"/>
                    <a:gd name="connsiteX0" fmla="*/ 0 w 6600056"/>
                    <a:gd name="connsiteY0" fmla="*/ 0 h 970488"/>
                    <a:gd name="connsiteX1" fmla="*/ 6600056 w 6600056"/>
                    <a:gd name="connsiteY1" fmla="*/ 0 h 970488"/>
                    <a:gd name="connsiteX2" fmla="*/ 6600056 w 6600056"/>
                    <a:gd name="connsiteY2" fmla="*/ 970488 h 970488"/>
                    <a:gd name="connsiteX3" fmla="*/ 432048 w 6600056"/>
                    <a:gd name="connsiteY3" fmla="*/ 970488 h 970488"/>
                    <a:gd name="connsiteX4" fmla="*/ 0 w 6600056"/>
                    <a:gd name="connsiteY4" fmla="*/ 0 h 97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00056" h="970488">
                      <a:moveTo>
                        <a:pt x="0" y="0"/>
                      </a:moveTo>
                      <a:lnTo>
                        <a:pt x="6600056" y="0"/>
                      </a:lnTo>
                      <a:lnTo>
                        <a:pt x="6600056" y="970488"/>
                      </a:lnTo>
                      <a:lnTo>
                        <a:pt x="432048" y="9704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2400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endParaRPr>
                </a:p>
              </p:txBody>
            </p:sp>
          </p:grpSp>
          <p:sp>
            <p:nvSpPr>
              <p:cNvPr id="97" name="직사각형 96"/>
              <p:cNvSpPr/>
              <p:nvPr/>
            </p:nvSpPr>
            <p:spPr>
              <a:xfrm>
                <a:off x="1979211" y="68628"/>
                <a:ext cx="517286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121917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ko-KR" altLang="en-US" sz="3200" b="1" dirty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 </a:t>
                </a:r>
                <a:r>
                  <a:rPr kumimoji="0" lang="ko-KR" altLang="en-US" sz="3200" b="1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Calibri" pitchFamily="34" charset="0"/>
                  </a:rPr>
                  <a:t>즉시단속민원 연계</a:t>
                </a:r>
                <a:endParaRPr kumimoji="0" lang="en-US" altLang="ko-KR" sz="3200" b="1" dirty="0"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Calibri" pitchFamily="34" charset="0"/>
                </a:endParaRPr>
              </a:p>
            </p:txBody>
          </p:sp>
        </p:grpSp>
        <p:grpSp>
          <p:nvGrpSpPr>
            <p:cNvPr id="92" name="그룹 91"/>
            <p:cNvGrpSpPr/>
            <p:nvPr/>
          </p:nvGrpSpPr>
          <p:grpSpPr>
            <a:xfrm>
              <a:off x="0" y="-15434"/>
              <a:ext cx="1199457" cy="897932"/>
              <a:chOff x="0" y="-15901"/>
              <a:chExt cx="1397565" cy="1046239"/>
            </a:xfrm>
          </p:grpSpPr>
          <p:pic>
            <p:nvPicPr>
              <p:cNvPr id="94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4444"/>
              <a:stretch>
                <a:fillRect/>
              </a:stretch>
            </p:blipFill>
            <p:spPr bwMode="auto">
              <a:xfrm>
                <a:off x="145577" y="-12607"/>
                <a:ext cx="1251988" cy="1042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95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 l="2114" t="488"/>
              <a:stretch>
                <a:fillRect/>
              </a:stretch>
            </p:blipFill>
            <p:spPr bwMode="auto">
              <a:xfrm>
                <a:off x="0" y="-15901"/>
                <a:ext cx="1127368" cy="10227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93" name="직사각형 92"/>
            <p:cNvSpPr/>
            <p:nvPr/>
          </p:nvSpPr>
          <p:spPr>
            <a:xfrm>
              <a:off x="137672" y="214850"/>
              <a:ext cx="490840" cy="390995"/>
            </a:xfrm>
            <a:prstGeom prst="rect">
              <a:avLst/>
            </a:prstGeom>
          </p:spPr>
          <p:txBody>
            <a:bodyPr wrap="none" tIns="36000" bIns="36000" anchor="ctr" anchorCtr="1">
              <a:spAutoFit/>
            </a:bodyPr>
            <a:lstStyle/>
            <a:p>
              <a:pPr algn="ctr" defTabSz="121917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3600" b="1" dirty="0">
                  <a:latin typeface="KoPub돋움체 Bold" panose="02020603020101020101" pitchFamily="18" charset="-127"/>
                  <a:ea typeface="KoPub돋움체 Bold" panose="02020603020101020101" pitchFamily="18" charset="-127"/>
                  <a:cs typeface="Calibri" pitchFamily="34" charset="0"/>
                </a:rPr>
                <a:t>C</a:t>
              </a:r>
            </a:p>
          </p:txBody>
        </p:sp>
      </p:grpSp>
      <p:grpSp>
        <p:nvGrpSpPr>
          <p:cNvPr id="195" name="그룹 194"/>
          <p:cNvGrpSpPr/>
          <p:nvPr/>
        </p:nvGrpSpPr>
        <p:grpSpPr>
          <a:xfrm>
            <a:off x="532460" y="994911"/>
            <a:ext cx="6102886" cy="400110"/>
            <a:chOff x="1310158" y="2237005"/>
            <a:chExt cx="4230743" cy="277371"/>
          </a:xfrm>
        </p:grpSpPr>
        <p:sp>
          <p:nvSpPr>
            <p:cNvPr id="196" name="사각형: 둥근 위쪽 모서리 19"/>
            <p:cNvSpPr/>
            <p:nvPr/>
          </p:nvSpPr>
          <p:spPr>
            <a:xfrm rot="5400000">
              <a:off x="2282071" y="1272801"/>
              <a:ext cx="264165" cy="2207991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7745">
                <a:defRPr/>
              </a:pPr>
              <a:endParaRPr lang="ko-KR" altLang="en-US" sz="2400" dirty="0">
                <a:solidFill>
                  <a:prstClr val="white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grpSp>
          <p:nvGrpSpPr>
            <p:cNvPr id="197" name="그룹 196"/>
            <p:cNvGrpSpPr/>
            <p:nvPr/>
          </p:nvGrpSpPr>
          <p:grpSpPr>
            <a:xfrm>
              <a:off x="1397732" y="2237005"/>
              <a:ext cx="4143169" cy="277371"/>
              <a:chOff x="12567711" y="1999134"/>
              <a:chExt cx="4143169" cy="277371"/>
            </a:xfrm>
          </p:grpSpPr>
          <p:pic>
            <p:nvPicPr>
              <p:cNvPr id="198" name="그림 197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567711" y="2051737"/>
                <a:ext cx="214054" cy="183904"/>
              </a:xfrm>
              <a:prstGeom prst="rect">
                <a:avLst/>
              </a:prstGeom>
            </p:spPr>
          </p:pic>
          <p:sp>
            <p:nvSpPr>
              <p:cNvPr id="199" name="TextBox 198"/>
              <p:cNvSpPr txBox="1"/>
              <p:nvPr/>
            </p:nvSpPr>
            <p:spPr>
              <a:xfrm>
                <a:off x="12767907" y="1999134"/>
                <a:ext cx="3942973" cy="27737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defTabSz="1067745">
                  <a:defRPr/>
                </a:pPr>
                <a:r>
                  <a:rPr lang="ko-KR" altLang="en-US" sz="2000" spc="-5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서울시 </a:t>
                </a:r>
                <a:r>
                  <a:rPr lang="ko-KR" altLang="en-US" sz="2000" spc="-50" dirty="0" err="1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응답소</a:t>
                </a:r>
                <a:r>
                  <a:rPr lang="ko-KR" altLang="en-US" sz="2000" spc="-5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</a:t>
                </a:r>
                <a:r>
                  <a:rPr lang="en-US" altLang="ko-KR" sz="2000" spc="-5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(120</a:t>
                </a:r>
                <a:r>
                  <a:rPr lang="ko-KR" altLang="en-US" sz="2000" spc="-50" dirty="0" err="1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다산콜</a:t>
                </a:r>
                <a:r>
                  <a:rPr lang="ko-KR" altLang="en-US" sz="2000" spc="-5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전화</a:t>
                </a:r>
                <a:r>
                  <a:rPr lang="en-US" altLang="ko-KR" sz="2000" spc="-5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, </a:t>
                </a:r>
                <a:r>
                  <a:rPr lang="ko-KR" altLang="en-US" sz="2000" spc="-5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문자 </a:t>
                </a:r>
                <a:r>
                  <a:rPr lang="en-US" altLang="ko-KR" sz="2000" spc="-5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/ </a:t>
                </a:r>
                <a:r>
                  <a:rPr lang="ko-KR" altLang="en-US" sz="2000" spc="-5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스마트불편신고</a:t>
                </a:r>
                <a:r>
                  <a:rPr lang="en-US" altLang="ko-KR" sz="2000" spc="-5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)</a:t>
                </a:r>
                <a:endParaRPr lang="en-US" altLang="ko-KR" sz="2000" spc="-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007" y="1697464"/>
            <a:ext cx="11699875" cy="2412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31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heme/theme1.xml><?xml version="1.0" encoding="utf-8"?>
<a:theme xmlns:a="http://schemas.openxmlformats.org/drawingml/2006/main" name="1_기본 디자인">
  <a:themeElements>
    <a:clrScheme name="1_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33253</TotalTime>
  <Words>736</Words>
  <Application>Microsoft Office PowerPoint</Application>
  <PresentationFormat>와이드스크린</PresentationFormat>
  <Paragraphs>218</Paragraphs>
  <Slides>16</Slides>
  <Notes>15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30" baseType="lpstr">
      <vt:lpstr>08서울남산체 B</vt:lpstr>
      <vt:lpstr>08서울남산체 EB</vt:lpstr>
      <vt:lpstr>08서울남산체 M</vt:lpstr>
      <vt:lpstr>KoPub돋움체 Bold</vt:lpstr>
      <vt:lpstr>KoPub돋움체 Light</vt:lpstr>
      <vt:lpstr>KoPub돋움체 Medium</vt:lpstr>
      <vt:lpstr>Monotype Sorts</vt:lpstr>
      <vt:lpstr>굴림</vt:lpstr>
      <vt:lpstr>맑은 고딕</vt:lpstr>
      <vt:lpstr>Arial</vt:lpstr>
      <vt:lpstr>Calibri</vt:lpstr>
      <vt:lpstr>Times New Roman</vt:lpstr>
      <vt:lpstr>Wingdings</vt:lpstr>
      <vt:lpstr>1_기본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>대우정보시스템(주)</Manager>
  <Company>skcc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산출물 가로 템플릿</dc:title>
  <dc:subject>문서표준</dc:subject>
  <dc:creator>백용규</dc:creator>
  <cp:lastModifiedBy>USER</cp:lastModifiedBy>
  <cp:revision>1830</cp:revision>
  <cp:lastPrinted>2019-10-01T01:52:24Z</cp:lastPrinted>
  <dcterms:created xsi:type="dcterms:W3CDTF">2003-09-29T09:24:41Z</dcterms:created>
  <dcterms:modified xsi:type="dcterms:W3CDTF">2020-02-24T00:39:00Z</dcterms:modified>
</cp:coreProperties>
</file>