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2" r:id="rId3"/>
    <p:sldId id="356" r:id="rId4"/>
    <p:sldId id="366" r:id="rId5"/>
    <p:sldId id="367" r:id="rId6"/>
    <p:sldId id="360" r:id="rId7"/>
    <p:sldId id="361" r:id="rId8"/>
    <p:sldId id="354" r:id="rId9"/>
    <p:sldId id="362" r:id="rId10"/>
    <p:sldId id="345" r:id="rId11"/>
    <p:sldId id="349" r:id="rId12"/>
    <p:sldId id="351" r:id="rId13"/>
    <p:sldId id="350" r:id="rId14"/>
    <p:sldId id="352" r:id="rId15"/>
    <p:sldId id="353" r:id="rId16"/>
    <p:sldId id="363" r:id="rId17"/>
    <p:sldId id="359" r:id="rId18"/>
  </p:sldIdLst>
  <p:sldSz cx="9906000" cy="6858000" type="A4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orient="horz" pos="9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414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pos="6000">
          <p15:clr>
            <a:srgbClr val="A4A3A4"/>
          </p15:clr>
        </p15:guide>
        <p15:guide id="7" pos="3120">
          <p15:clr>
            <a:srgbClr val="A4A3A4"/>
          </p15:clr>
        </p15:guide>
        <p15:guide id="8" pos="126">
          <p15:clr>
            <a:srgbClr val="A4A3A4"/>
          </p15:clr>
        </p15:guide>
        <p15:guide id="9" pos="6122">
          <p15:clr>
            <a:srgbClr val="A4A3A4"/>
          </p15:clr>
        </p15:guide>
        <p15:guide id="10" pos="2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F8F8F8"/>
    <a:srgbClr val="EAEAEA"/>
    <a:srgbClr val="C0C0C0"/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554" autoAdjust="0"/>
    <p:restoredTop sz="94660"/>
  </p:normalViewPr>
  <p:slideViewPr>
    <p:cSldViewPr>
      <p:cViewPr varScale="1">
        <p:scale>
          <a:sx n="114" d="100"/>
          <a:sy n="114" d="100"/>
        </p:scale>
        <p:origin x="1086" y="96"/>
      </p:cViewPr>
      <p:guideLst>
        <p:guide orient="horz" pos="3974"/>
        <p:guide orient="horz" pos="96"/>
        <p:guide orient="horz" pos="640"/>
        <p:guide orient="horz" pos="414"/>
        <p:guide orient="horz" pos="4156"/>
        <p:guide pos="6000"/>
        <p:guide pos="3120"/>
        <p:guide pos="126"/>
        <p:guide pos="6122"/>
        <p:guide pos="2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92" y="96"/>
      </p:cViewPr>
      <p:guideLst>
        <p:guide orient="horz" pos="3127"/>
        <p:guide pos="21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EB9C06-573B-42F5-A84D-EF7632910D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0A7F226-F462-4937-9998-C671A85720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9A5B380-FEBE-4ADF-BB5A-5B0ED9E53649}" type="datetimeFigureOut">
              <a:rPr lang="ko-KR" altLang="en-US"/>
              <a:pPr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3316436-FF25-4EED-8B38-08374F4268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E0EE0AD-CB4E-4029-9591-C1F72187B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00BC12-50BA-478B-8E21-B0F6484CE94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FF9FD60-AFCD-40F5-913C-2DE1ABAC23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84279F2-F22C-457A-925F-84C81A165C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0443183-0749-475F-B454-BA602F05B133}" type="datetimeFigureOut">
              <a:rPr lang="ko-KR" altLang="en-US"/>
              <a:pPr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16F2AB6C-BD57-48A6-A7C1-107891696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4E8FADD5-4EB3-4B0C-AEC8-706BC0FBD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0D2BEE-1F14-4D43-AB3C-5A53540897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B523113-F059-4572-A148-02A3CAC67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57E49E-F4E1-4C13-8073-3BD3AA4CAA9D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6">
            <a:extLst>
              <a:ext uri="{FF2B5EF4-FFF2-40B4-BE49-F238E27FC236}">
                <a16:creationId xmlns:a16="http://schemas.microsoft.com/office/drawing/2014/main" id="{D65A05D3-3443-4FAF-A684-B51670F06392}"/>
              </a:ext>
            </a:extLst>
          </p:cNvPr>
          <p:cNvSpPr txBox="1">
            <a:spLocks/>
          </p:cNvSpPr>
          <p:nvPr userDrawn="1"/>
        </p:nvSpPr>
        <p:spPr>
          <a:xfrm>
            <a:off x="523875" y="981075"/>
            <a:ext cx="8875713" cy="631825"/>
          </a:xfrm>
          <a:prstGeom prst="rect">
            <a:avLst/>
          </a:prstGeom>
        </p:spPr>
        <p:txBody>
          <a:bodyPr/>
          <a:lstStyle>
            <a:lvl1pPr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2400" b="1" dirty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통합플랫폼 시스템구축 프로젝트</a:t>
            </a:r>
            <a:endParaRPr lang="ko-KR" altLang="en-US" sz="2400" b="1" dirty="0">
              <a:solidFill>
                <a:schemeClr val="tx2"/>
              </a:solidFill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106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742950" y="2997200"/>
            <a:ext cx="8420100" cy="45878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4107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85900" y="4005263"/>
            <a:ext cx="6934200" cy="841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noProof="0"/>
              <a:t>마스터 부제목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AE2D5E1-8446-4982-9EB9-E0B6479E6D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7" name="_x396404856">
            <a:extLst>
              <a:ext uri="{FF2B5EF4-FFF2-40B4-BE49-F238E27FC236}">
                <a16:creationId xmlns:a16="http://schemas.microsoft.com/office/drawing/2014/main" id="{9CABC075-A0B2-467A-B207-4E321B5C9F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4" y="5805264"/>
            <a:ext cx="1268413" cy="41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20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931782B-D288-4198-A2D8-3AE406EB548C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152400"/>
          <a:ext cx="9505950" cy="306388"/>
        </p:xfrm>
        <a:graphic>
          <a:graphicData uri="http://schemas.openxmlformats.org/drawingml/2006/table">
            <a:tbl>
              <a:tblPr/>
              <a:tblGrid>
                <a:gridCol w="950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6388"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9" marR="91449" marT="45773" marB="45773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Group 62">
            <a:extLst>
              <a:ext uri="{FF2B5EF4-FFF2-40B4-BE49-F238E27FC236}">
                <a16:creationId xmlns:a16="http://schemas.microsoft.com/office/drawing/2014/main" id="{BC048763-5F3A-4F31-9163-A347CA6723E2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657225"/>
          <a:ext cx="9518650" cy="5651500"/>
        </p:xfrm>
        <a:graphic>
          <a:graphicData uri="http://schemas.openxmlformats.org/drawingml/2006/table">
            <a:tbl>
              <a:tblPr/>
              <a:tblGrid>
                <a:gridCol w="951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0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8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ext Box 2">
            <a:extLst>
              <a:ext uri="{FF2B5EF4-FFF2-40B4-BE49-F238E27FC236}">
                <a16:creationId xmlns:a16="http://schemas.microsoft.com/office/drawing/2014/main" id="{931C9568-0E5E-4E18-965C-84AB814F76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75188" y="6553200"/>
            <a:ext cx="14239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B83E3837-159A-4B83-B5E4-4465CF987CE6}" type="slidenum">
              <a:rPr lang="en-US" altLang="ko-KR" sz="1000">
                <a:latin typeface="맑은 고딕" panose="020B0503020000020004" pitchFamily="50" charset="-127"/>
                <a:ea typeface="맑은 고딕" panose="020B0503020000020004" pitchFamily="50" charset="-127"/>
              </a:rPr>
              <a:pPr eaLnBrk="1" hangingPunct="1"/>
              <a:t>‹#›</a:t>
            </a:fld>
            <a:r>
              <a:rPr lang="en-US" altLang="ko-KR" sz="1000">
                <a:latin typeface="맑은 고딕" panose="020B0503020000020004" pitchFamily="50" charset="-127"/>
                <a:ea typeface="맑은 고딕" panose="020B0503020000020004" pitchFamily="50" charset="-127"/>
              </a:rPr>
              <a:t> / [</a:t>
            </a:r>
            <a:r>
              <a:rPr lang="ko-KR" altLang="en-US" sz="1000">
                <a:latin typeface="맑은 고딕" panose="020B0503020000020004" pitchFamily="50" charset="-127"/>
                <a:ea typeface="맑은 고딕" panose="020B0503020000020004" pitchFamily="50" charset="-127"/>
              </a:rPr>
              <a:t>전체 페이지 수</a:t>
            </a:r>
            <a:r>
              <a:rPr lang="en-US" altLang="ko-KR" sz="100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2DFBB6ED-49F1-4F7F-AD69-FD43ECC8C5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2" name="_x396404856">
            <a:extLst>
              <a:ext uri="{FF2B5EF4-FFF2-40B4-BE49-F238E27FC236}">
                <a16:creationId xmlns:a16="http://schemas.microsoft.com/office/drawing/2014/main" id="{F150E266-9D76-4A30-B946-2887FB4ADB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360" y="6388101"/>
            <a:ext cx="1268413" cy="41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48" r:id="rId3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40000"/>
        </a:spcBef>
        <a:spcAft>
          <a:spcPct val="0"/>
        </a:spcAft>
        <a:buChar char="•"/>
        <a:defRPr kumimoji="1" sz="1600" b="1">
          <a:solidFill>
            <a:schemeClr val="tx1"/>
          </a:solidFill>
          <a:latin typeface="+mn-lt"/>
          <a:ea typeface="+mn-ea"/>
          <a:cs typeface="+mn-cs"/>
        </a:defRPr>
      </a:lvl1pPr>
      <a:lvl2pPr marL="449263" indent="-92075" algn="l" rtl="0" eaLnBrk="0" fontAlgn="base" latinLnBrk="1" hangingPunct="0">
        <a:spcBef>
          <a:spcPct val="40000"/>
        </a:spcBef>
        <a:spcAft>
          <a:spcPct val="0"/>
        </a:spcAft>
        <a:buFont typeface="Wingdings" panose="05000000000000000000" pitchFamily="2" charset="2"/>
        <a:buChar char="§"/>
        <a:defRPr kumimoji="1" sz="1200" b="1">
          <a:solidFill>
            <a:schemeClr val="tx1"/>
          </a:solidFill>
          <a:latin typeface="+mn-lt"/>
          <a:ea typeface="+mn-ea"/>
        </a:defRPr>
      </a:lvl2pPr>
      <a:lvl3pPr marL="801688" indent="-84138" algn="l" rtl="0" eaLnBrk="0" fontAlgn="base" latinLnBrk="1" hangingPunct="0">
        <a:spcBef>
          <a:spcPct val="4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079500" indent="292100" algn="l" rtl="0" eaLnBrk="0" fontAlgn="base" latinLnBrk="1" hangingPunct="0">
        <a:spcBef>
          <a:spcPct val="4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+mn-lt"/>
          <a:ea typeface="+mn-ea"/>
        </a:defRPr>
      </a:lvl4pPr>
      <a:lvl5pPr marL="1428750" indent="400050" algn="l" rtl="0" eaLnBrk="0" fontAlgn="base" latinLnBrk="1" hangingPunct="0">
        <a:spcBef>
          <a:spcPct val="4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5pPr>
      <a:lvl6pPr marL="18859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6pPr>
      <a:lvl7pPr marL="23431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7pPr>
      <a:lvl8pPr marL="28003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8pPr>
      <a:lvl9pPr marL="32575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9">
            <a:extLst>
              <a:ext uri="{FF2B5EF4-FFF2-40B4-BE49-F238E27FC236}">
                <a16:creationId xmlns:a16="http://schemas.microsoft.com/office/drawing/2014/main" id="{796B5D5D-7B85-471F-8EA4-9FACD1CF8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1325563"/>
            <a:ext cx="446405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600" dirty="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26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아키텍쳐</a:t>
            </a:r>
            <a:r>
              <a:rPr lang="ko-KR" altLang="en-US" sz="2600" dirty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정의서</a:t>
            </a:r>
          </a:p>
          <a:p>
            <a:pPr algn="ctr"/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1.0</a:t>
            </a:r>
          </a:p>
          <a:p>
            <a:pPr algn="ctr" latinLnBrk="0"/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2023.03.07</a:t>
            </a:r>
          </a:p>
        </p:txBody>
      </p:sp>
      <p:graphicFrame>
        <p:nvGraphicFramePr>
          <p:cNvPr id="2107" name="Group 59">
            <a:extLst>
              <a:ext uri="{FF2B5EF4-FFF2-40B4-BE49-F238E27FC236}">
                <a16:creationId xmlns:a16="http://schemas.microsoft.com/office/drawing/2014/main" id="{CAF6F517-7E51-47BE-92F9-3B9432D33112}"/>
              </a:ext>
            </a:extLst>
          </p:cNvPr>
          <p:cNvGraphicFramePr>
            <a:graphicFrameLocks noGrp="1"/>
          </p:cNvGraphicFramePr>
          <p:nvPr/>
        </p:nvGraphicFramePr>
        <p:xfrm>
          <a:off x="2711450" y="3530600"/>
          <a:ext cx="4457700" cy="1770063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62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승 인 사 항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성명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직급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서명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작성자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검토자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승인자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고객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00" name="Group 304">
            <a:extLst>
              <a:ext uri="{FF2B5EF4-FFF2-40B4-BE49-F238E27FC236}">
                <a16:creationId xmlns:a16="http://schemas.microsoft.com/office/drawing/2014/main" id="{3D6EF07F-68A7-422F-BD58-CE8F862049AC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1052513"/>
          <a:ext cx="9505950" cy="5292729"/>
        </p:xfrm>
        <a:graphic>
          <a:graphicData uri="http://schemas.openxmlformats.org/drawingml/2006/table">
            <a:tbl>
              <a:tblPr/>
              <a:tblGrid>
                <a:gridCol w="1062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0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버전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개정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승인자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시행일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1.0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초안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271" name="Rectangle 302">
            <a:extLst>
              <a:ext uri="{FF2B5EF4-FFF2-40B4-BE49-F238E27FC236}">
                <a16:creationId xmlns:a16="http://schemas.microsoft.com/office/drawing/2014/main" id="{2D617419-6AE9-48A3-9229-7992E3AAA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938" y="619125"/>
            <a:ext cx="1190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문서 이력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468">
            <a:extLst>
              <a:ext uri="{FF2B5EF4-FFF2-40B4-BE49-F238E27FC236}">
                <a16:creationId xmlns:a16="http://schemas.microsoft.com/office/drawing/2014/main" id="{278B74D5-B53A-41FD-AE38-6759449D95DF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155575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&amp;"/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목차</a:t>
            </a: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560628E8-D878-4EF7-AD39-EDCB5F16E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13" y="1679575"/>
            <a:ext cx="47879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9790" tIns="152352" bIns="76176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시스템 </a:t>
            </a:r>
            <a:r>
              <a:rPr lang="ko-KR" altLang="en-US" sz="2000" b="1" kern="0" dirty="0" err="1">
                <a:latin typeface="맑은 고딕" pitchFamily="50" charset="-127"/>
                <a:ea typeface="맑은 고딕" pitchFamily="50" charset="-127"/>
              </a:rPr>
              <a:t>스트럭처</a:t>
            </a: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dirty="0" err="1">
                <a:latin typeface="맑은 고딕" pitchFamily="50" charset="-127"/>
                <a:ea typeface="맑은 고딕" pitchFamily="50" charset="-127"/>
              </a:rPr>
              <a:t>디렉토리</a:t>
            </a: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구조도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Framework </a:t>
            </a: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개요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Framework </a:t>
            </a: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어플리케이션 구조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Framework </a:t>
            </a: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아키텍처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개발 및 배포 환경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ko-KR" altLang="en-US" sz="2000" b="1" kern="0" dirty="0">
                <a:latin typeface="맑은 고딕" pitchFamily="50" charset="-127"/>
                <a:ea typeface="맑은 고딕" pitchFamily="50" charset="-127"/>
              </a:rPr>
              <a:t>소프트웨어 구성도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468">
            <a:extLst>
              <a:ext uri="{FF2B5EF4-FFF2-40B4-BE49-F238E27FC236}">
                <a16:creationId xmlns:a16="http://schemas.microsoft.com/office/drawing/2014/main" id="{C068451C-53AB-4ECD-B585-584292DDF2CD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155575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시스템 </a:t>
            </a:r>
            <a:r>
              <a:rPr lang="ko-KR" altLang="en-US" sz="1600" b="1" kern="0" dirty="0" err="1">
                <a:latin typeface="맑은 고딕" pitchFamily="50" charset="-127"/>
                <a:ea typeface="맑은 고딕" pitchFamily="50" charset="-127"/>
              </a:rPr>
              <a:t>스트럭처</a:t>
            </a: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kern="0" dirty="0" err="1">
                <a:latin typeface="맑은 고딕" pitchFamily="50" charset="-127"/>
                <a:ea typeface="맑은 고딕" pitchFamily="50" charset="-127"/>
              </a:rPr>
              <a:t>디렉토리</a:t>
            </a: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구조도</a:t>
            </a:r>
          </a:p>
        </p:txBody>
      </p:sp>
      <p:graphicFrame>
        <p:nvGraphicFramePr>
          <p:cNvPr id="34" name="Group 210">
            <a:extLst>
              <a:ext uri="{FF2B5EF4-FFF2-40B4-BE49-F238E27FC236}">
                <a16:creationId xmlns:a16="http://schemas.microsoft.com/office/drawing/2014/main" id="{4C5906CD-B700-4ACF-838A-F257DA7D08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112295"/>
              </p:ext>
            </p:extLst>
          </p:nvPr>
        </p:nvGraphicFramePr>
        <p:xfrm>
          <a:off x="487363" y="985838"/>
          <a:ext cx="8929688" cy="5214977"/>
        </p:xfrm>
        <a:graphic>
          <a:graphicData uri="http://schemas.openxmlformats.org/drawingml/2006/table">
            <a:tbl>
              <a:tblPr/>
              <a:tblGrid>
                <a:gridCol w="1153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86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5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ko-KR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st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depth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nd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rd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kr.xit.fims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cmm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공통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서브업무코드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필요시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sample 4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와 동일 구조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ec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외부연계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서브업무코드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필요시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sample 4</a:t>
                      </a:r>
                      <a:r>
                        <a:rPr kumimoji="1" lang="en-US" altLang="ko-KR" sz="10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 </a:t>
                      </a:r>
                      <a:r>
                        <a:rPr kumimoji="1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와 동일 구조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rt(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단속관리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서브업무코드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필요시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sample 4</a:t>
                      </a:r>
                      <a:r>
                        <a:rPr kumimoji="1" lang="en-US" altLang="ko-KR" sz="10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 </a:t>
                      </a:r>
                      <a:r>
                        <a:rPr kumimoji="1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와 동일 구조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sr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발송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반송관리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le(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부과제외관리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rv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수납관리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st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통계관리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sp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설정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sample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web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Controller Class</a:t>
                      </a: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service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Service(Interface) Class</a:t>
                      </a: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mapper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Mabatis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Mapper Interface Class</a:t>
                      </a: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dto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Data Transfer Object, Value Object</a:t>
                      </a: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kr,xit.framework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cache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공통코드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메뉴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공지사항 캐시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cmm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로그인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아웃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세션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공통파일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mng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시스템관리 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util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core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공통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프레임웍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– spring wrapping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5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support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공통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프레임웍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– 3</a:t>
                      </a:r>
                      <a:r>
                        <a:rPr kumimoji="1" lang="en-US" altLang="ko-KR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rd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party wrapping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14" marR="90014" marT="46794" marB="467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Rectangle 468">
            <a:extLst>
              <a:ext uri="{FF2B5EF4-FFF2-40B4-BE49-F238E27FC236}">
                <a16:creationId xmlns:a16="http://schemas.microsoft.com/office/drawing/2014/main" id="{CD86E199-C2A6-46F6-B90C-1B964052B44D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652463"/>
            <a:ext cx="1044575" cy="32385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JAVA</a:t>
            </a:r>
            <a:endParaRPr lang="ko-KR" altLang="en-US" sz="1600" b="1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468">
            <a:extLst>
              <a:ext uri="{FF2B5EF4-FFF2-40B4-BE49-F238E27FC236}">
                <a16:creationId xmlns:a16="http://schemas.microsoft.com/office/drawing/2014/main" id="{DECC1F9E-0001-41F7-AD5B-619F6A38B063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155575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시스템 </a:t>
            </a:r>
            <a:r>
              <a:rPr lang="ko-KR" altLang="en-US" sz="1600" b="1" kern="0" dirty="0" err="1">
                <a:latin typeface="맑은 고딕" pitchFamily="50" charset="-127"/>
                <a:ea typeface="맑은 고딕" pitchFamily="50" charset="-127"/>
              </a:rPr>
              <a:t>스트럭처</a:t>
            </a: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kern="0" dirty="0" err="1">
                <a:latin typeface="맑은 고딕" pitchFamily="50" charset="-127"/>
                <a:ea typeface="맑은 고딕" pitchFamily="50" charset="-127"/>
              </a:rPr>
              <a:t>디렉토리</a:t>
            </a: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구조도</a:t>
            </a:r>
          </a:p>
        </p:txBody>
      </p:sp>
      <p:graphicFrame>
        <p:nvGraphicFramePr>
          <p:cNvPr id="34" name="Group 210">
            <a:extLst>
              <a:ext uri="{FF2B5EF4-FFF2-40B4-BE49-F238E27FC236}">
                <a16:creationId xmlns:a16="http://schemas.microsoft.com/office/drawing/2014/main" id="{3212E2B1-6815-40FA-A739-BC48890F2F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497359"/>
              </p:ext>
            </p:extLst>
          </p:nvPr>
        </p:nvGraphicFramePr>
        <p:xfrm>
          <a:off x="632520" y="1016000"/>
          <a:ext cx="8804498" cy="5410580"/>
        </p:xfrm>
        <a:graphic>
          <a:graphicData uri="http://schemas.openxmlformats.org/drawingml/2006/table">
            <a:tbl>
              <a:tblPr/>
              <a:tblGrid>
                <a:gridCol w="79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9637">
                  <a:extLst>
                    <a:ext uri="{9D8B030D-6E8A-4147-A177-3AD203B41FA5}">
                      <a16:colId xmlns:a16="http://schemas.microsoft.com/office/drawing/2014/main" val="1342885534"/>
                    </a:ext>
                  </a:extLst>
                </a:gridCol>
                <a:gridCol w="1548172">
                  <a:extLst>
                    <a:ext uri="{9D8B030D-6E8A-4147-A177-3AD203B41FA5}">
                      <a16:colId xmlns:a16="http://schemas.microsoft.com/office/drawing/2014/main" val="1665044187"/>
                    </a:ext>
                  </a:extLst>
                </a:gridCol>
                <a:gridCol w="15122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52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ko-KR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st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depth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nd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rd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en-US" altLang="ko-KR" sz="1000" b="0" i="0" u="none" strike="noStrike" kern="1200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6</a:t>
                      </a:r>
                      <a:r>
                        <a:rPr kumimoji="1" lang="en-US" altLang="ko-KR" sz="1000" b="0" i="0" u="none" strike="noStrike" kern="1200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</a:t>
                      </a:r>
                      <a:r>
                        <a:rPr kumimoji="1" lang="en-US" altLang="ko-KR" sz="1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th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Depth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webapp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resources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  <a:r>
                        <a:rPr kumimoji="1" lang="en-US" altLang="ko-KR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rd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-party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common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content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font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framework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Images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WEB-INF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jsp</a:t>
                      </a: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fims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업무코드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서브업무코드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필요시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724624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framework</a:t>
                      </a: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fims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biz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와 동일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구조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238433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error</a:t>
                      </a: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55773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layouts</a:t>
                      </a: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695088"/>
                  </a:ext>
                </a:extLst>
              </a:tr>
              <a:tr h="24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util</a:t>
                      </a: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8" marR="90008" marT="46804" marB="46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675165"/>
                  </a:ext>
                </a:extLst>
              </a:tr>
            </a:tbl>
          </a:graphicData>
        </a:graphic>
      </p:graphicFrame>
      <p:sp>
        <p:nvSpPr>
          <p:cNvPr id="4" name="Rectangle 468">
            <a:extLst>
              <a:ext uri="{FF2B5EF4-FFF2-40B4-BE49-F238E27FC236}">
                <a16:creationId xmlns:a16="http://schemas.microsoft.com/office/drawing/2014/main" id="{7661685F-8B4D-4296-BDE2-E968D64055B4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652463"/>
            <a:ext cx="1044575" cy="32385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WEB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3">
            <a:extLst>
              <a:ext uri="{FF2B5EF4-FFF2-40B4-BE49-F238E27FC236}">
                <a16:creationId xmlns:a16="http://schemas.microsoft.com/office/drawing/2014/main" id="{1BA9B659-ECE2-4241-BB29-1D345EA6273F}"/>
              </a:ext>
            </a:extLst>
          </p:cNvPr>
          <p:cNvSpPr txBox="1">
            <a:spLocks noChangeArrowheads="1"/>
          </p:cNvSpPr>
          <p:nvPr/>
        </p:nvSpPr>
        <p:spPr>
          <a:xfrm>
            <a:off x="201613" y="152400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2. Framework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개요</a:t>
            </a:r>
          </a:p>
        </p:txBody>
      </p:sp>
      <p:sp>
        <p:nvSpPr>
          <p:cNvPr id="107" name="Rectangle 3">
            <a:extLst>
              <a:ext uri="{FF2B5EF4-FFF2-40B4-BE49-F238E27FC236}">
                <a16:creationId xmlns:a16="http://schemas.microsoft.com/office/drawing/2014/main" id="{AC400FA0-5738-412B-901B-E2E046CE8427}"/>
              </a:ext>
            </a:extLst>
          </p:cNvPr>
          <p:cNvSpPr txBox="1">
            <a:spLocks/>
          </p:cNvSpPr>
          <p:nvPr/>
        </p:nvSpPr>
        <p:spPr bwMode="auto">
          <a:xfrm>
            <a:off x="228600" y="657225"/>
            <a:ext cx="9448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1200" spc="-100" dirty="0">
                <a:latin typeface="맑은 고딕" pitchFamily="50" charset="-127"/>
                <a:ea typeface="맑은 고딕" pitchFamily="50" charset="-127"/>
              </a:rPr>
              <a:t>웹 어플리케이션 프레임워크는 실행환경과 개발환경으로 구성되는 개발프레임워크와 실행환경 상위에서 응용 어플리케이션에 공통 기술 및 업무를 제공하는 서비스컴포넌트로 구성</a:t>
            </a:r>
            <a:endParaRPr lang="en-US" altLang="ko-KR" sz="1200" spc="-1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9" name="Group 68">
            <a:extLst>
              <a:ext uri="{FF2B5EF4-FFF2-40B4-BE49-F238E27FC236}">
                <a16:creationId xmlns:a16="http://schemas.microsoft.com/office/drawing/2014/main" id="{005DD891-77F5-4555-94AB-D04FFD8C4B38}"/>
              </a:ext>
            </a:extLst>
          </p:cNvPr>
          <p:cNvGraphicFramePr>
            <a:graphicFrameLocks noGrp="1"/>
          </p:cNvGraphicFramePr>
          <p:nvPr/>
        </p:nvGraphicFramePr>
        <p:xfrm>
          <a:off x="5148263" y="1347788"/>
          <a:ext cx="4257675" cy="4541837"/>
        </p:xfrm>
        <a:graphic>
          <a:graphicData uri="http://schemas.openxmlformats.org/drawingml/2006/table">
            <a:tbl>
              <a:tblPr/>
              <a:tblGrid>
                <a:gridCol w="707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0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0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환경</a:t>
                      </a:r>
                    </a:p>
                  </a:txBody>
                  <a:tcPr marL="91455" marR="91455" marT="45725" marB="4572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설명</a:t>
                      </a: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72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프레임워크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5" marR="91455" marT="45725" marB="4572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실행 환경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 프로그램의 실행에 필요한 공통 기반 모듈을 제공함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12713" marR="0" lvl="0" indent="-1127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화면처리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업무처리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데이터처리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공통기반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연계처리 모듈로 구성됨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651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환경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 프로그램에 대한 요구사항 수집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분석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구현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테스트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배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 등의 개발 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Life-Cycle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전반에 대한 지원 도구를 제공함</a:t>
                      </a: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65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컴포넌트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5" marR="91455" marT="45725" marB="4572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응용 어플리케이션 개발 시 공통적으로 사용되는 기술 및 업무 서비스를 정의함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12713" marR="0" lvl="0" indent="-1127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업무 서비스 컴포넌트와 기술 서비스 컴포넌트로 구성됨</a:t>
                      </a:r>
                    </a:p>
                  </a:txBody>
                  <a:tcPr marL="91455" marR="91455" marT="45725" marB="4572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239" name="그룹 50">
            <a:extLst>
              <a:ext uri="{FF2B5EF4-FFF2-40B4-BE49-F238E27FC236}">
                <a16:creationId xmlns:a16="http://schemas.microsoft.com/office/drawing/2014/main" id="{D5A42CA0-7549-4886-8D96-9A7C16639E5B}"/>
              </a:ext>
            </a:extLst>
          </p:cNvPr>
          <p:cNvGrpSpPr>
            <a:grpSpLocks/>
          </p:cNvGrpSpPr>
          <p:nvPr/>
        </p:nvGrpSpPr>
        <p:grpSpPr bwMode="auto">
          <a:xfrm>
            <a:off x="341313" y="1341438"/>
            <a:ext cx="4568825" cy="4533900"/>
            <a:chOff x="341313" y="1681163"/>
            <a:chExt cx="4568144" cy="4599895"/>
          </a:xfrm>
        </p:grpSpPr>
        <p:sp>
          <p:nvSpPr>
            <p:cNvPr id="9242" name="Rectangle 10">
              <a:extLst>
                <a:ext uri="{FF2B5EF4-FFF2-40B4-BE49-F238E27FC236}">
                  <a16:creationId xmlns:a16="http://schemas.microsoft.com/office/drawing/2014/main" id="{92F0363E-84AC-4378-934F-AE1D3933A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313" y="1681163"/>
              <a:ext cx="4568144" cy="4599895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tIns="46800" bIns="468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43" name="Rectangle 72">
              <a:extLst>
                <a:ext uri="{FF2B5EF4-FFF2-40B4-BE49-F238E27FC236}">
                  <a16:creationId xmlns:a16="http://schemas.microsoft.com/office/drawing/2014/main" id="{EFD81193-F0B6-4F34-AB91-C7F8E8B9A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29" y="1839688"/>
              <a:ext cx="4086008" cy="4310742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ko-KR" altLang="en-US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9244" name="그룹 90">
              <a:extLst>
                <a:ext uri="{FF2B5EF4-FFF2-40B4-BE49-F238E27FC236}">
                  <a16:creationId xmlns:a16="http://schemas.microsoft.com/office/drawing/2014/main" id="{D0707F85-7FC7-4AC3-86DE-EF449E4EF2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47" y="1996842"/>
              <a:ext cx="3736418" cy="4034571"/>
              <a:chOff x="1511225" y="2342757"/>
              <a:chExt cx="3736418" cy="3507971"/>
            </a:xfrm>
          </p:grpSpPr>
          <p:sp>
            <p:nvSpPr>
              <p:cNvPr id="122" name="Rectangle 98">
                <a:extLst>
                  <a:ext uri="{FF2B5EF4-FFF2-40B4-BE49-F238E27FC236}">
                    <a16:creationId xmlns:a16="http://schemas.microsoft.com/office/drawing/2014/main" id="{916A487E-FF4B-45D0-8BB8-9464A9FB91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225" y="5039904"/>
                <a:ext cx="3733243" cy="81082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pPr algn="ctr" defTabSz="1393825" latinLnBrk="0">
                  <a:spcBef>
                    <a:spcPct val="0"/>
                  </a:spcBef>
                  <a:defRPr/>
                </a:pPr>
                <a:r>
                  <a:rPr lang="ko-KR" altLang="en-US" sz="1100" b="0" dirty="0">
                    <a:solidFill>
                      <a:srgbClr val="666666"/>
                    </a:solidFill>
                    <a:latin typeface="맑은 고딕" pitchFamily="50" charset="-127"/>
                    <a:ea typeface="맑은 고딕" pitchFamily="50" charset="-127"/>
                  </a:rPr>
                  <a:t>하드웨어</a:t>
                </a:r>
                <a:r>
                  <a:rPr lang="en-US" altLang="ko-KR" sz="1100" b="0" dirty="0">
                    <a:solidFill>
                      <a:srgbClr val="666666"/>
                    </a:solidFill>
                    <a:latin typeface="맑은 고딕" pitchFamily="50" charset="-127"/>
                    <a:ea typeface="맑은 고딕" pitchFamily="50" charset="-127"/>
                  </a:rPr>
                  <a:t>(HW)</a:t>
                </a:r>
              </a:p>
            </p:txBody>
          </p:sp>
          <p:sp>
            <p:nvSpPr>
              <p:cNvPr id="123" name="Rectangle 103">
                <a:extLst>
                  <a:ext uri="{FF2B5EF4-FFF2-40B4-BE49-F238E27FC236}">
                    <a16:creationId xmlns:a16="http://schemas.microsoft.com/office/drawing/2014/main" id="{88EEB634-A77C-4251-AFE5-1D6D5CEE3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656" y="4136653"/>
                <a:ext cx="2518987" cy="81082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72000" tIns="36000" rIns="72000" bIns="3600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pPr algn="ctr" defTabSz="684213" latinLnBrk="0">
                  <a:lnSpc>
                    <a:spcPct val="130000"/>
                  </a:lnSpc>
                  <a:spcBef>
                    <a:spcPct val="0"/>
                  </a:spcBef>
                  <a:buClr>
                    <a:srgbClr val="FFCC00"/>
                  </a:buClr>
                  <a:defRPr/>
                </a:pPr>
                <a:r>
                  <a:rPr lang="ko-KR" altLang="en-US" sz="1100" dirty="0">
                    <a:solidFill>
                      <a:schemeClr val="tx1">
                        <a:lumMod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개발프레임워크</a:t>
                </a:r>
                <a:endParaRPr lang="en-US" altLang="ko-KR" sz="1100" dirty="0">
                  <a:solidFill>
                    <a:schemeClr val="tx1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algn="ctr" defTabSz="684213" latinLnBrk="0">
                  <a:lnSpc>
                    <a:spcPct val="130000"/>
                  </a:lnSpc>
                  <a:spcBef>
                    <a:spcPct val="0"/>
                  </a:spcBef>
                  <a:buClr>
                    <a:srgbClr val="FFCC00"/>
                  </a:buClr>
                  <a:defRPr/>
                </a:pPr>
                <a:r>
                  <a:rPr lang="ko-KR" altLang="en-US" sz="1100" dirty="0">
                    <a:solidFill>
                      <a:schemeClr val="tx1">
                        <a:lumMod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실행환경</a:t>
                </a:r>
              </a:p>
            </p:txBody>
          </p:sp>
          <p:sp>
            <p:nvSpPr>
              <p:cNvPr id="124" name="Rectangle 103">
                <a:extLst>
                  <a:ext uri="{FF2B5EF4-FFF2-40B4-BE49-F238E27FC236}">
                    <a16:creationId xmlns:a16="http://schemas.microsoft.com/office/drawing/2014/main" id="{293D7A26-8287-47D8-8550-2A8AE6CCD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656" y="3254409"/>
                <a:ext cx="2518987" cy="81082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72000" tIns="36000" rIns="72000" bIns="3600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pPr algn="ctr" defTabSz="684213" latinLnBrk="0">
                  <a:lnSpc>
                    <a:spcPct val="130000"/>
                  </a:lnSpc>
                  <a:spcBef>
                    <a:spcPct val="0"/>
                  </a:spcBef>
                  <a:buClr>
                    <a:srgbClr val="FFCC00"/>
                  </a:buClr>
                  <a:defRPr/>
                </a:pPr>
                <a:r>
                  <a:rPr lang="ko-KR" altLang="en-US" sz="1100" dirty="0">
                    <a:solidFill>
                      <a:schemeClr val="tx1">
                        <a:lumMod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서비스컴포넌트</a:t>
                </a:r>
              </a:p>
            </p:txBody>
          </p:sp>
          <p:grpSp>
            <p:nvGrpSpPr>
              <p:cNvPr id="9255" name="그룹 89">
                <a:extLst>
                  <a:ext uri="{FF2B5EF4-FFF2-40B4-BE49-F238E27FC236}">
                    <a16:creationId xmlns:a16="http://schemas.microsoft.com/office/drawing/2014/main" id="{E5693DE8-105C-4AE6-9D78-8CDE3C2AEB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7069" y="2342757"/>
                <a:ext cx="2515812" cy="810824"/>
                <a:chOff x="2727069" y="2342757"/>
                <a:chExt cx="2515812" cy="810824"/>
              </a:xfrm>
            </p:grpSpPr>
            <p:sp>
              <p:nvSpPr>
                <p:cNvPr id="126" name="Rectangle 98">
                  <a:extLst>
                    <a:ext uri="{FF2B5EF4-FFF2-40B4-BE49-F238E27FC236}">
                      <a16:creationId xmlns:a16="http://schemas.microsoft.com/office/drawing/2014/main" id="{CD71CF84-3893-4891-AF91-A29564C04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27069" y="2342757"/>
                  <a:ext cx="2515812" cy="810824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50000"/>
                    </a:spcBef>
                    <a:spcAft>
                      <a:spcPct val="0"/>
                    </a:spcAft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50000"/>
                    </a:spcBef>
                    <a:spcAft>
                      <a:spcPct val="0"/>
                    </a:spcAft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50000"/>
                    </a:spcBef>
                    <a:spcAft>
                      <a:spcPct val="0"/>
                    </a:spcAft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50000"/>
                    </a:spcBef>
                    <a:spcAft>
                      <a:spcPct val="0"/>
                    </a:spcAft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50000"/>
                    </a:spcBef>
                    <a:spcAft>
                      <a:spcPct val="0"/>
                    </a:spcAft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400" b="1" kern="1200">
                      <a:solidFill>
                        <a:schemeClr val="tx1"/>
                      </a:solidFill>
                      <a:latin typeface="HY견고딕" pitchFamily="18" charset="-127"/>
                      <a:ea typeface="HY견고딕" pitchFamily="18" charset="-127"/>
                      <a:cs typeface="+mn-cs"/>
                    </a:defRPr>
                  </a:lvl9pPr>
                </a:lstStyle>
                <a:p>
                  <a:pPr algn="ctr" defTabSz="1393825" latinLnBrk="0">
                    <a:spcBef>
                      <a:spcPct val="0"/>
                    </a:spcBef>
                    <a:defRPr/>
                  </a:pPr>
                  <a:endParaRPr lang="en-US" altLang="ko-KR" sz="1100" b="0" dirty="0">
                    <a:solidFill>
                      <a:srgbClr val="666666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9257" name="Rectangle 70">
                  <a:extLst>
                    <a:ext uri="{FF2B5EF4-FFF2-40B4-BE49-F238E27FC236}">
                      <a16:creationId xmlns:a16="http://schemas.microsoft.com/office/drawing/2014/main" id="{F3035FAB-AC52-4C15-95E1-166F14E83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9274" y="2423120"/>
                  <a:ext cx="1489853" cy="230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defTabSz="1393825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defTabSz="1393825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defTabSz="1393825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defTabSz="1393825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defTabSz="1393825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defTabSz="13938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defTabSz="13938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defTabSz="13938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defTabSz="13938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r>
                    <a:rPr lang="ko-KR" altLang="en-US" sz="1100">
                      <a:solidFill>
                        <a:srgbClr val="666666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응용 어플리케이션</a:t>
                  </a:r>
                </a:p>
              </p:txBody>
            </p:sp>
            <p:grpSp>
              <p:nvGrpSpPr>
                <p:cNvPr id="9258" name="Group 78">
                  <a:extLst>
                    <a:ext uri="{FF2B5EF4-FFF2-40B4-BE49-F238E27FC236}">
                      <a16:creationId xmlns:a16="http://schemas.microsoft.com/office/drawing/2014/main" id="{2A272C21-4F59-4B5E-B727-F5EA21300E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84269" y="2763314"/>
                  <a:ext cx="1499496" cy="315204"/>
                  <a:chOff x="482" y="2736"/>
                  <a:chExt cx="793" cy="173"/>
                </a:xfrm>
              </p:grpSpPr>
              <p:sp>
                <p:nvSpPr>
                  <p:cNvPr id="9259" name="AutoShape 80">
                    <a:extLst>
                      <a:ext uri="{FF2B5EF4-FFF2-40B4-BE49-F238E27FC236}">
                        <a16:creationId xmlns:a16="http://schemas.microsoft.com/office/drawing/2014/main" id="{279CA71F-CE17-4796-8429-00D276BE6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2" y="2736"/>
                    <a:ext cx="250" cy="17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DDDDDD"/>
                  </a:solidFill>
                  <a:ln w="9525">
                    <a:solidFill>
                      <a:srgbClr val="969696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r>
                      <a:rPr lang="en-US" altLang="ko-KR" sz="1000">
                        <a:solidFill>
                          <a:srgbClr val="969696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산돌고딕 L" pitchFamily="50" charset="-127"/>
                      </a:rPr>
                      <a:t>b1</a:t>
                    </a:r>
                  </a:p>
                </p:txBody>
              </p:sp>
              <p:sp>
                <p:nvSpPr>
                  <p:cNvPr id="9260" name="AutoShape 83">
                    <a:extLst>
                      <a:ext uri="{FF2B5EF4-FFF2-40B4-BE49-F238E27FC236}">
                        <a16:creationId xmlns:a16="http://schemas.microsoft.com/office/drawing/2014/main" id="{EC3B0008-1B33-4741-96EA-8821407A2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54" y="2736"/>
                    <a:ext cx="250" cy="17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DDDDDD"/>
                  </a:solidFill>
                  <a:ln w="9525">
                    <a:solidFill>
                      <a:srgbClr val="969696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r>
                      <a:rPr lang="en-US" altLang="ko-KR" sz="1000">
                        <a:solidFill>
                          <a:srgbClr val="969696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산돌고딕 L" pitchFamily="50" charset="-127"/>
                      </a:rPr>
                      <a:t>b2</a:t>
                    </a:r>
                  </a:p>
                </p:txBody>
              </p:sp>
              <p:sp>
                <p:nvSpPr>
                  <p:cNvPr id="9261" name="AutoShape 86">
                    <a:extLst>
                      <a:ext uri="{FF2B5EF4-FFF2-40B4-BE49-F238E27FC236}">
                        <a16:creationId xmlns:a16="http://schemas.microsoft.com/office/drawing/2014/main" id="{46A88048-5ABF-4556-A276-EBBFA881C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25" y="2736"/>
                    <a:ext cx="250" cy="17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DDDDDD"/>
                  </a:solidFill>
                  <a:ln w="9525">
                    <a:solidFill>
                      <a:srgbClr val="969696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defTabSz="1393825" eaLnBrk="0" hangingPunct="0"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defTabSz="13938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r>
                      <a:rPr lang="en-US" altLang="ko-KR" sz="1000">
                        <a:solidFill>
                          <a:srgbClr val="969696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산돌고딕 L" pitchFamily="50" charset="-127"/>
                      </a:rPr>
                      <a:t>b3</a:t>
                    </a:r>
                  </a:p>
                </p:txBody>
              </p:sp>
            </p:grpSp>
          </p:grpSp>
        </p:grpSp>
        <p:sp>
          <p:nvSpPr>
            <p:cNvPr id="114" name="Rectangle 103">
              <a:extLst>
                <a:ext uri="{FF2B5EF4-FFF2-40B4-BE49-F238E27FC236}">
                  <a16:creationId xmlns:a16="http://schemas.microsoft.com/office/drawing/2014/main" id="{A4CC9FD8-FF27-408B-ABDB-3E61AB8719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33664" y="3009903"/>
              <a:ext cx="3010225" cy="98410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72000" tIns="36000" rIns="72000" bIns="36000" anchor="ctr"/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algn="ctr" defTabSz="684213" latinLnBrk="0">
                <a:lnSpc>
                  <a:spcPct val="130000"/>
                </a:lnSpc>
                <a:spcBef>
                  <a:spcPct val="0"/>
                </a:spcBef>
                <a:buClr>
                  <a:srgbClr val="FFCC00"/>
                </a:buClr>
                <a:defRPr/>
              </a:pPr>
              <a:r>
                <a:rPr lang="ko-KR" altLang="en-US" sz="1100" dirty="0">
                  <a:solidFill>
                    <a:schemeClr val="tx1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개발프레임워크</a:t>
              </a:r>
              <a:endParaRPr lang="en-US" altLang="ko-KR" sz="1100" dirty="0">
                <a:solidFill>
                  <a:schemeClr val="tx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684213" latinLnBrk="0">
                <a:lnSpc>
                  <a:spcPct val="130000"/>
                </a:lnSpc>
                <a:spcBef>
                  <a:spcPct val="0"/>
                </a:spcBef>
                <a:buClr>
                  <a:srgbClr val="FFCC00"/>
                </a:buClr>
                <a:defRPr/>
              </a:pPr>
              <a:r>
                <a:rPr lang="ko-KR" altLang="en-US" sz="1100" dirty="0">
                  <a:solidFill>
                    <a:schemeClr val="tx1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개발환경</a:t>
              </a:r>
            </a:p>
          </p:txBody>
        </p:sp>
        <p:cxnSp>
          <p:nvCxnSpPr>
            <p:cNvPr id="9246" name="직선 연결선 26">
              <a:extLst>
                <a:ext uri="{FF2B5EF4-FFF2-40B4-BE49-F238E27FC236}">
                  <a16:creationId xmlns:a16="http://schemas.microsoft.com/office/drawing/2014/main" id="{CFD4880E-DD8C-46A2-B34E-2EF814BC7D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881809" y="4034815"/>
              <a:ext cx="2792028" cy="7098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7" name="직선 연결선 27">
              <a:extLst>
                <a:ext uri="{FF2B5EF4-FFF2-40B4-BE49-F238E27FC236}">
                  <a16:creationId xmlns:a16="http://schemas.microsoft.com/office/drawing/2014/main" id="{BA62D1F4-BACC-4378-910A-6AC7D67850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057" y="5062330"/>
              <a:ext cx="3759683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8" name="직선 연결선 28">
              <a:extLst>
                <a:ext uri="{FF2B5EF4-FFF2-40B4-BE49-F238E27FC236}">
                  <a16:creationId xmlns:a16="http://schemas.microsoft.com/office/drawing/2014/main" id="{37672B0E-5128-4C4A-BAE5-4F3B177625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4035287" y="4552122"/>
              <a:ext cx="1086678" cy="13252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9" name="직선 연결선 31">
              <a:extLst>
                <a:ext uri="{FF2B5EF4-FFF2-40B4-BE49-F238E27FC236}">
                  <a16:creationId xmlns:a16="http://schemas.microsoft.com/office/drawing/2014/main" id="{D4E1F2AA-7DAC-404F-8F8F-A8F3F22243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057" y="1917563"/>
              <a:ext cx="1056239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0" name="직선 연결선 35">
              <a:extLst>
                <a:ext uri="{FF2B5EF4-FFF2-40B4-BE49-F238E27FC236}">
                  <a16:creationId xmlns:a16="http://schemas.microsoft.com/office/drawing/2014/main" id="{19E868F5-97FF-45D2-8F24-EBBFF585C2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-836889" y="3509825"/>
              <a:ext cx="3038751" cy="13252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1" name="직선 연결선 38">
              <a:extLst>
                <a:ext uri="{FF2B5EF4-FFF2-40B4-BE49-F238E27FC236}">
                  <a16:creationId xmlns:a16="http://schemas.microsoft.com/office/drawing/2014/main" id="{CDFD51E8-502B-4DC7-AAAF-DBB07C0A64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877305" y="2984396"/>
              <a:ext cx="1978575" cy="3937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40" name="Rectangle 101">
            <a:extLst>
              <a:ext uri="{FF2B5EF4-FFF2-40B4-BE49-F238E27FC236}">
                <a16:creationId xmlns:a16="http://schemas.microsoft.com/office/drawing/2014/main" id="{ABDCD82A-71BF-4A1B-BB6B-495CCA619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" y="5969000"/>
            <a:ext cx="444500" cy="15875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en-US">
              <a:solidFill>
                <a:srgbClr val="666666"/>
              </a:solidFill>
              <a:ea typeface="HY견고딕" panose="02030600000101010101" pitchFamily="18" charset="-127"/>
            </a:endParaRPr>
          </a:p>
        </p:txBody>
      </p:sp>
      <p:sp>
        <p:nvSpPr>
          <p:cNvPr id="9241" name="직사각형 51">
            <a:extLst>
              <a:ext uri="{FF2B5EF4-FFF2-40B4-BE49-F238E27FC236}">
                <a16:creationId xmlns:a16="http://schemas.microsoft.com/office/drawing/2014/main" id="{47660227-9BFB-4C5B-B225-86EE83EC8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" y="5915025"/>
            <a:ext cx="19415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000">
                <a:latin typeface="맑은 고딕" panose="020B0503020000020004" pitchFamily="50" charset="-127"/>
                <a:ea typeface="맑은 고딕" panose="020B0503020000020004" pitchFamily="50" charset="-127"/>
              </a:rPr>
              <a:t>개발프레임워크 정의서의 범위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3">
            <a:extLst>
              <a:ext uri="{FF2B5EF4-FFF2-40B4-BE49-F238E27FC236}">
                <a16:creationId xmlns:a16="http://schemas.microsoft.com/office/drawing/2014/main" id="{4FCD3C84-DF85-4D32-9CA2-91D37A35E710}"/>
              </a:ext>
            </a:extLst>
          </p:cNvPr>
          <p:cNvSpPr txBox="1">
            <a:spLocks noChangeArrowheads="1"/>
          </p:cNvSpPr>
          <p:nvPr/>
        </p:nvSpPr>
        <p:spPr>
          <a:xfrm>
            <a:off x="201613" y="152400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3. Framework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어플리케이션 구조</a:t>
            </a:r>
          </a:p>
        </p:txBody>
      </p:sp>
      <p:sp>
        <p:nvSpPr>
          <p:cNvPr id="63" name="Rectangle 67">
            <a:extLst>
              <a:ext uri="{FF2B5EF4-FFF2-40B4-BE49-F238E27FC236}">
                <a16:creationId xmlns:a16="http://schemas.microsoft.com/office/drawing/2014/main" id="{D84C53B7-261C-4E28-BF40-5C456FF0E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713" y="4433888"/>
            <a:ext cx="6973887" cy="1460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tIns="36000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i="1" dirty="0" err="1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MyBatis</a:t>
            </a:r>
            <a:endParaRPr lang="en-US" altLang="ko-KR" sz="1000" i="1" dirty="0">
              <a:solidFill>
                <a:schemeClr val="bg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Rectangle 67">
            <a:extLst>
              <a:ext uri="{FF2B5EF4-FFF2-40B4-BE49-F238E27FC236}">
                <a16:creationId xmlns:a16="http://schemas.microsoft.com/office/drawing/2014/main" id="{353FEFBB-5D02-481D-93A8-541F60999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713" y="1403350"/>
            <a:ext cx="6973887" cy="29575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tIns="36000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Spring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781826F-831F-4167-8002-C5DEAA2DA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9100" y="3205163"/>
            <a:ext cx="1643063" cy="803275"/>
          </a:xfrm>
          <a:prstGeom prst="rect">
            <a:avLst/>
          </a:prstGeom>
          <a:solidFill>
            <a:srgbClr val="F0EFF7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>
                <a:latin typeface="+mn-lt"/>
                <a:ea typeface="맑은 고딕" pitchFamily="50" charset="-127"/>
              </a:rPr>
              <a:t>Controller</a:t>
            </a:r>
          </a:p>
        </p:txBody>
      </p:sp>
      <p:sp>
        <p:nvSpPr>
          <p:cNvPr id="69" name="모서리가 둥근 직사각형 68">
            <a:extLst>
              <a:ext uri="{FF2B5EF4-FFF2-40B4-BE49-F238E27FC236}">
                <a16:creationId xmlns:a16="http://schemas.microsoft.com/office/drawing/2014/main" id="{A662B478-9C03-4763-8028-12E088186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855663"/>
            <a:ext cx="2227263" cy="514826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bg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Clients</a:t>
            </a:r>
          </a:p>
          <a:p>
            <a:pPr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67">
            <a:extLst>
              <a:ext uri="{FF2B5EF4-FFF2-40B4-BE49-F238E27FC236}">
                <a16:creationId xmlns:a16="http://schemas.microsoft.com/office/drawing/2014/main" id="{B6876B3D-B122-496A-A983-89D7BB420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1220788"/>
            <a:ext cx="2008187" cy="4564062"/>
          </a:xfrm>
          <a:prstGeom prst="rect">
            <a:avLst/>
          </a:prstGeom>
          <a:solidFill>
            <a:srgbClr val="E5F8FF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000" i="1" dirty="0">
                <a:latin typeface="+mn-lt"/>
                <a:ea typeface="맑은 고딕" pitchFamily="50" charset="-127"/>
              </a:rPr>
              <a:t>Ui Component</a:t>
            </a:r>
          </a:p>
        </p:txBody>
      </p:sp>
      <p:sp>
        <p:nvSpPr>
          <p:cNvPr id="71" name="Rectangle 67">
            <a:extLst>
              <a:ext uri="{FF2B5EF4-FFF2-40B4-BE49-F238E27FC236}">
                <a16:creationId xmlns:a16="http://schemas.microsoft.com/office/drawing/2014/main" id="{5BEAD98D-799E-499E-8EC8-928874232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3776663"/>
            <a:ext cx="1789113" cy="328612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ajax Component</a:t>
            </a:r>
          </a:p>
        </p:txBody>
      </p:sp>
      <p:sp>
        <p:nvSpPr>
          <p:cNvPr id="73" name="Rectangle 67">
            <a:extLst>
              <a:ext uri="{FF2B5EF4-FFF2-40B4-BE49-F238E27FC236}">
                <a16:creationId xmlns:a16="http://schemas.microsoft.com/office/drawing/2014/main" id="{1D4E882C-0AD7-46D1-AF10-90B37FA2A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4981575"/>
            <a:ext cx="1789113" cy="328613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Form Support</a:t>
            </a:r>
          </a:p>
        </p:txBody>
      </p:sp>
      <p:sp>
        <p:nvSpPr>
          <p:cNvPr id="74" name="Rectangle 67">
            <a:extLst>
              <a:ext uri="{FF2B5EF4-FFF2-40B4-BE49-F238E27FC236}">
                <a16:creationId xmlns:a16="http://schemas.microsoft.com/office/drawing/2014/main" id="{7491C37F-AE81-4812-B9EE-E9C9C7D31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5383213"/>
            <a:ext cx="1789113" cy="328612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ETC Support</a:t>
            </a:r>
          </a:p>
        </p:txBody>
      </p:sp>
      <p:sp>
        <p:nvSpPr>
          <p:cNvPr id="75" name="Rectangle 67">
            <a:extLst>
              <a:ext uri="{FF2B5EF4-FFF2-40B4-BE49-F238E27FC236}">
                <a16:creationId xmlns:a16="http://schemas.microsoft.com/office/drawing/2014/main" id="{72224628-89FC-463F-A9E1-A3366FD7B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4178300"/>
            <a:ext cx="1789113" cy="328613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 err="1">
                <a:solidFill>
                  <a:srgbClr val="4D4D4D"/>
                </a:solidFill>
                <a:latin typeface="+mn-lt"/>
                <a:ea typeface="맑은 고딕" pitchFamily="50" charset="-127"/>
              </a:rPr>
              <a:t>jquery</a:t>
            </a: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 Component</a:t>
            </a:r>
          </a:p>
        </p:txBody>
      </p:sp>
      <p:sp>
        <p:nvSpPr>
          <p:cNvPr id="76" name="Rectangle 67">
            <a:extLst>
              <a:ext uri="{FF2B5EF4-FFF2-40B4-BE49-F238E27FC236}">
                <a16:creationId xmlns:a16="http://schemas.microsoft.com/office/drawing/2014/main" id="{13F7C72F-1FAE-432A-958A-684543B1F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1476375"/>
            <a:ext cx="1789113" cy="2227263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buFont typeface="Wingdings" pitchFamily="2" charset="2"/>
              <a:buNone/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Ui Component</a:t>
            </a:r>
          </a:p>
        </p:txBody>
      </p:sp>
      <p:sp>
        <p:nvSpPr>
          <p:cNvPr id="77" name="Rectangle 67">
            <a:extLst>
              <a:ext uri="{FF2B5EF4-FFF2-40B4-BE49-F238E27FC236}">
                <a16:creationId xmlns:a16="http://schemas.microsoft.com/office/drawing/2014/main" id="{B992AF11-A48F-4429-B6DC-46D6F867F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316163"/>
            <a:ext cx="1643063" cy="13144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b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Toast UI</a:t>
            </a:r>
          </a:p>
          <a:p>
            <a:pPr eaLnBrk="0" latinLnBrk="0" hangingPunct="0">
              <a:defRPr/>
            </a:pPr>
            <a:endParaRPr lang="en-US" altLang="ko-KR" sz="1000" b="1" i="1" dirty="0">
              <a:solidFill>
                <a:srgbClr val="4D4D4D"/>
              </a:solidFill>
              <a:latin typeface="+mn-lt"/>
              <a:ea typeface="맑은 고딕" pitchFamily="50" charset="-127"/>
            </a:endParaRPr>
          </a:p>
        </p:txBody>
      </p:sp>
      <p:sp>
        <p:nvSpPr>
          <p:cNvPr id="82" name="Rectangle 67">
            <a:extLst>
              <a:ext uri="{FF2B5EF4-FFF2-40B4-BE49-F238E27FC236}">
                <a16:creationId xmlns:a16="http://schemas.microsoft.com/office/drawing/2014/main" id="{44F949E8-21CE-4767-850D-D2B8E20C9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288" y="2360613"/>
            <a:ext cx="766762" cy="547687"/>
          </a:xfrm>
          <a:prstGeom prst="rect">
            <a:avLst/>
          </a:prstGeom>
          <a:solidFill>
            <a:srgbClr val="FFD5D5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Extended</a:t>
            </a:r>
          </a:p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Transfer</a:t>
            </a:r>
          </a:p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Module</a:t>
            </a:r>
          </a:p>
        </p:txBody>
      </p:sp>
      <p:sp>
        <p:nvSpPr>
          <p:cNvPr id="83" name="Rectangle 67">
            <a:extLst>
              <a:ext uri="{FF2B5EF4-FFF2-40B4-BE49-F238E27FC236}">
                <a16:creationId xmlns:a16="http://schemas.microsoft.com/office/drawing/2014/main" id="{4142C9C2-004A-4E02-92A0-E93391A03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3" y="2362200"/>
            <a:ext cx="766762" cy="547688"/>
          </a:xfrm>
          <a:prstGeom prst="rect">
            <a:avLst/>
          </a:prstGeom>
          <a:solidFill>
            <a:srgbClr val="FFD5D5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Extended</a:t>
            </a:r>
          </a:p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Grid</a:t>
            </a:r>
          </a:p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Module</a:t>
            </a:r>
          </a:p>
        </p:txBody>
      </p:sp>
      <p:grpSp>
        <p:nvGrpSpPr>
          <p:cNvPr id="10257" name="그룹 83">
            <a:extLst>
              <a:ext uri="{FF2B5EF4-FFF2-40B4-BE49-F238E27FC236}">
                <a16:creationId xmlns:a16="http://schemas.microsoft.com/office/drawing/2014/main" id="{1979A982-C58D-4FAC-B424-FF2AB65C2606}"/>
              </a:ext>
            </a:extLst>
          </p:cNvPr>
          <p:cNvGrpSpPr>
            <a:grpSpLocks/>
          </p:cNvGrpSpPr>
          <p:nvPr/>
        </p:nvGrpSpPr>
        <p:grpSpPr bwMode="auto">
          <a:xfrm>
            <a:off x="5499100" y="1695450"/>
            <a:ext cx="1643063" cy="1168400"/>
            <a:chOff x="5099052" y="1931967"/>
            <a:chExt cx="1643085" cy="1168417"/>
          </a:xfrm>
        </p:grpSpPr>
        <p:sp>
          <p:nvSpPr>
            <p:cNvPr id="135" name="Rectangle 67">
              <a:extLst>
                <a:ext uri="{FF2B5EF4-FFF2-40B4-BE49-F238E27FC236}">
                  <a16:creationId xmlns:a16="http://schemas.microsoft.com/office/drawing/2014/main" id="{958409F9-6A10-422B-89B7-F187C216E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052" y="1931967"/>
              <a:ext cx="1643085" cy="1168417"/>
            </a:xfrm>
            <a:prstGeom prst="rect">
              <a:avLst/>
            </a:prstGeom>
            <a:solidFill>
              <a:srgbClr val="F0EFF7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i="1" dirty="0">
                  <a:latin typeface="+mn-lt"/>
                  <a:ea typeface="맑은 고딕" pitchFamily="50" charset="-127"/>
                </a:rPr>
                <a:t>Pre Interceptor</a:t>
              </a:r>
            </a:p>
          </p:txBody>
        </p:sp>
        <p:sp>
          <p:nvSpPr>
            <p:cNvPr id="136" name="Rectangle 67">
              <a:extLst>
                <a:ext uri="{FF2B5EF4-FFF2-40B4-BE49-F238E27FC236}">
                  <a16:creationId xmlns:a16="http://schemas.microsoft.com/office/drawing/2014/main" id="{BC52F5D0-0839-46D8-8AC3-3339A44E5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91" y="2205021"/>
              <a:ext cx="1424006" cy="20161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Session Management</a:t>
              </a:r>
            </a:p>
          </p:txBody>
        </p:sp>
        <p:sp>
          <p:nvSpPr>
            <p:cNvPr id="137" name="Rectangle 67">
              <a:extLst>
                <a:ext uri="{FF2B5EF4-FFF2-40B4-BE49-F238E27FC236}">
                  <a16:creationId xmlns:a16="http://schemas.microsoft.com/office/drawing/2014/main" id="{63330147-36FF-498C-942F-ACC619D9E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91" y="2479663"/>
              <a:ext cx="1424006" cy="2270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Authority Control</a:t>
              </a:r>
            </a:p>
          </p:txBody>
        </p:sp>
        <p:sp>
          <p:nvSpPr>
            <p:cNvPr id="138" name="Rectangle 67">
              <a:extLst>
                <a:ext uri="{FF2B5EF4-FFF2-40B4-BE49-F238E27FC236}">
                  <a16:creationId xmlns:a16="http://schemas.microsoft.com/office/drawing/2014/main" id="{26CEE88A-4FBC-4DDB-BD98-3B61F581B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91" y="2771767"/>
              <a:ext cx="1424006" cy="2190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Log Handle</a:t>
              </a:r>
            </a:p>
          </p:txBody>
        </p:sp>
      </p:grpSp>
      <p:sp>
        <p:nvSpPr>
          <p:cNvPr id="85" name="Rectangle 67">
            <a:extLst>
              <a:ext uri="{FF2B5EF4-FFF2-40B4-BE49-F238E27FC236}">
                <a16:creationId xmlns:a16="http://schemas.microsoft.com/office/drawing/2014/main" id="{38C1E87C-029F-486D-B806-F35D6CE47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1695450"/>
            <a:ext cx="2190750" cy="4089400"/>
          </a:xfrm>
          <a:prstGeom prst="rect">
            <a:avLst/>
          </a:prstGeom>
          <a:solidFill>
            <a:srgbClr val="E5F8FF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 err="1">
                <a:latin typeface="+mn-lt"/>
                <a:ea typeface="맑은 고딕" pitchFamily="50" charset="-127"/>
              </a:rPr>
              <a:t>xit</a:t>
            </a:r>
            <a:r>
              <a:rPr lang="en-US" altLang="ko-KR" sz="1000" i="1" dirty="0">
                <a:latin typeface="+mn-lt"/>
                <a:ea typeface="맑은 고딕" pitchFamily="50" charset="-127"/>
              </a:rPr>
              <a:t> Framework</a:t>
            </a:r>
          </a:p>
        </p:txBody>
      </p:sp>
      <p:grpSp>
        <p:nvGrpSpPr>
          <p:cNvPr id="10259" name="그룹 85">
            <a:extLst>
              <a:ext uri="{FF2B5EF4-FFF2-40B4-BE49-F238E27FC236}">
                <a16:creationId xmlns:a16="http://schemas.microsoft.com/office/drawing/2014/main" id="{55E50B15-DD91-4239-AA4E-1C214C267B00}"/>
              </a:ext>
            </a:extLst>
          </p:cNvPr>
          <p:cNvGrpSpPr>
            <a:grpSpLocks/>
          </p:cNvGrpSpPr>
          <p:nvPr/>
        </p:nvGrpSpPr>
        <p:grpSpPr bwMode="auto">
          <a:xfrm>
            <a:off x="2979738" y="1987550"/>
            <a:ext cx="1971675" cy="839788"/>
            <a:chOff x="2835246" y="2333610"/>
            <a:chExt cx="1350981" cy="839799"/>
          </a:xfrm>
        </p:grpSpPr>
        <p:sp>
          <p:nvSpPr>
            <p:cNvPr id="132" name="Rectangle 67">
              <a:extLst>
                <a:ext uri="{FF2B5EF4-FFF2-40B4-BE49-F238E27FC236}">
                  <a16:creationId xmlns:a16="http://schemas.microsoft.com/office/drawing/2014/main" id="{8B072A0A-902C-43C6-84BF-B91D67BD5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46" y="2333610"/>
              <a:ext cx="1350981" cy="839799"/>
            </a:xfrm>
            <a:prstGeom prst="rect">
              <a:avLst/>
            </a:prstGeom>
            <a:solidFill>
              <a:srgbClr val="E6E5F3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Request Handler</a:t>
              </a:r>
            </a:p>
          </p:txBody>
        </p:sp>
        <p:sp>
          <p:nvSpPr>
            <p:cNvPr id="133" name="Rectangle 67">
              <a:extLst>
                <a:ext uri="{FF2B5EF4-FFF2-40B4-BE49-F238E27FC236}">
                  <a16:creationId xmlns:a16="http://schemas.microsoft.com/office/drawing/2014/main" id="{554FF92B-0199-49E5-8664-999284FA8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0721" y="2563801"/>
              <a:ext cx="1243294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Component Data Binding</a:t>
              </a:r>
            </a:p>
          </p:txBody>
        </p:sp>
        <p:sp>
          <p:nvSpPr>
            <p:cNvPr id="134" name="Rectangle 67">
              <a:extLst>
                <a:ext uri="{FF2B5EF4-FFF2-40B4-BE49-F238E27FC236}">
                  <a16:creationId xmlns:a16="http://schemas.microsoft.com/office/drawing/2014/main" id="{3AADF412-9B34-409A-8C5C-F893F2723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0721" y="2855905"/>
              <a:ext cx="1241119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Form Data Binding</a:t>
              </a:r>
            </a:p>
          </p:txBody>
        </p:sp>
      </p:grpSp>
      <p:grpSp>
        <p:nvGrpSpPr>
          <p:cNvPr id="10260" name="그룹 86">
            <a:extLst>
              <a:ext uri="{FF2B5EF4-FFF2-40B4-BE49-F238E27FC236}">
                <a16:creationId xmlns:a16="http://schemas.microsoft.com/office/drawing/2014/main" id="{06F1D0EC-7EE9-4184-A40E-6F5D68DE92AE}"/>
              </a:ext>
            </a:extLst>
          </p:cNvPr>
          <p:cNvGrpSpPr>
            <a:grpSpLocks/>
          </p:cNvGrpSpPr>
          <p:nvPr/>
        </p:nvGrpSpPr>
        <p:grpSpPr bwMode="auto">
          <a:xfrm>
            <a:off x="2979738" y="3082925"/>
            <a:ext cx="1971675" cy="1131888"/>
            <a:chOff x="7326345" y="2552688"/>
            <a:chExt cx="1789137" cy="1131903"/>
          </a:xfrm>
        </p:grpSpPr>
        <p:sp>
          <p:nvSpPr>
            <p:cNvPr id="128" name="Rectangle 67">
              <a:extLst>
                <a:ext uri="{FF2B5EF4-FFF2-40B4-BE49-F238E27FC236}">
                  <a16:creationId xmlns:a16="http://schemas.microsoft.com/office/drawing/2014/main" id="{EB9CBBCE-79EA-44F6-860F-377E66B14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6345" y="2552688"/>
              <a:ext cx="1789137" cy="1131903"/>
            </a:xfrm>
            <a:prstGeom prst="rect">
              <a:avLst/>
            </a:prstGeom>
            <a:solidFill>
              <a:srgbClr val="E6E5F3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Response Interceptor</a:t>
              </a:r>
            </a:p>
          </p:txBody>
        </p:sp>
        <p:sp>
          <p:nvSpPr>
            <p:cNvPr id="129" name="Rectangle 67">
              <a:extLst>
                <a:ext uri="{FF2B5EF4-FFF2-40B4-BE49-F238E27FC236}">
                  <a16:creationId xmlns:a16="http://schemas.microsoft.com/office/drawing/2014/main" id="{E13E158F-769F-4867-AE1F-999F1A880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2782879"/>
              <a:ext cx="1646525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Component Model Generate</a:t>
              </a:r>
            </a:p>
          </p:txBody>
        </p:sp>
        <p:sp>
          <p:nvSpPr>
            <p:cNvPr id="130" name="Rectangle 67">
              <a:extLst>
                <a:ext uri="{FF2B5EF4-FFF2-40B4-BE49-F238E27FC236}">
                  <a16:creationId xmlns:a16="http://schemas.microsoft.com/office/drawing/2014/main" id="{2CE009BA-8751-4DE5-A0B4-7B488384B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3074983"/>
              <a:ext cx="1643644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Excel File Generate</a:t>
              </a:r>
            </a:p>
          </p:txBody>
        </p:sp>
        <p:sp>
          <p:nvSpPr>
            <p:cNvPr id="131" name="Rectangle 67">
              <a:extLst>
                <a:ext uri="{FF2B5EF4-FFF2-40B4-BE49-F238E27FC236}">
                  <a16:creationId xmlns:a16="http://schemas.microsoft.com/office/drawing/2014/main" id="{48165312-6931-4255-9A3B-0314DB69A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3355974"/>
              <a:ext cx="1643644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File Transfer</a:t>
              </a:r>
            </a:p>
          </p:txBody>
        </p:sp>
      </p:grpSp>
      <p:sp>
        <p:nvSpPr>
          <p:cNvPr id="88" name="Rectangle 67">
            <a:extLst>
              <a:ext uri="{FF2B5EF4-FFF2-40B4-BE49-F238E27FC236}">
                <a16:creationId xmlns:a16="http://schemas.microsoft.com/office/drawing/2014/main" id="{00CBCA86-1455-4FE5-AE10-F85EBC4EE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731963"/>
            <a:ext cx="1643063" cy="584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User Interface Module</a:t>
            </a:r>
          </a:p>
        </p:txBody>
      </p:sp>
      <p:sp>
        <p:nvSpPr>
          <p:cNvPr id="89" name="오른쪽 화살표 88">
            <a:extLst>
              <a:ext uri="{FF2B5EF4-FFF2-40B4-BE49-F238E27FC236}">
                <a16:creationId xmlns:a16="http://schemas.microsoft.com/office/drawing/2014/main" id="{0EDF7ACB-7A13-48A7-ACA4-C9862E8FE003}"/>
              </a:ext>
            </a:extLst>
          </p:cNvPr>
          <p:cNvSpPr/>
          <p:nvPr/>
        </p:nvSpPr>
        <p:spPr bwMode="auto">
          <a:xfrm>
            <a:off x="4916488" y="2160588"/>
            <a:ext cx="620712" cy="1651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90" name="Rectangle 67">
            <a:extLst>
              <a:ext uri="{FF2B5EF4-FFF2-40B4-BE49-F238E27FC236}">
                <a16:creationId xmlns:a16="http://schemas.microsoft.com/office/drawing/2014/main" id="{1640E14B-8612-4D4F-837B-D68DE64FE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363" y="3119438"/>
            <a:ext cx="1643062" cy="1095375"/>
          </a:xfrm>
          <a:prstGeom prst="rect">
            <a:avLst/>
          </a:prstGeom>
          <a:solidFill>
            <a:srgbClr val="F0EFF7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>
                <a:latin typeface="+mn-lt"/>
                <a:ea typeface="맑은 고딕" pitchFamily="50" charset="-127"/>
              </a:rPr>
              <a:t>Service</a:t>
            </a:r>
          </a:p>
        </p:txBody>
      </p:sp>
      <p:sp>
        <p:nvSpPr>
          <p:cNvPr id="91" name="Rectangle 67">
            <a:extLst>
              <a:ext uri="{FF2B5EF4-FFF2-40B4-BE49-F238E27FC236}">
                <a16:creationId xmlns:a16="http://schemas.microsoft.com/office/drawing/2014/main" id="{D218C9AF-2E18-48E2-A653-964279115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363" y="4579938"/>
            <a:ext cx="1606550" cy="803275"/>
          </a:xfrm>
          <a:prstGeom prst="rect">
            <a:avLst/>
          </a:prstGeom>
          <a:solidFill>
            <a:srgbClr val="F0EFF7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eaLnBrk="0" latinLnBrk="0" hangingPunct="0">
              <a:buFont typeface="Wingdings" pitchFamily="2" charset="2"/>
              <a:buNone/>
              <a:defRPr/>
            </a:pPr>
            <a:r>
              <a:rPr lang="en-US" altLang="ko-KR" sz="1000" i="1" dirty="0" err="1">
                <a:latin typeface="+mn-lt"/>
                <a:ea typeface="맑은 고딕" pitchFamily="50" charset="-127"/>
              </a:rPr>
              <a:t>MyBatis</a:t>
            </a:r>
            <a:endParaRPr lang="en-US" altLang="ko-KR" sz="1000" i="1" dirty="0">
              <a:latin typeface="+mn-lt"/>
              <a:ea typeface="맑은 고딕" pitchFamily="50" charset="-127"/>
            </a:endParaRPr>
          </a:p>
        </p:txBody>
      </p:sp>
      <p:sp>
        <p:nvSpPr>
          <p:cNvPr id="92" name="오른쪽 화살표 91">
            <a:extLst>
              <a:ext uri="{FF2B5EF4-FFF2-40B4-BE49-F238E27FC236}">
                <a16:creationId xmlns:a16="http://schemas.microsoft.com/office/drawing/2014/main" id="{FC303485-08D9-46AF-A67E-CBC95B8CF8E5}"/>
              </a:ext>
            </a:extLst>
          </p:cNvPr>
          <p:cNvSpPr/>
          <p:nvPr/>
        </p:nvSpPr>
        <p:spPr bwMode="auto">
          <a:xfrm rot="5400000">
            <a:off x="6131719" y="2961482"/>
            <a:ext cx="414337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93" name="오른쪽 화살표 92">
            <a:extLst>
              <a:ext uri="{FF2B5EF4-FFF2-40B4-BE49-F238E27FC236}">
                <a16:creationId xmlns:a16="http://schemas.microsoft.com/office/drawing/2014/main" id="{D78C9DB5-212D-4E0D-AE7F-BD1CBD547AA5}"/>
              </a:ext>
            </a:extLst>
          </p:cNvPr>
          <p:cNvSpPr/>
          <p:nvPr/>
        </p:nvSpPr>
        <p:spPr bwMode="auto">
          <a:xfrm rot="5400000">
            <a:off x="8031956" y="4336257"/>
            <a:ext cx="414337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94" name="오른쪽 화살표 93">
            <a:extLst>
              <a:ext uri="{FF2B5EF4-FFF2-40B4-BE49-F238E27FC236}">
                <a16:creationId xmlns:a16="http://schemas.microsoft.com/office/drawing/2014/main" id="{EDD170E9-B103-4951-8222-B1EF3FA45C95}"/>
              </a:ext>
            </a:extLst>
          </p:cNvPr>
          <p:cNvSpPr/>
          <p:nvPr/>
        </p:nvSpPr>
        <p:spPr bwMode="auto">
          <a:xfrm rot="16200000">
            <a:off x="8178006" y="4336257"/>
            <a:ext cx="414337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95" name="오른쪽 화살표 94">
            <a:extLst>
              <a:ext uri="{FF2B5EF4-FFF2-40B4-BE49-F238E27FC236}">
                <a16:creationId xmlns:a16="http://schemas.microsoft.com/office/drawing/2014/main" id="{30623845-6B13-46A5-AF4F-D51B3DF8A39E}"/>
              </a:ext>
            </a:extLst>
          </p:cNvPr>
          <p:cNvSpPr/>
          <p:nvPr/>
        </p:nvSpPr>
        <p:spPr bwMode="auto">
          <a:xfrm rot="10800000">
            <a:off x="4916488" y="3594100"/>
            <a:ext cx="620712" cy="1651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10269" name="Line 84">
            <a:extLst>
              <a:ext uri="{FF2B5EF4-FFF2-40B4-BE49-F238E27FC236}">
                <a16:creationId xmlns:a16="http://schemas.microsoft.com/office/drawing/2014/main" id="{CD08A03D-EB1E-4CE8-B24F-B3BABFDFEE98}"/>
              </a:ext>
            </a:extLst>
          </p:cNvPr>
          <p:cNvSpPr>
            <a:spLocks noChangeShapeType="1"/>
          </p:cNvSpPr>
          <p:nvPr/>
        </p:nvSpPr>
        <p:spPr bwMode="gray">
          <a:xfrm>
            <a:off x="7237413" y="1039813"/>
            <a:ext cx="22352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0" name="TextBox 189">
            <a:extLst>
              <a:ext uri="{FF2B5EF4-FFF2-40B4-BE49-F238E27FC236}">
                <a16:creationId xmlns:a16="http://schemas.microsoft.com/office/drawing/2014/main" id="{8A7B9B23-8D7F-4E67-BB9B-89993896D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9238" y="895350"/>
            <a:ext cx="1077912" cy="261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6800" r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100" b="1">
                <a:solidFill>
                  <a:srgbClr val="4D4D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Business Layer</a:t>
            </a:r>
            <a:endParaRPr lang="ko-KR" altLang="en-US" sz="1100" b="1">
              <a:solidFill>
                <a:srgbClr val="4D4D4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71" name="Line 90">
            <a:extLst>
              <a:ext uri="{FF2B5EF4-FFF2-40B4-BE49-F238E27FC236}">
                <a16:creationId xmlns:a16="http://schemas.microsoft.com/office/drawing/2014/main" id="{6C1A9DFC-658F-44DE-90B9-0776D5FA64AF}"/>
              </a:ext>
            </a:extLst>
          </p:cNvPr>
          <p:cNvSpPr>
            <a:spLocks noChangeShapeType="1"/>
          </p:cNvSpPr>
          <p:nvPr/>
        </p:nvSpPr>
        <p:spPr bwMode="gray">
          <a:xfrm>
            <a:off x="7185025" y="919163"/>
            <a:ext cx="0" cy="2413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2" name="Line 91">
            <a:extLst>
              <a:ext uri="{FF2B5EF4-FFF2-40B4-BE49-F238E27FC236}">
                <a16:creationId xmlns:a16="http://schemas.microsoft.com/office/drawing/2014/main" id="{4BE66CDF-3599-4820-87BD-9278A3EB5BE4}"/>
              </a:ext>
            </a:extLst>
          </p:cNvPr>
          <p:cNvSpPr>
            <a:spLocks noChangeShapeType="1"/>
          </p:cNvSpPr>
          <p:nvPr/>
        </p:nvSpPr>
        <p:spPr bwMode="gray">
          <a:xfrm>
            <a:off x="9480550" y="911225"/>
            <a:ext cx="0" cy="2413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3" name="Line 97">
            <a:extLst>
              <a:ext uri="{FF2B5EF4-FFF2-40B4-BE49-F238E27FC236}">
                <a16:creationId xmlns:a16="http://schemas.microsoft.com/office/drawing/2014/main" id="{22CF17D3-BA96-4C71-813B-148DD842F581}"/>
              </a:ext>
            </a:extLst>
          </p:cNvPr>
          <p:cNvSpPr>
            <a:spLocks noChangeShapeType="1"/>
          </p:cNvSpPr>
          <p:nvPr/>
        </p:nvSpPr>
        <p:spPr bwMode="gray">
          <a:xfrm>
            <a:off x="7237413" y="1255713"/>
            <a:ext cx="22352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4" name="TextBox 189">
            <a:extLst>
              <a:ext uri="{FF2B5EF4-FFF2-40B4-BE49-F238E27FC236}">
                <a16:creationId xmlns:a16="http://schemas.microsoft.com/office/drawing/2014/main" id="{1BAEBDE7-97A3-4D95-B9E7-FD1036088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8113" y="1112838"/>
            <a:ext cx="1327150" cy="261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6800" r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100" b="1">
                <a:solidFill>
                  <a:srgbClr val="4D4D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Transaction Scope</a:t>
            </a:r>
            <a:endParaRPr lang="ko-KR" altLang="en-US" sz="1100" b="1">
              <a:solidFill>
                <a:srgbClr val="4D4D4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75" name="Line 100">
            <a:extLst>
              <a:ext uri="{FF2B5EF4-FFF2-40B4-BE49-F238E27FC236}">
                <a16:creationId xmlns:a16="http://schemas.microsoft.com/office/drawing/2014/main" id="{25291FFD-6ECC-4DA2-912D-621D973A0F87}"/>
              </a:ext>
            </a:extLst>
          </p:cNvPr>
          <p:cNvSpPr>
            <a:spLocks noChangeShapeType="1"/>
          </p:cNvSpPr>
          <p:nvPr/>
        </p:nvSpPr>
        <p:spPr bwMode="gray">
          <a:xfrm>
            <a:off x="9480550" y="1128713"/>
            <a:ext cx="0" cy="2413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6" name="Line 90">
            <a:extLst>
              <a:ext uri="{FF2B5EF4-FFF2-40B4-BE49-F238E27FC236}">
                <a16:creationId xmlns:a16="http://schemas.microsoft.com/office/drawing/2014/main" id="{E4D227A2-9A6F-40D4-AC94-99DAD12B12FF}"/>
              </a:ext>
            </a:extLst>
          </p:cNvPr>
          <p:cNvSpPr>
            <a:spLocks noChangeShapeType="1"/>
          </p:cNvSpPr>
          <p:nvPr/>
        </p:nvSpPr>
        <p:spPr bwMode="gray">
          <a:xfrm>
            <a:off x="7237413" y="914400"/>
            <a:ext cx="0" cy="2413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7" name="Line 99">
            <a:extLst>
              <a:ext uri="{FF2B5EF4-FFF2-40B4-BE49-F238E27FC236}">
                <a16:creationId xmlns:a16="http://schemas.microsoft.com/office/drawing/2014/main" id="{88FDA633-9764-48B5-B8EA-B67B95C664CF}"/>
              </a:ext>
            </a:extLst>
          </p:cNvPr>
          <p:cNvSpPr>
            <a:spLocks noChangeShapeType="1"/>
          </p:cNvSpPr>
          <p:nvPr/>
        </p:nvSpPr>
        <p:spPr bwMode="gray">
          <a:xfrm>
            <a:off x="7237413" y="1136650"/>
            <a:ext cx="0" cy="2413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sp>
        <p:nvSpPr>
          <p:cNvPr id="10278" name="Line 90">
            <a:extLst>
              <a:ext uri="{FF2B5EF4-FFF2-40B4-BE49-F238E27FC236}">
                <a16:creationId xmlns:a16="http://schemas.microsoft.com/office/drawing/2014/main" id="{BF231A96-A2FF-4E34-B3DF-3A0A6FFF9A00}"/>
              </a:ext>
            </a:extLst>
          </p:cNvPr>
          <p:cNvSpPr>
            <a:spLocks noChangeShapeType="1"/>
          </p:cNvSpPr>
          <p:nvPr/>
        </p:nvSpPr>
        <p:spPr bwMode="gray">
          <a:xfrm>
            <a:off x="2762250" y="915988"/>
            <a:ext cx="0" cy="2413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 anchorCtr="1"/>
          <a:lstStyle/>
          <a:p>
            <a:endParaRPr lang="ko-KR" altLang="en-US"/>
          </a:p>
        </p:txBody>
      </p:sp>
      <p:cxnSp>
        <p:nvCxnSpPr>
          <p:cNvPr id="10279" name="직선 화살표 연결선 106">
            <a:extLst>
              <a:ext uri="{FF2B5EF4-FFF2-40B4-BE49-F238E27FC236}">
                <a16:creationId xmlns:a16="http://schemas.microsoft.com/office/drawing/2014/main" id="{44159542-0DA3-4061-8372-AC1A23B100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62250" y="1038225"/>
            <a:ext cx="4418013" cy="1588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80" name="TextBox 27">
            <a:extLst>
              <a:ext uri="{FF2B5EF4-FFF2-40B4-BE49-F238E27FC236}">
                <a16:creationId xmlns:a16="http://schemas.microsoft.com/office/drawing/2014/main" id="{AD6EDE4A-9DF5-469C-B874-0DF6E0483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200" y="892175"/>
            <a:ext cx="1398588" cy="261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6800" r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100" b="1">
                <a:solidFill>
                  <a:srgbClr val="4D4D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Presentation Layer </a:t>
            </a:r>
            <a:endParaRPr lang="ko-KR" altLang="en-US" sz="1100" b="1">
              <a:solidFill>
                <a:srgbClr val="4D4D4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오른쪽 화살표 108">
            <a:extLst>
              <a:ext uri="{FF2B5EF4-FFF2-40B4-BE49-F238E27FC236}">
                <a16:creationId xmlns:a16="http://schemas.microsoft.com/office/drawing/2014/main" id="{5CD9586C-3C48-44BA-B0F6-B3F1D60D2639}"/>
              </a:ext>
            </a:extLst>
          </p:cNvPr>
          <p:cNvSpPr/>
          <p:nvPr/>
        </p:nvSpPr>
        <p:spPr bwMode="auto">
          <a:xfrm>
            <a:off x="6997700" y="3484563"/>
            <a:ext cx="547688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110" name="오른쪽 화살표 109">
            <a:extLst>
              <a:ext uri="{FF2B5EF4-FFF2-40B4-BE49-F238E27FC236}">
                <a16:creationId xmlns:a16="http://schemas.microsoft.com/office/drawing/2014/main" id="{1DFCB038-A924-4B28-B7D7-D3565F35E181}"/>
              </a:ext>
            </a:extLst>
          </p:cNvPr>
          <p:cNvSpPr/>
          <p:nvPr/>
        </p:nvSpPr>
        <p:spPr bwMode="auto">
          <a:xfrm rot="10800000">
            <a:off x="6997700" y="3667125"/>
            <a:ext cx="547688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grpSp>
        <p:nvGrpSpPr>
          <p:cNvPr id="10283" name="그룹 110">
            <a:extLst>
              <a:ext uri="{FF2B5EF4-FFF2-40B4-BE49-F238E27FC236}">
                <a16:creationId xmlns:a16="http://schemas.microsoft.com/office/drawing/2014/main" id="{93A3D7F7-FE91-4EAD-A8D8-AA809042183B}"/>
              </a:ext>
            </a:extLst>
          </p:cNvPr>
          <p:cNvGrpSpPr>
            <a:grpSpLocks/>
          </p:cNvGrpSpPr>
          <p:nvPr/>
        </p:nvGrpSpPr>
        <p:grpSpPr bwMode="auto">
          <a:xfrm>
            <a:off x="2981325" y="4579938"/>
            <a:ext cx="1971675" cy="1131887"/>
            <a:chOff x="7326345" y="2552688"/>
            <a:chExt cx="1789137" cy="1131903"/>
          </a:xfrm>
        </p:grpSpPr>
        <p:sp>
          <p:nvSpPr>
            <p:cNvPr id="124" name="Rectangle 67">
              <a:extLst>
                <a:ext uri="{FF2B5EF4-FFF2-40B4-BE49-F238E27FC236}">
                  <a16:creationId xmlns:a16="http://schemas.microsoft.com/office/drawing/2014/main" id="{AF694ABA-170E-4A60-BB06-7C5EFD494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6345" y="2552688"/>
              <a:ext cx="1789137" cy="1131903"/>
            </a:xfrm>
            <a:prstGeom prst="rect">
              <a:avLst/>
            </a:prstGeom>
            <a:solidFill>
              <a:srgbClr val="E6E5F3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ORM Interceptor</a:t>
              </a:r>
            </a:p>
          </p:txBody>
        </p:sp>
        <p:sp>
          <p:nvSpPr>
            <p:cNvPr id="125" name="Rectangle 67">
              <a:extLst>
                <a:ext uri="{FF2B5EF4-FFF2-40B4-BE49-F238E27FC236}">
                  <a16:creationId xmlns:a16="http://schemas.microsoft.com/office/drawing/2014/main" id="{3A03EF82-56FF-4012-AB4B-D25DA4CA8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2782878"/>
              <a:ext cx="1646524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Paging Support</a:t>
              </a:r>
            </a:p>
          </p:txBody>
        </p:sp>
        <p:sp>
          <p:nvSpPr>
            <p:cNvPr id="126" name="Rectangle 67">
              <a:extLst>
                <a:ext uri="{FF2B5EF4-FFF2-40B4-BE49-F238E27FC236}">
                  <a16:creationId xmlns:a16="http://schemas.microsoft.com/office/drawing/2014/main" id="{7DCC2B95-FF68-4CD2-9348-F86648008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3074982"/>
              <a:ext cx="1643643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Formula Support</a:t>
              </a:r>
            </a:p>
          </p:txBody>
        </p:sp>
        <p:sp>
          <p:nvSpPr>
            <p:cNvPr id="127" name="Rectangle 67">
              <a:extLst>
                <a:ext uri="{FF2B5EF4-FFF2-40B4-BE49-F238E27FC236}">
                  <a16:creationId xmlns:a16="http://schemas.microsoft.com/office/drawing/2014/main" id="{EA835586-4166-44EF-A6FA-2A9187B8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812" y="3355974"/>
              <a:ext cx="1643643" cy="2444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tIns="3600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eaLnBrk="0" latinLnBrk="0" hangingPunct="0">
                <a:buFont typeface="Wingdings" pitchFamily="2" charset="2"/>
                <a:buNone/>
                <a:defRPr/>
              </a:pPr>
              <a:r>
                <a:rPr lang="en-US" altLang="ko-KR" sz="1000" b="1" i="1" dirty="0">
                  <a:solidFill>
                    <a:srgbClr val="4D4D4D"/>
                  </a:solidFill>
                  <a:latin typeface="+mn-lt"/>
                  <a:ea typeface="맑은 고딕" pitchFamily="50" charset="-127"/>
                </a:rPr>
                <a:t>Excel Support</a:t>
              </a:r>
            </a:p>
          </p:txBody>
        </p:sp>
      </p:grpSp>
      <p:sp>
        <p:nvSpPr>
          <p:cNvPr id="112" name="오른쪽 화살표 111">
            <a:extLst>
              <a:ext uri="{FF2B5EF4-FFF2-40B4-BE49-F238E27FC236}">
                <a16:creationId xmlns:a16="http://schemas.microsoft.com/office/drawing/2014/main" id="{6190D0BA-60F0-47F9-8DCA-368DB4331446}"/>
              </a:ext>
            </a:extLst>
          </p:cNvPr>
          <p:cNvSpPr/>
          <p:nvPr/>
        </p:nvSpPr>
        <p:spPr bwMode="auto">
          <a:xfrm rot="10800000">
            <a:off x="4916488" y="5011738"/>
            <a:ext cx="2592387" cy="1524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sp>
        <p:nvSpPr>
          <p:cNvPr id="113" name="오른쪽 화살표 112">
            <a:extLst>
              <a:ext uri="{FF2B5EF4-FFF2-40B4-BE49-F238E27FC236}">
                <a16:creationId xmlns:a16="http://schemas.microsoft.com/office/drawing/2014/main" id="{4F35E30B-094E-44FE-9642-46B63D24D22C}"/>
              </a:ext>
            </a:extLst>
          </p:cNvPr>
          <p:cNvSpPr/>
          <p:nvPr/>
        </p:nvSpPr>
        <p:spPr bwMode="auto">
          <a:xfrm>
            <a:off x="4916488" y="4872038"/>
            <a:ext cx="2592387" cy="14605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62626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sz="1000"/>
          </a:p>
        </p:txBody>
      </p:sp>
      <p:cxnSp>
        <p:nvCxnSpPr>
          <p:cNvPr id="114" name="꺾인 연결선 113">
            <a:extLst>
              <a:ext uri="{FF2B5EF4-FFF2-40B4-BE49-F238E27FC236}">
                <a16:creationId xmlns:a16="http://schemas.microsoft.com/office/drawing/2014/main" id="{AF00AFE3-FBE6-480A-A52B-CB0E2BD22DE0}"/>
              </a:ext>
            </a:extLst>
          </p:cNvPr>
          <p:cNvCxnSpPr>
            <a:stCxn id="82" idx="3"/>
            <a:endCxn id="132" idx="1"/>
          </p:cNvCxnSpPr>
          <p:nvPr/>
        </p:nvCxnSpPr>
        <p:spPr bwMode="auto">
          <a:xfrm flipV="1">
            <a:off x="2178050" y="2408238"/>
            <a:ext cx="801688" cy="22701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5" name="꺾인 연결선 114">
            <a:extLst>
              <a:ext uri="{FF2B5EF4-FFF2-40B4-BE49-F238E27FC236}">
                <a16:creationId xmlns:a16="http://schemas.microsoft.com/office/drawing/2014/main" id="{9DD94680-29DA-4B0B-9BF8-53355CBD845D}"/>
              </a:ext>
            </a:extLst>
          </p:cNvPr>
          <p:cNvCxnSpPr>
            <a:cxnSpLocks/>
            <a:stCxn id="71" idx="3"/>
            <a:endCxn id="132" idx="1"/>
          </p:cNvCxnSpPr>
          <p:nvPr/>
        </p:nvCxnSpPr>
        <p:spPr bwMode="auto">
          <a:xfrm flipV="1">
            <a:off x="2287588" y="2408238"/>
            <a:ext cx="692150" cy="1533525"/>
          </a:xfrm>
          <a:prstGeom prst="bentConnector3">
            <a:avLst>
              <a:gd name="adj1" fmla="val 41743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6" name="꺾인 연결선 115">
            <a:extLst>
              <a:ext uri="{FF2B5EF4-FFF2-40B4-BE49-F238E27FC236}">
                <a16:creationId xmlns:a16="http://schemas.microsoft.com/office/drawing/2014/main" id="{A3A66262-C1AF-4C00-8AF7-A239268C6EA1}"/>
              </a:ext>
            </a:extLst>
          </p:cNvPr>
          <p:cNvCxnSpPr>
            <a:cxnSpLocks/>
            <a:stCxn id="75" idx="3"/>
            <a:endCxn id="132" idx="1"/>
          </p:cNvCxnSpPr>
          <p:nvPr/>
        </p:nvCxnSpPr>
        <p:spPr bwMode="auto">
          <a:xfrm flipV="1">
            <a:off x="2287588" y="2408238"/>
            <a:ext cx="692150" cy="1935162"/>
          </a:xfrm>
          <a:prstGeom prst="bentConnector3">
            <a:avLst>
              <a:gd name="adj1" fmla="val 43119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9" name="꺾인 연결선 118">
            <a:extLst>
              <a:ext uri="{FF2B5EF4-FFF2-40B4-BE49-F238E27FC236}">
                <a16:creationId xmlns:a16="http://schemas.microsoft.com/office/drawing/2014/main" id="{D218BB58-DF0C-4F97-9571-120AE943032E}"/>
              </a:ext>
            </a:extLst>
          </p:cNvPr>
          <p:cNvCxnSpPr>
            <a:stCxn id="73" idx="3"/>
            <a:endCxn id="132" idx="1"/>
          </p:cNvCxnSpPr>
          <p:nvPr/>
        </p:nvCxnSpPr>
        <p:spPr bwMode="auto">
          <a:xfrm flipV="1">
            <a:off x="2287588" y="2408238"/>
            <a:ext cx="692150" cy="2738437"/>
          </a:xfrm>
          <a:prstGeom prst="bentConnector3">
            <a:avLst>
              <a:gd name="adj1" fmla="val 43119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0" name="꺾인 연결선 119">
            <a:extLst>
              <a:ext uri="{FF2B5EF4-FFF2-40B4-BE49-F238E27FC236}">
                <a16:creationId xmlns:a16="http://schemas.microsoft.com/office/drawing/2014/main" id="{C42E066C-36D0-4B14-B175-DA17E5B2CE43}"/>
              </a:ext>
            </a:extLst>
          </p:cNvPr>
          <p:cNvCxnSpPr>
            <a:stCxn id="74" idx="3"/>
            <a:endCxn id="132" idx="1"/>
          </p:cNvCxnSpPr>
          <p:nvPr/>
        </p:nvCxnSpPr>
        <p:spPr bwMode="auto">
          <a:xfrm flipV="1">
            <a:off x="2287588" y="2408238"/>
            <a:ext cx="692150" cy="3140075"/>
          </a:xfrm>
          <a:prstGeom prst="bentConnector3">
            <a:avLst>
              <a:gd name="adj1" fmla="val 44495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0292" name="TextBox 122">
            <a:extLst>
              <a:ext uri="{FF2B5EF4-FFF2-40B4-BE49-F238E27FC236}">
                <a16:creationId xmlns:a16="http://schemas.microsoft.com/office/drawing/2014/main" id="{43EE3573-631B-43C5-8909-2885CC2F4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863" y="1841500"/>
            <a:ext cx="652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ko-KR" sz="1000" i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</a:t>
            </a:r>
            <a:br>
              <a:rPr lang="en-US" altLang="ko-KR" sz="1000" i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i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Request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000" i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000" i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JSON</a:t>
            </a:r>
            <a:endParaRPr lang="ko-KR" altLang="en-US" sz="1000" i="1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꺾인 연결선 121">
            <a:extLst>
              <a:ext uri="{FF2B5EF4-FFF2-40B4-BE49-F238E27FC236}">
                <a16:creationId xmlns:a16="http://schemas.microsoft.com/office/drawing/2014/main" id="{3782D914-42F0-4F98-98AC-FAA47319748F}"/>
              </a:ext>
            </a:extLst>
          </p:cNvPr>
          <p:cNvCxnSpPr>
            <a:stCxn id="128" idx="1"/>
            <a:endCxn id="70" idx="3"/>
          </p:cNvCxnSpPr>
          <p:nvPr/>
        </p:nvCxnSpPr>
        <p:spPr bwMode="auto">
          <a:xfrm rot="10800000">
            <a:off x="2397125" y="3503613"/>
            <a:ext cx="582613" cy="14605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28575" cap="flat" cmpd="sng" algn="ctr">
            <a:solidFill>
              <a:srgbClr val="FFFF66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8" name="Rectangle 67">
            <a:extLst>
              <a:ext uri="{FF2B5EF4-FFF2-40B4-BE49-F238E27FC236}">
                <a16:creationId xmlns:a16="http://schemas.microsoft.com/office/drawing/2014/main" id="{DF39D7A9-30A0-4882-BD36-3F350D70B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4" y="4576551"/>
            <a:ext cx="1789113" cy="328613"/>
          </a:xfrm>
          <a:prstGeom prst="rect">
            <a:avLst/>
          </a:prstGeom>
          <a:solidFill>
            <a:srgbClr val="E6E5F3"/>
          </a:solidFill>
          <a:ln w="9525" algn="ctr">
            <a:solidFill>
              <a:srgbClr val="7F7F7F"/>
            </a:solidFill>
            <a:miter lim="800000"/>
            <a:headEnd/>
            <a:tailEnd/>
          </a:ln>
        </p:spPr>
        <p:txBody>
          <a:bodyPr wrap="none" tIns="36000" anchor="ctr" anchorCtr="1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eaLnBrk="0" latinLnBrk="0" hangingPunct="0">
              <a:defRPr/>
            </a:pPr>
            <a:r>
              <a:rPr lang="en-US" altLang="ko-KR" sz="1000" b="1" i="1" dirty="0">
                <a:solidFill>
                  <a:srgbClr val="4D4D4D"/>
                </a:solidFill>
                <a:latin typeface="+mn-lt"/>
                <a:ea typeface="맑은 고딕" pitchFamily="50" charset="-127"/>
              </a:rPr>
              <a:t>tiles Component</a:t>
            </a:r>
          </a:p>
        </p:txBody>
      </p:sp>
      <p:cxnSp>
        <p:nvCxnSpPr>
          <p:cNvPr id="80" name="꺾인 연결선 118">
            <a:extLst>
              <a:ext uri="{FF2B5EF4-FFF2-40B4-BE49-F238E27FC236}">
                <a16:creationId xmlns:a16="http://schemas.microsoft.com/office/drawing/2014/main" id="{25659E20-E174-423D-94FE-13D71488FB57}"/>
              </a:ext>
            </a:extLst>
          </p:cNvPr>
          <p:cNvCxnSpPr>
            <a:cxnSpLocks/>
          </p:cNvCxnSpPr>
          <p:nvPr/>
        </p:nvCxnSpPr>
        <p:spPr bwMode="auto">
          <a:xfrm flipV="1">
            <a:off x="2252700" y="2418755"/>
            <a:ext cx="692150" cy="2738437"/>
          </a:xfrm>
          <a:prstGeom prst="bentConnector3">
            <a:avLst>
              <a:gd name="adj1" fmla="val 43119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81" name="꺾인 연결선 118">
            <a:extLst>
              <a:ext uri="{FF2B5EF4-FFF2-40B4-BE49-F238E27FC236}">
                <a16:creationId xmlns:a16="http://schemas.microsoft.com/office/drawing/2014/main" id="{7AB71245-61C5-4834-96B7-837B74C9A435}"/>
              </a:ext>
            </a:extLst>
          </p:cNvPr>
          <p:cNvCxnSpPr>
            <a:cxnSpLocks/>
            <a:stCxn id="78" idx="3"/>
            <a:endCxn id="132" idx="1"/>
          </p:cNvCxnSpPr>
          <p:nvPr/>
        </p:nvCxnSpPr>
        <p:spPr bwMode="auto">
          <a:xfrm flipV="1">
            <a:off x="2277617" y="2407444"/>
            <a:ext cx="702121" cy="233341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0294" name="TextBox 130">
            <a:extLst>
              <a:ext uri="{FF2B5EF4-FFF2-40B4-BE49-F238E27FC236}">
                <a16:creationId xmlns:a16="http://schemas.microsoft.com/office/drawing/2014/main" id="{9C3BED88-4CCB-4E93-8672-733F595E0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588" y="3594100"/>
            <a:ext cx="741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ko-KR" sz="1000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</a:t>
            </a:r>
            <a:br>
              <a:rPr lang="en-US" altLang="ko-KR" sz="1000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000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000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JSON</a:t>
            </a:r>
            <a:endParaRPr lang="ko-KR" altLang="en-US" sz="1000" i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55">
            <a:extLst>
              <a:ext uri="{FF2B5EF4-FFF2-40B4-BE49-F238E27FC236}">
                <a16:creationId xmlns:a16="http://schemas.microsoft.com/office/drawing/2014/main" id="{D385CE40-B23B-4383-8675-A7A49ED5280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204788" y="152400"/>
            <a:ext cx="8564562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indent="0" eaLnBrk="1" hangingPunct="1">
              <a:buFontTx/>
              <a:buNone/>
            </a:pP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4. Framework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아키텍처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서비스별 오픈소스 적용 버전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23C331F-61B6-4987-903B-6871A5376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714576"/>
              </p:ext>
            </p:extLst>
          </p:nvPr>
        </p:nvGraphicFramePr>
        <p:xfrm>
          <a:off x="547688" y="908050"/>
          <a:ext cx="8896350" cy="4716467"/>
        </p:xfrm>
        <a:graphic>
          <a:graphicData uri="http://schemas.openxmlformats.org/drawingml/2006/table">
            <a:tbl>
              <a:tblPr/>
              <a:tblGrid>
                <a:gridCol w="187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Service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명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Open Source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 명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적용버전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적용여부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/>
                          <a:ea typeface="-윤고딕330"/>
                          <a:cs typeface="-윤고딕330"/>
                        </a:rPr>
                        <a:t>검토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Core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Spring Framework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4.3.25.RELEASE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Server Security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Egov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fdl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Security(Spring Security)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3.10.0(4.2)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jQuery Support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jQuery(Ajax Tags)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3.6.1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Data Access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Egov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Psl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DataAccess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MyBatis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3.10.0(1.3.2)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ORM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Hibernate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Cache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EHCache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2.6.11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Scheduling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Quartz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Compress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jazzlib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Mail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Common Email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XML Manipulation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jackson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2.13.4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jaxb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2.3.1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FTP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Commons Net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Process Control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Spring Web Flow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Excel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Egov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fdl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excel(Apache POI)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3.10.0(3.16)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Object Pooling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Commons Pool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1.5.4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55">
            <a:extLst>
              <a:ext uri="{FF2B5EF4-FFF2-40B4-BE49-F238E27FC236}">
                <a16:creationId xmlns:a16="http://schemas.microsoft.com/office/drawing/2014/main" id="{BA6B08F3-8D83-4357-904D-782EC4F2244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indent="0" eaLnBrk="1" hangingPunct="1">
              <a:buFontTx/>
              <a:buNone/>
            </a:pP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4. Framework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아키텍처 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개념 모델</a:t>
            </a:r>
          </a:p>
        </p:txBody>
      </p:sp>
      <p:sp>
        <p:nvSpPr>
          <p:cNvPr id="12291" name="Rectangle 16">
            <a:extLst>
              <a:ext uri="{FF2B5EF4-FFF2-40B4-BE49-F238E27FC236}">
                <a16:creationId xmlns:a16="http://schemas.microsoft.com/office/drawing/2014/main" id="{F5A7A519-682D-40E4-B986-A0DC10BE9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2592388"/>
            <a:ext cx="8910637" cy="1204912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공통영역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92" name="Rectangle 21">
            <a:extLst>
              <a:ext uri="{FF2B5EF4-FFF2-40B4-BE49-F238E27FC236}">
                <a16:creationId xmlns:a16="http://schemas.microsoft.com/office/drawing/2014/main" id="{8781187D-86AD-4483-84DF-252DAE103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4005263"/>
            <a:ext cx="9144000" cy="1109662"/>
          </a:xfrm>
          <a:prstGeom prst="rect">
            <a:avLst/>
          </a:prstGeom>
          <a:noFill/>
          <a:ln w="6350" algn="ctr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환경</a:t>
            </a:r>
          </a:p>
        </p:txBody>
      </p:sp>
      <p:grpSp>
        <p:nvGrpSpPr>
          <p:cNvPr id="12293" name="그룹 188">
            <a:extLst>
              <a:ext uri="{FF2B5EF4-FFF2-40B4-BE49-F238E27FC236}">
                <a16:creationId xmlns:a16="http://schemas.microsoft.com/office/drawing/2014/main" id="{11763FC2-AC0B-4323-B909-AC041D578E2F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4191000"/>
            <a:ext cx="2208212" cy="890588"/>
            <a:chOff x="3376053" y="2157444"/>
            <a:chExt cx="1429463" cy="3172062"/>
          </a:xfrm>
        </p:grpSpPr>
        <p:sp>
          <p:nvSpPr>
            <p:cNvPr id="12376" name="Rectangle 27">
              <a:extLst>
                <a:ext uri="{FF2B5EF4-FFF2-40B4-BE49-F238E27FC236}">
                  <a16:creationId xmlns:a16="http://schemas.microsoft.com/office/drawing/2014/main" id="{F13E9858-1F92-45E7-BB8C-B8C5F683A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6053" y="2157444"/>
              <a:ext cx="1429463" cy="3172062"/>
            </a:xfrm>
            <a:prstGeom prst="rect">
              <a:avLst/>
            </a:prstGeom>
            <a:solidFill>
              <a:srgbClr val="D9D9D9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18000" rIns="0" bIns="18000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ko-KR" altLang="en-US" sz="900" b="1">
                  <a:solidFill>
                    <a:srgbClr val="33333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구현 도구</a:t>
              </a:r>
              <a:endParaRPr lang="en-US" altLang="ko-KR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77" name="Rectangle 10">
              <a:extLst>
                <a:ext uri="{FF2B5EF4-FFF2-40B4-BE49-F238E27FC236}">
                  <a16:creationId xmlns:a16="http://schemas.microsoft.com/office/drawing/2014/main" id="{505EDC6F-BF6E-424A-BDA1-AC6EEB3BE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870" y="2861711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ko-KR" altLang="en-US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구현 </a:t>
              </a: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Editor</a:t>
              </a:r>
            </a:p>
          </p:txBody>
        </p:sp>
        <p:sp>
          <p:nvSpPr>
            <p:cNvPr id="12378" name="Rectangle 10">
              <a:extLst>
                <a:ext uri="{FF2B5EF4-FFF2-40B4-BE49-F238E27FC236}">
                  <a16:creationId xmlns:a16="http://schemas.microsoft.com/office/drawing/2014/main" id="{E73E8D30-6776-496E-A835-9D5EDAC9E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870" y="3480727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Debug</a:t>
              </a:r>
            </a:p>
          </p:txBody>
        </p:sp>
        <p:sp>
          <p:nvSpPr>
            <p:cNvPr id="12379" name="Rectangle 10">
              <a:extLst>
                <a:ext uri="{FF2B5EF4-FFF2-40B4-BE49-F238E27FC236}">
                  <a16:creationId xmlns:a16="http://schemas.microsoft.com/office/drawing/2014/main" id="{60360822-8DA6-4AC6-8F17-CED914731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870" y="4098711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Code Generation</a:t>
              </a:r>
            </a:p>
          </p:txBody>
        </p:sp>
        <p:sp>
          <p:nvSpPr>
            <p:cNvPr id="12380" name="Rectangle 10">
              <a:extLst>
                <a:ext uri="{FF2B5EF4-FFF2-40B4-BE49-F238E27FC236}">
                  <a16:creationId xmlns:a16="http://schemas.microsoft.com/office/drawing/2014/main" id="{B9CB1975-E082-4BE8-AFD2-5278BA267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870" y="4712858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Code Inspection(PMD)</a:t>
              </a:r>
            </a:p>
          </p:txBody>
        </p:sp>
      </p:grpSp>
      <p:grpSp>
        <p:nvGrpSpPr>
          <p:cNvPr id="12294" name="그룹 194">
            <a:extLst>
              <a:ext uri="{FF2B5EF4-FFF2-40B4-BE49-F238E27FC236}">
                <a16:creationId xmlns:a16="http://schemas.microsoft.com/office/drawing/2014/main" id="{F62AA129-722A-4B0E-BAB6-3028B7CA9617}"/>
              </a:ext>
            </a:extLst>
          </p:cNvPr>
          <p:cNvGrpSpPr>
            <a:grpSpLocks/>
          </p:cNvGrpSpPr>
          <p:nvPr/>
        </p:nvGrpSpPr>
        <p:grpSpPr bwMode="auto">
          <a:xfrm>
            <a:off x="2827338" y="4191000"/>
            <a:ext cx="2171700" cy="890588"/>
            <a:chOff x="4933372" y="2157444"/>
            <a:chExt cx="1427405" cy="3172062"/>
          </a:xfrm>
        </p:grpSpPr>
        <p:sp>
          <p:nvSpPr>
            <p:cNvPr id="12373" name="Rectangle 32">
              <a:extLst>
                <a:ext uri="{FF2B5EF4-FFF2-40B4-BE49-F238E27FC236}">
                  <a16:creationId xmlns:a16="http://schemas.microsoft.com/office/drawing/2014/main" id="{4FB79354-9329-40CE-8672-2A6EE61C4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372" y="2157444"/>
              <a:ext cx="1427405" cy="3172062"/>
            </a:xfrm>
            <a:prstGeom prst="rect">
              <a:avLst/>
            </a:prstGeom>
            <a:solidFill>
              <a:srgbClr val="D9D9D9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18000" rIns="0" bIns="18000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ko-KR" altLang="en-US" sz="900" b="1">
                  <a:solidFill>
                    <a:srgbClr val="33333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테스트 도구</a:t>
              </a:r>
              <a:endParaRPr lang="en-US" altLang="ko-KR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74" name="Rectangle 10">
              <a:extLst>
                <a:ext uri="{FF2B5EF4-FFF2-40B4-BE49-F238E27FC236}">
                  <a16:creationId xmlns:a16="http://schemas.microsoft.com/office/drawing/2014/main" id="{EE41C407-E013-4369-AF20-7C8F1D14E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5944" y="2863371"/>
              <a:ext cx="1301941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Unit Test</a:t>
              </a:r>
            </a:p>
          </p:txBody>
        </p:sp>
        <p:sp>
          <p:nvSpPr>
            <p:cNvPr id="12375" name="Rectangle 10">
              <a:extLst>
                <a:ext uri="{FF2B5EF4-FFF2-40B4-BE49-F238E27FC236}">
                  <a16:creationId xmlns:a16="http://schemas.microsoft.com/office/drawing/2014/main" id="{A82F43BD-C257-48CD-8529-AFB6C5EA1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5944" y="3482384"/>
              <a:ext cx="1301941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Test Reporting</a:t>
              </a:r>
            </a:p>
          </p:txBody>
        </p:sp>
      </p:grpSp>
      <p:grpSp>
        <p:nvGrpSpPr>
          <p:cNvPr id="12295" name="그룹 198">
            <a:extLst>
              <a:ext uri="{FF2B5EF4-FFF2-40B4-BE49-F238E27FC236}">
                <a16:creationId xmlns:a16="http://schemas.microsoft.com/office/drawing/2014/main" id="{FE8C6E77-DE4F-40BF-9346-683EA1A06DB6}"/>
              </a:ext>
            </a:extLst>
          </p:cNvPr>
          <p:cNvGrpSpPr>
            <a:grpSpLocks/>
          </p:cNvGrpSpPr>
          <p:nvPr/>
        </p:nvGrpSpPr>
        <p:grpSpPr bwMode="auto">
          <a:xfrm>
            <a:off x="5056188" y="4191000"/>
            <a:ext cx="2097087" cy="890588"/>
            <a:chOff x="6430372" y="2157444"/>
            <a:chExt cx="1425348" cy="3172062"/>
          </a:xfrm>
        </p:grpSpPr>
        <p:sp>
          <p:nvSpPr>
            <p:cNvPr id="12370" name="Rectangle 33">
              <a:extLst>
                <a:ext uri="{FF2B5EF4-FFF2-40B4-BE49-F238E27FC236}">
                  <a16:creationId xmlns:a16="http://schemas.microsoft.com/office/drawing/2014/main" id="{0B88587C-19C7-4967-AC42-650898232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0372" y="2157444"/>
              <a:ext cx="1425348" cy="3172062"/>
            </a:xfrm>
            <a:prstGeom prst="rect">
              <a:avLst/>
            </a:prstGeom>
            <a:solidFill>
              <a:srgbClr val="D9D9D9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18000" rIns="0" bIns="18000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33333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CI</a:t>
              </a:r>
              <a:r>
                <a:rPr lang="ko-KR" altLang="en-US" sz="900" b="1">
                  <a:solidFill>
                    <a:srgbClr val="33333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도구</a:t>
              </a:r>
              <a:endParaRPr lang="en-US" altLang="ko-KR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71" name="Rectangle 10">
              <a:extLst>
                <a:ext uri="{FF2B5EF4-FFF2-40B4-BE49-F238E27FC236}">
                  <a16:creationId xmlns:a16="http://schemas.microsoft.com/office/drawing/2014/main" id="{DDCC61E0-C877-4CCB-8D42-BD2D388B8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2075" y="2856062"/>
              <a:ext cx="1301941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Build</a:t>
              </a:r>
            </a:p>
          </p:txBody>
        </p:sp>
        <p:sp>
          <p:nvSpPr>
            <p:cNvPr id="12372" name="Rectangle 10">
              <a:extLst>
                <a:ext uri="{FF2B5EF4-FFF2-40B4-BE49-F238E27FC236}">
                  <a16:creationId xmlns:a16="http://schemas.microsoft.com/office/drawing/2014/main" id="{95856BF9-0A14-4C66-9EA9-DD3389F8B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2075" y="3482384"/>
              <a:ext cx="1301941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Deployment</a:t>
              </a:r>
            </a:p>
          </p:txBody>
        </p:sp>
      </p:grpSp>
      <p:grpSp>
        <p:nvGrpSpPr>
          <p:cNvPr id="12296" name="그룹 202">
            <a:extLst>
              <a:ext uri="{FF2B5EF4-FFF2-40B4-BE49-F238E27FC236}">
                <a16:creationId xmlns:a16="http://schemas.microsoft.com/office/drawing/2014/main" id="{0F479CDD-31B5-4D64-86DC-26F468093F5A}"/>
              </a:ext>
            </a:extLst>
          </p:cNvPr>
          <p:cNvGrpSpPr>
            <a:grpSpLocks/>
          </p:cNvGrpSpPr>
          <p:nvPr/>
        </p:nvGrpSpPr>
        <p:grpSpPr bwMode="auto">
          <a:xfrm>
            <a:off x="7216775" y="4191000"/>
            <a:ext cx="2228850" cy="890588"/>
            <a:chOff x="7956502" y="2157444"/>
            <a:chExt cx="1427405" cy="3172062"/>
          </a:xfrm>
        </p:grpSpPr>
        <p:sp>
          <p:nvSpPr>
            <p:cNvPr id="12367" name="Rectangle 34">
              <a:extLst>
                <a:ext uri="{FF2B5EF4-FFF2-40B4-BE49-F238E27FC236}">
                  <a16:creationId xmlns:a16="http://schemas.microsoft.com/office/drawing/2014/main" id="{0E3FF21D-CBF3-4572-AF6D-B761A5B33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6502" y="2157444"/>
              <a:ext cx="1427405" cy="3172062"/>
            </a:xfrm>
            <a:prstGeom prst="rect">
              <a:avLst/>
            </a:prstGeom>
            <a:solidFill>
              <a:srgbClr val="D9D9D9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18000" rIns="0" bIns="18000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ko-KR" altLang="en-US" sz="900" b="1">
                  <a:solidFill>
                    <a:srgbClr val="33333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형상관리 도구</a:t>
              </a:r>
              <a:endParaRPr lang="en-US" altLang="ko-KR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68" name="Rectangle 10">
              <a:extLst>
                <a:ext uri="{FF2B5EF4-FFF2-40B4-BE49-F238E27FC236}">
                  <a16:creationId xmlns:a16="http://schemas.microsoft.com/office/drawing/2014/main" id="{B8A7772F-572C-4CFA-865B-345371A33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2319" y="2845420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Configuration Mgt.</a:t>
              </a:r>
            </a:p>
          </p:txBody>
        </p:sp>
        <p:sp>
          <p:nvSpPr>
            <p:cNvPr id="12369" name="Rectangle 10">
              <a:extLst>
                <a:ext uri="{FF2B5EF4-FFF2-40B4-BE49-F238E27FC236}">
                  <a16:creationId xmlns:a16="http://schemas.microsoft.com/office/drawing/2014/main" id="{9E581B08-B8AB-4647-BE24-2B11FBBCF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2319" y="3482384"/>
              <a:ext cx="1299885" cy="512894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ko-KR" sz="900" b="1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Change Management</a:t>
              </a:r>
            </a:p>
          </p:txBody>
        </p:sp>
      </p:grpSp>
      <p:sp>
        <p:nvSpPr>
          <p:cNvPr id="12297" name="Rectangle 10">
            <a:extLst>
              <a:ext uri="{FF2B5EF4-FFF2-40B4-BE49-F238E27FC236}">
                <a16:creationId xmlns:a16="http://schemas.microsoft.com/office/drawing/2014/main" id="{42AF7E6A-BAE4-4E4B-AB0A-BE096D55E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2851150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AOP</a:t>
            </a:r>
          </a:p>
        </p:txBody>
      </p:sp>
      <p:sp>
        <p:nvSpPr>
          <p:cNvPr id="12298" name="Rectangle 10">
            <a:extLst>
              <a:ext uri="{FF2B5EF4-FFF2-40B4-BE49-F238E27FC236}">
                <a16:creationId xmlns:a16="http://schemas.microsoft.com/office/drawing/2014/main" id="{F99E66E8-C18C-4C91-8BBC-732721BB2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81338"/>
            <a:ext cx="1422400" cy="192087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FTP</a:t>
            </a:r>
          </a:p>
        </p:txBody>
      </p:sp>
      <p:sp>
        <p:nvSpPr>
          <p:cNvPr id="12299" name="Rectangle 10">
            <a:extLst>
              <a:ext uri="{FF2B5EF4-FFF2-40B4-BE49-F238E27FC236}">
                <a16:creationId xmlns:a16="http://schemas.microsoft.com/office/drawing/2014/main" id="{DDDE5EF6-A6DB-4686-8B36-C6A6BED24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3313113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Object Pooling</a:t>
            </a:r>
          </a:p>
        </p:txBody>
      </p:sp>
      <p:sp>
        <p:nvSpPr>
          <p:cNvPr id="12300" name="Rectangle 10">
            <a:extLst>
              <a:ext uri="{FF2B5EF4-FFF2-40B4-BE49-F238E27FC236}">
                <a16:creationId xmlns:a16="http://schemas.microsoft.com/office/drawing/2014/main" id="{D324CA39-946C-414B-8129-65F7E2212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863" y="3543300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XML Manipulation</a:t>
            </a:r>
          </a:p>
        </p:txBody>
      </p:sp>
      <p:sp>
        <p:nvSpPr>
          <p:cNvPr id="12301" name="Rectangle 10">
            <a:extLst>
              <a:ext uri="{FF2B5EF4-FFF2-40B4-BE49-F238E27FC236}">
                <a16:creationId xmlns:a16="http://schemas.microsoft.com/office/drawing/2014/main" id="{D6F2F7C4-424C-44EA-BE61-EB80F5A59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2851150"/>
            <a:ext cx="1423988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Cache</a:t>
            </a:r>
          </a:p>
        </p:txBody>
      </p:sp>
      <p:sp>
        <p:nvSpPr>
          <p:cNvPr id="12302" name="Rectangle 10">
            <a:extLst>
              <a:ext uri="{FF2B5EF4-FFF2-40B4-BE49-F238E27FC236}">
                <a16:creationId xmlns:a16="http://schemas.microsoft.com/office/drawing/2014/main" id="{03829097-E9E0-4949-89C2-24B2065D4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3081338"/>
            <a:ext cx="1425575" cy="192087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Server Security</a:t>
            </a:r>
          </a:p>
        </p:txBody>
      </p:sp>
      <p:sp>
        <p:nvSpPr>
          <p:cNvPr id="12303" name="Rectangle 10">
            <a:extLst>
              <a:ext uri="{FF2B5EF4-FFF2-40B4-BE49-F238E27FC236}">
                <a16:creationId xmlns:a16="http://schemas.microsoft.com/office/drawing/2014/main" id="{64F1926A-C3BF-46A7-9082-E5C7E7269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863" y="3313113"/>
            <a:ext cx="1425575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Marshalling/Unmarshalling</a:t>
            </a:r>
          </a:p>
        </p:txBody>
      </p:sp>
      <p:sp>
        <p:nvSpPr>
          <p:cNvPr id="12304" name="Rectangle 10">
            <a:extLst>
              <a:ext uri="{FF2B5EF4-FFF2-40B4-BE49-F238E27FC236}">
                <a16:creationId xmlns:a16="http://schemas.microsoft.com/office/drawing/2014/main" id="{C04B6AA6-7CE1-4489-B2E8-CE2800FD0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2851150"/>
            <a:ext cx="1425575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Compress/Decompress</a:t>
            </a:r>
          </a:p>
        </p:txBody>
      </p:sp>
      <p:sp>
        <p:nvSpPr>
          <p:cNvPr id="12305" name="Rectangle 10">
            <a:extLst>
              <a:ext uri="{FF2B5EF4-FFF2-40B4-BE49-F238E27FC236}">
                <a16:creationId xmlns:a16="http://schemas.microsoft.com/office/drawing/2014/main" id="{0CDABB05-7792-4F63-BC60-F10B9F2D2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3081338"/>
            <a:ext cx="1425575" cy="192087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ID Generation</a:t>
            </a:r>
          </a:p>
        </p:txBody>
      </p:sp>
      <p:sp>
        <p:nvSpPr>
          <p:cNvPr id="12306" name="Rectangle 10">
            <a:extLst>
              <a:ext uri="{FF2B5EF4-FFF2-40B4-BE49-F238E27FC236}">
                <a16:creationId xmlns:a16="http://schemas.microsoft.com/office/drawing/2014/main" id="{AB314768-7D78-45B9-A8CE-2B2ACA09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3311525"/>
            <a:ext cx="1425575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Property</a:t>
            </a:r>
          </a:p>
        </p:txBody>
      </p:sp>
      <p:sp>
        <p:nvSpPr>
          <p:cNvPr id="12307" name="Rectangle 10">
            <a:extLst>
              <a:ext uri="{FF2B5EF4-FFF2-40B4-BE49-F238E27FC236}">
                <a16:creationId xmlns:a16="http://schemas.microsoft.com/office/drawing/2014/main" id="{6CF6CE99-D048-4774-BD95-B8A6CABA7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2851150"/>
            <a:ext cx="1425575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Encryption/Decryption</a:t>
            </a:r>
          </a:p>
        </p:txBody>
      </p:sp>
      <p:sp>
        <p:nvSpPr>
          <p:cNvPr id="12308" name="Rectangle 10">
            <a:extLst>
              <a:ext uri="{FF2B5EF4-FFF2-40B4-BE49-F238E27FC236}">
                <a16:creationId xmlns:a16="http://schemas.microsoft.com/office/drawing/2014/main" id="{96ECADFF-F3A8-4422-864F-67397EC96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3081338"/>
            <a:ext cx="1423988" cy="192087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IoC Container</a:t>
            </a:r>
          </a:p>
        </p:txBody>
      </p:sp>
      <p:sp>
        <p:nvSpPr>
          <p:cNvPr id="12309" name="Rectangle 10">
            <a:extLst>
              <a:ext uri="{FF2B5EF4-FFF2-40B4-BE49-F238E27FC236}">
                <a16:creationId xmlns:a16="http://schemas.microsoft.com/office/drawing/2014/main" id="{B2A1905D-0E65-4109-BB0B-80C8AC905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3311525"/>
            <a:ext cx="1423988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Resource</a:t>
            </a:r>
          </a:p>
        </p:txBody>
      </p:sp>
      <p:sp>
        <p:nvSpPr>
          <p:cNvPr id="12310" name="Rectangle 10">
            <a:extLst>
              <a:ext uri="{FF2B5EF4-FFF2-40B4-BE49-F238E27FC236}">
                <a16:creationId xmlns:a16="http://schemas.microsoft.com/office/drawing/2014/main" id="{45A53584-AD82-4BEF-A2CB-628754A6C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2851150"/>
            <a:ext cx="1423988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Excel</a:t>
            </a:r>
          </a:p>
        </p:txBody>
      </p:sp>
      <p:sp>
        <p:nvSpPr>
          <p:cNvPr id="12311" name="Rectangle 10">
            <a:extLst>
              <a:ext uri="{FF2B5EF4-FFF2-40B4-BE49-F238E27FC236}">
                <a16:creationId xmlns:a16="http://schemas.microsoft.com/office/drawing/2014/main" id="{A649F091-3F83-43B7-A65A-D0CD580B4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313" y="3081338"/>
            <a:ext cx="1423987" cy="192087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Logging</a:t>
            </a:r>
          </a:p>
        </p:txBody>
      </p:sp>
      <p:sp>
        <p:nvSpPr>
          <p:cNvPr id="12312" name="Rectangle 10">
            <a:extLst>
              <a:ext uri="{FF2B5EF4-FFF2-40B4-BE49-F238E27FC236}">
                <a16:creationId xmlns:a16="http://schemas.microsoft.com/office/drawing/2014/main" id="{24495F5D-017D-4662-8059-099B76BE2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313" y="3311525"/>
            <a:ext cx="1423987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Scheduling</a:t>
            </a:r>
          </a:p>
        </p:txBody>
      </p:sp>
      <p:sp>
        <p:nvSpPr>
          <p:cNvPr id="12313" name="Rectangle 10">
            <a:extLst>
              <a:ext uri="{FF2B5EF4-FFF2-40B4-BE49-F238E27FC236}">
                <a16:creationId xmlns:a16="http://schemas.microsoft.com/office/drawing/2014/main" id="{D1A0736A-F232-4059-9F73-7C2018B34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2900" y="2851150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File Handling</a:t>
            </a:r>
          </a:p>
        </p:txBody>
      </p:sp>
      <p:sp>
        <p:nvSpPr>
          <p:cNvPr id="12314" name="Rectangle 10">
            <a:extLst>
              <a:ext uri="{FF2B5EF4-FFF2-40B4-BE49-F238E27FC236}">
                <a16:creationId xmlns:a16="http://schemas.microsoft.com/office/drawing/2014/main" id="{0D60A44D-AD0F-4F93-8C22-A7396EE9D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3311525"/>
            <a:ext cx="1422400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Mail</a:t>
            </a:r>
          </a:p>
        </p:txBody>
      </p:sp>
      <p:sp>
        <p:nvSpPr>
          <p:cNvPr id="12315" name="Rectangle 10">
            <a:extLst>
              <a:ext uri="{FF2B5EF4-FFF2-40B4-BE49-F238E27FC236}">
                <a16:creationId xmlns:a16="http://schemas.microsoft.com/office/drawing/2014/main" id="{95B0B5C4-6E36-4272-8444-743D8A322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3543300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String Util</a:t>
            </a:r>
          </a:p>
        </p:txBody>
      </p:sp>
      <p:sp>
        <p:nvSpPr>
          <p:cNvPr id="12316" name="Rectangle 146">
            <a:extLst>
              <a:ext uri="{FF2B5EF4-FFF2-40B4-BE49-F238E27FC236}">
                <a16:creationId xmlns:a16="http://schemas.microsoft.com/office/drawing/2014/main" id="{787C87BE-48A4-4226-81B5-99F1B729F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488" y="1530350"/>
            <a:ext cx="1484312" cy="985838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연계영역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17" name="Rectangle 157">
            <a:extLst>
              <a:ext uri="{FF2B5EF4-FFF2-40B4-BE49-F238E27FC236}">
                <a16:creationId xmlns:a16="http://schemas.microsoft.com/office/drawing/2014/main" id="{A062978A-6214-46D5-B7AC-69937E2D5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788" y="1530350"/>
            <a:ext cx="2860675" cy="985838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데이터영역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18" name="Rectangle 158">
            <a:extLst>
              <a:ext uri="{FF2B5EF4-FFF2-40B4-BE49-F238E27FC236}">
                <a16:creationId xmlns:a16="http://schemas.microsoft.com/office/drawing/2014/main" id="{E568090A-57DB-4126-8384-EBA009B0C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1530350"/>
            <a:ext cx="1485900" cy="985838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업무영역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19" name="Rectangle 160">
            <a:extLst>
              <a:ext uri="{FF2B5EF4-FFF2-40B4-BE49-F238E27FC236}">
                <a16:creationId xmlns:a16="http://schemas.microsoft.com/office/drawing/2014/main" id="{DE38034F-98BF-4F56-9146-ED34D8AD2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1530350"/>
            <a:ext cx="2860675" cy="985838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화면영역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20" name="Rectangle 10">
            <a:extLst>
              <a:ext uri="{FF2B5EF4-FFF2-40B4-BE49-F238E27FC236}">
                <a16:creationId xmlns:a16="http://schemas.microsoft.com/office/drawing/2014/main" id="{6F234BC7-9E86-42AF-AE69-236E34023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814513"/>
            <a:ext cx="1350963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TBD</a:t>
            </a:r>
          </a:p>
        </p:txBody>
      </p:sp>
      <p:sp>
        <p:nvSpPr>
          <p:cNvPr id="12321" name="Rectangle 10">
            <a:extLst>
              <a:ext uri="{FF2B5EF4-FFF2-40B4-BE49-F238E27FC236}">
                <a16:creationId xmlns:a16="http://schemas.microsoft.com/office/drawing/2014/main" id="{4897B13B-C62F-431E-84E4-48FC24072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2044700"/>
            <a:ext cx="1350963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TBD</a:t>
            </a:r>
          </a:p>
        </p:txBody>
      </p:sp>
      <p:sp>
        <p:nvSpPr>
          <p:cNvPr id="12322" name="Rectangle 10">
            <a:extLst>
              <a:ext uri="{FF2B5EF4-FFF2-40B4-BE49-F238E27FC236}">
                <a16:creationId xmlns:a16="http://schemas.microsoft.com/office/drawing/2014/main" id="{B805175F-D108-4FB6-BC0F-BC431D50D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0" y="1814513"/>
            <a:ext cx="135255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DataSource</a:t>
            </a:r>
          </a:p>
        </p:txBody>
      </p:sp>
      <p:sp>
        <p:nvSpPr>
          <p:cNvPr id="12323" name="Rectangle 10">
            <a:extLst>
              <a:ext uri="{FF2B5EF4-FFF2-40B4-BE49-F238E27FC236}">
                <a16:creationId xmlns:a16="http://schemas.microsoft.com/office/drawing/2014/main" id="{7BF4D7E6-31E3-4312-9812-FC4D54898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0" y="2044700"/>
            <a:ext cx="1352550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Transaction</a:t>
            </a:r>
          </a:p>
        </p:txBody>
      </p:sp>
      <p:sp>
        <p:nvSpPr>
          <p:cNvPr id="12324" name="Rectangle 10">
            <a:extLst>
              <a:ext uri="{FF2B5EF4-FFF2-40B4-BE49-F238E27FC236}">
                <a16:creationId xmlns:a16="http://schemas.microsoft.com/office/drawing/2014/main" id="{1D2260B3-EBD4-4CEE-AED6-5AF0AD947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814513"/>
            <a:ext cx="1357313" cy="200025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Process Control</a:t>
            </a:r>
          </a:p>
        </p:txBody>
      </p:sp>
      <p:sp>
        <p:nvSpPr>
          <p:cNvPr id="12325" name="Rectangle 10">
            <a:extLst>
              <a:ext uri="{FF2B5EF4-FFF2-40B4-BE49-F238E27FC236}">
                <a16:creationId xmlns:a16="http://schemas.microsoft.com/office/drawing/2014/main" id="{922A3269-5322-497D-ADAE-112518917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044700"/>
            <a:ext cx="1357313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Exception Handling</a:t>
            </a:r>
          </a:p>
        </p:txBody>
      </p:sp>
      <p:sp>
        <p:nvSpPr>
          <p:cNvPr id="12326" name="Rectangle 10">
            <a:extLst>
              <a:ext uri="{FF2B5EF4-FFF2-40B4-BE49-F238E27FC236}">
                <a16:creationId xmlns:a16="http://schemas.microsoft.com/office/drawing/2014/main" id="{88BBA0BE-AFFE-4CC5-8267-E11F45234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0" y="1814513"/>
            <a:ext cx="135255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Integration Service</a:t>
            </a:r>
          </a:p>
        </p:txBody>
      </p:sp>
      <p:sp>
        <p:nvSpPr>
          <p:cNvPr id="12327" name="Rectangle 10">
            <a:extLst>
              <a:ext uri="{FF2B5EF4-FFF2-40B4-BE49-F238E27FC236}">
                <a16:creationId xmlns:a16="http://schemas.microsoft.com/office/drawing/2014/main" id="{7B4A3A0A-6CA5-4DCF-838A-71769FDFD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0" y="2044700"/>
            <a:ext cx="1352550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Naming Service</a:t>
            </a:r>
          </a:p>
        </p:txBody>
      </p:sp>
      <p:sp>
        <p:nvSpPr>
          <p:cNvPr id="12328" name="Rectangle 10">
            <a:extLst>
              <a:ext uri="{FF2B5EF4-FFF2-40B4-BE49-F238E27FC236}">
                <a16:creationId xmlns:a16="http://schemas.microsoft.com/office/drawing/2014/main" id="{5C8D5C1E-94F9-4E7B-9856-032506F88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0" y="2274888"/>
            <a:ext cx="135255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Web Service</a:t>
            </a:r>
          </a:p>
        </p:txBody>
      </p:sp>
      <p:sp>
        <p:nvSpPr>
          <p:cNvPr id="12329" name="Rectangle 10">
            <a:extLst>
              <a:ext uri="{FF2B5EF4-FFF2-40B4-BE49-F238E27FC236}">
                <a16:creationId xmlns:a16="http://schemas.microsoft.com/office/drawing/2014/main" id="{8C803704-6788-44DC-89CD-2F0B022C7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814513"/>
            <a:ext cx="1350963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Data Access</a:t>
            </a:r>
          </a:p>
        </p:txBody>
      </p:sp>
      <p:sp>
        <p:nvSpPr>
          <p:cNvPr id="12330" name="Rectangle 10">
            <a:extLst>
              <a:ext uri="{FF2B5EF4-FFF2-40B4-BE49-F238E27FC236}">
                <a16:creationId xmlns:a16="http://schemas.microsoft.com/office/drawing/2014/main" id="{B269C459-14D4-4AF5-BDB7-FC6F36478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2044700"/>
            <a:ext cx="1350963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ORM</a:t>
            </a:r>
          </a:p>
        </p:txBody>
      </p:sp>
      <p:sp>
        <p:nvSpPr>
          <p:cNvPr id="159" name="Rectangle 10">
            <a:extLst>
              <a:ext uri="{FF2B5EF4-FFF2-40B4-BE49-F238E27FC236}">
                <a16:creationId xmlns:a16="http://schemas.microsoft.com/office/drawing/2014/main" id="{196C25AE-6413-48B6-A59C-923A5BA93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1814513"/>
            <a:ext cx="1349375" cy="1905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Ajax Support</a:t>
            </a:r>
          </a:p>
        </p:txBody>
      </p:sp>
      <p:sp>
        <p:nvSpPr>
          <p:cNvPr id="12332" name="Rectangle 10">
            <a:extLst>
              <a:ext uri="{FF2B5EF4-FFF2-40B4-BE49-F238E27FC236}">
                <a16:creationId xmlns:a16="http://schemas.microsoft.com/office/drawing/2014/main" id="{CE73C5FA-6067-49E2-BBB6-DABADE8E0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2044700"/>
            <a:ext cx="1349375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MVC</a:t>
            </a:r>
          </a:p>
        </p:txBody>
      </p:sp>
      <p:sp>
        <p:nvSpPr>
          <p:cNvPr id="161" name="Rectangle 10">
            <a:extLst>
              <a:ext uri="{FF2B5EF4-FFF2-40B4-BE49-F238E27FC236}">
                <a16:creationId xmlns:a16="http://schemas.microsoft.com/office/drawing/2014/main" id="{BD2EF278-3E87-4BDF-B6E7-8782CEACC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2274888"/>
            <a:ext cx="1349375" cy="1905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>
                <a:solidFill>
                  <a:schemeClr val="bg1"/>
                </a:solidFill>
                <a:ea typeface="돋움" pitchFamily="50" charset="-127"/>
              </a:rPr>
              <a:t>UI Adaptor</a:t>
            </a:r>
          </a:p>
        </p:txBody>
      </p:sp>
      <p:sp>
        <p:nvSpPr>
          <p:cNvPr id="12334" name="Rectangle 10">
            <a:extLst>
              <a:ext uri="{FF2B5EF4-FFF2-40B4-BE49-F238E27FC236}">
                <a16:creationId xmlns:a16="http://schemas.microsoft.com/office/drawing/2014/main" id="{5CABA7E1-FFA3-4599-842A-C0097ADC0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1814513"/>
            <a:ext cx="1349375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Internationalization</a:t>
            </a:r>
          </a:p>
        </p:txBody>
      </p:sp>
      <p:sp>
        <p:nvSpPr>
          <p:cNvPr id="12335" name="Rectangle 10">
            <a:extLst>
              <a:ext uri="{FF2B5EF4-FFF2-40B4-BE49-F238E27FC236}">
                <a16:creationId xmlns:a16="http://schemas.microsoft.com/office/drawing/2014/main" id="{3F5878D1-0ABE-4BE1-AD69-D1DDA470F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2044700"/>
            <a:ext cx="1349375" cy="192088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Security</a:t>
            </a:r>
          </a:p>
        </p:txBody>
      </p:sp>
      <p:sp>
        <p:nvSpPr>
          <p:cNvPr id="12336" name="Rectangle 10">
            <a:extLst>
              <a:ext uri="{FF2B5EF4-FFF2-40B4-BE49-F238E27FC236}">
                <a16:creationId xmlns:a16="http://schemas.microsoft.com/office/drawing/2014/main" id="{53607936-ACBD-4304-877E-23ADE406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3082925"/>
            <a:ext cx="1422400" cy="190500"/>
          </a:xfrm>
          <a:prstGeom prst="rect">
            <a:avLst/>
          </a:prstGeom>
          <a:solidFill>
            <a:srgbClr val="7F7F7F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chemeClr val="bg1"/>
                </a:solidFill>
                <a:ea typeface="돋움" panose="020B0600000101010101" pitchFamily="50" charset="-127"/>
              </a:rPr>
              <a:t>File Upload/Download</a:t>
            </a:r>
          </a:p>
        </p:txBody>
      </p:sp>
      <p:sp>
        <p:nvSpPr>
          <p:cNvPr id="12337" name="Rectangle 10">
            <a:extLst>
              <a:ext uri="{FF2B5EF4-FFF2-40B4-BE49-F238E27FC236}">
                <a16:creationId xmlns:a16="http://schemas.microsoft.com/office/drawing/2014/main" id="{B8C60D70-05DE-4DB9-AF61-3195518EE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1347788"/>
            <a:ext cx="9144000" cy="2555875"/>
          </a:xfrm>
          <a:prstGeom prst="rect">
            <a:avLst/>
          </a:prstGeom>
          <a:noFill/>
          <a:ln w="6350" algn="ctr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 환경</a:t>
            </a:r>
          </a:p>
        </p:txBody>
      </p:sp>
      <p:grpSp>
        <p:nvGrpSpPr>
          <p:cNvPr id="12338" name="Group 209">
            <a:extLst>
              <a:ext uri="{FF2B5EF4-FFF2-40B4-BE49-F238E27FC236}">
                <a16:creationId xmlns:a16="http://schemas.microsoft.com/office/drawing/2014/main" id="{7A785EA3-5FAB-404E-AA4C-1547152AF326}"/>
              </a:ext>
            </a:extLst>
          </p:cNvPr>
          <p:cNvGrpSpPr>
            <a:grpSpLocks/>
          </p:cNvGrpSpPr>
          <p:nvPr/>
        </p:nvGrpSpPr>
        <p:grpSpPr bwMode="auto">
          <a:xfrm>
            <a:off x="5391150" y="6040438"/>
            <a:ext cx="4197350" cy="200025"/>
            <a:chOff x="3933" y="3805"/>
            <a:chExt cx="2188" cy="110"/>
          </a:xfrm>
        </p:grpSpPr>
        <p:sp>
          <p:nvSpPr>
            <p:cNvPr id="167" name="Rectangle 10">
              <a:extLst>
                <a:ext uri="{FF2B5EF4-FFF2-40B4-BE49-F238E27FC236}">
                  <a16:creationId xmlns:a16="http://schemas.microsoft.com/office/drawing/2014/main" id="{E2863849-8107-4B1C-B5BC-D50DA2836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3" y="3809"/>
              <a:ext cx="256" cy="1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tIns="0" bIns="0" anchor="ctr"/>
            <a:lstStyle/>
            <a:p>
              <a:pPr>
                <a:lnSpc>
                  <a:spcPct val="120000"/>
                </a:lnSpc>
                <a:defRPr/>
              </a:pPr>
              <a:endParaRPr lang="en-US" altLang="ko-KR" sz="800">
                <a:solidFill>
                  <a:srgbClr val="333333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62" name="TextBox 10">
              <a:extLst>
                <a:ext uri="{FF2B5EF4-FFF2-40B4-BE49-F238E27FC236}">
                  <a16:creationId xmlns:a16="http://schemas.microsoft.com/office/drawing/2014/main" id="{968EB5E6-AB4E-4DCE-AB56-0AA587C5C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3806"/>
              <a:ext cx="375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8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framework </a:t>
              </a:r>
              <a:endPara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63" name="Rectangle 10">
              <a:extLst>
                <a:ext uri="{FF2B5EF4-FFF2-40B4-BE49-F238E27FC236}">
                  <a16:creationId xmlns:a16="http://schemas.microsoft.com/office/drawing/2014/main" id="{38A68C11-2BC7-40DF-A808-A9C5FBD0B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8" y="3809"/>
              <a:ext cx="256" cy="106"/>
            </a:xfrm>
            <a:prstGeom prst="rect">
              <a:avLst/>
            </a:prstGeom>
            <a:solidFill>
              <a:srgbClr val="002060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t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en-US" altLang="ko-KR" sz="800">
                <a:solidFill>
                  <a:srgbClr val="333333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364" name="TextBox 8">
              <a:extLst>
                <a:ext uri="{FF2B5EF4-FFF2-40B4-BE49-F238E27FC236}">
                  <a16:creationId xmlns:a16="http://schemas.microsoft.com/office/drawing/2014/main" id="{ED72F113-A527-4081-B523-02100E26E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2" y="3805"/>
              <a:ext cx="60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8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전자정부프레임워크</a:t>
              </a:r>
            </a:p>
          </p:txBody>
        </p:sp>
        <p:sp>
          <p:nvSpPr>
            <p:cNvPr id="12365" name="Rectangle 10">
              <a:extLst>
                <a:ext uri="{FF2B5EF4-FFF2-40B4-BE49-F238E27FC236}">
                  <a16:creationId xmlns:a16="http://schemas.microsoft.com/office/drawing/2014/main" id="{CEE0382C-6153-4093-8824-89333FFA2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808"/>
              <a:ext cx="255" cy="107"/>
            </a:xfrm>
            <a:prstGeom prst="rect">
              <a:avLst/>
            </a:prstGeom>
            <a:solidFill>
              <a:srgbClr val="7F7F7F"/>
            </a:solidFill>
            <a:ln w="6350" algn="ctr">
              <a:solidFill>
                <a:srgbClr val="333333"/>
              </a:solidFill>
              <a:miter lim="800000"/>
              <a:headEnd/>
              <a:tailEnd/>
            </a:ln>
          </p:spPr>
          <p:txBody>
            <a:bodyPr t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en-US" altLang="ko-KR" sz="800">
                <a:solidFill>
                  <a:srgbClr val="333333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366" name="TextBox 12">
              <a:extLst>
                <a:ext uri="{FF2B5EF4-FFF2-40B4-BE49-F238E27FC236}">
                  <a16:creationId xmlns:a16="http://schemas.microsoft.com/office/drawing/2014/main" id="{A3112D6E-A0F8-421B-9148-74453A432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1" y="3805"/>
              <a:ext cx="460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8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개발 및 </a:t>
              </a:r>
              <a:r>
                <a:rPr lang="en-US" altLang="ko-KR" sz="8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Infra</a:t>
              </a:r>
              <a:endParaRPr lang="ko-KR" altLang="en-US" sz="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339" name="Rectangle 21">
            <a:extLst>
              <a:ext uri="{FF2B5EF4-FFF2-40B4-BE49-F238E27FC236}">
                <a16:creationId xmlns:a16="http://schemas.microsoft.com/office/drawing/2014/main" id="{F84CEA8A-B9E3-4434-8F95-3834EAAE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5183188"/>
            <a:ext cx="4537075" cy="817562"/>
          </a:xfrm>
          <a:prstGeom prst="rect">
            <a:avLst/>
          </a:prstGeom>
          <a:noFill/>
          <a:ln w="6350" algn="ctr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운영 환경</a:t>
            </a:r>
          </a:p>
        </p:txBody>
      </p:sp>
      <p:sp>
        <p:nvSpPr>
          <p:cNvPr id="12340" name="Rectangle 27">
            <a:extLst>
              <a:ext uri="{FF2B5EF4-FFF2-40B4-BE49-F238E27FC236}">
                <a16:creationId xmlns:a16="http://schemas.microsoft.com/office/drawing/2014/main" id="{3D325848-F385-4ACB-AB41-CAFD17EBD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5424488"/>
            <a:ext cx="2117725" cy="477837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모니터링 도구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1" name="Rectangle 10">
            <a:extLst>
              <a:ext uri="{FF2B5EF4-FFF2-40B4-BE49-F238E27FC236}">
                <a16:creationId xmlns:a16="http://schemas.microsoft.com/office/drawing/2014/main" id="{6FDE79AE-BCB7-4B48-9F3D-43591CBAD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" y="5662613"/>
            <a:ext cx="935038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모니터링</a:t>
            </a:r>
            <a:endParaRPr lang="en-US" altLang="ko-KR" sz="900" b="1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2" name="Rectangle 27">
            <a:extLst>
              <a:ext uri="{FF2B5EF4-FFF2-40B4-BE49-F238E27FC236}">
                <a16:creationId xmlns:a16="http://schemas.microsoft.com/office/drawing/2014/main" id="{CA132C15-E3E8-4AEE-88CB-2B83B1330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5424488"/>
            <a:ext cx="2154237" cy="498475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도구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3" name="Rectangle 10">
            <a:extLst>
              <a:ext uri="{FF2B5EF4-FFF2-40B4-BE49-F238E27FC236}">
                <a16:creationId xmlns:a16="http://schemas.microsoft.com/office/drawing/2014/main" id="{2CB70F65-B209-4DC4-96DF-8795B0DF6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550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리포팅</a:t>
            </a:r>
            <a:endParaRPr lang="en-US" altLang="ko-KR" sz="900" b="1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4" name="Rectangle 10">
            <a:extLst>
              <a:ext uri="{FF2B5EF4-FFF2-40B4-BE49-F238E27FC236}">
                <a16:creationId xmlns:a16="http://schemas.microsoft.com/office/drawing/2014/main" id="{0345A55A-623B-42C3-B779-2A47BED3F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Admin </a:t>
            </a:r>
          </a:p>
        </p:txBody>
      </p:sp>
      <p:sp>
        <p:nvSpPr>
          <p:cNvPr id="12345" name="Rectangle 10">
            <a:extLst>
              <a:ext uri="{FF2B5EF4-FFF2-40B4-BE49-F238E27FC236}">
                <a16:creationId xmlns:a16="http://schemas.microsoft.com/office/drawing/2014/main" id="{70285ED1-3E7B-4CB3-9C73-0A7EB4550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813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리소스 관리</a:t>
            </a:r>
          </a:p>
        </p:txBody>
      </p:sp>
      <p:sp>
        <p:nvSpPr>
          <p:cNvPr id="12346" name="Rectangle 21">
            <a:extLst>
              <a:ext uri="{FF2B5EF4-FFF2-40B4-BE49-F238E27FC236}">
                <a16:creationId xmlns:a16="http://schemas.microsoft.com/office/drawing/2014/main" id="{55EA0EDF-B07D-4F2A-B87E-FA8F27724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8088" y="5183188"/>
            <a:ext cx="4552950" cy="817562"/>
          </a:xfrm>
          <a:prstGeom prst="rect">
            <a:avLst/>
          </a:prstGeom>
          <a:noFill/>
          <a:ln w="6350" algn="ctr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 환경</a:t>
            </a:r>
          </a:p>
        </p:txBody>
      </p:sp>
      <p:sp>
        <p:nvSpPr>
          <p:cNvPr id="12347" name="Rectangle 27">
            <a:extLst>
              <a:ext uri="{FF2B5EF4-FFF2-40B4-BE49-F238E27FC236}">
                <a16:creationId xmlns:a16="http://schemas.microsoft.com/office/drawing/2014/main" id="{13F2E0C9-7DC7-4BD5-89B1-D4E114BEE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2700" y="5424488"/>
            <a:ext cx="2116138" cy="477837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운영 관리 도구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8" name="Rectangle 27">
            <a:extLst>
              <a:ext uri="{FF2B5EF4-FFF2-40B4-BE49-F238E27FC236}">
                <a16:creationId xmlns:a16="http://schemas.microsoft.com/office/drawing/2014/main" id="{84858290-2FBB-4C72-981B-3BD8A8B62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5424488"/>
            <a:ext cx="2200275" cy="477837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관리 도구</a:t>
            </a:r>
            <a:endParaRPr lang="en-US" altLang="ko-KR" sz="900" b="1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49" name="Rectangle 10">
            <a:extLst>
              <a:ext uri="{FF2B5EF4-FFF2-40B4-BE49-F238E27FC236}">
                <a16:creationId xmlns:a16="http://schemas.microsoft.com/office/drawing/2014/main" id="{97FE41A7-6AC3-44C6-8DF8-7887E834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 관리</a:t>
            </a:r>
          </a:p>
        </p:txBody>
      </p:sp>
      <p:sp>
        <p:nvSpPr>
          <p:cNvPr id="12350" name="Rectangle 10">
            <a:extLst>
              <a:ext uri="{FF2B5EF4-FFF2-40B4-BE49-F238E27FC236}">
                <a16:creationId xmlns:a16="http://schemas.microsoft.com/office/drawing/2014/main" id="{D3ED15CD-192E-4B0C-A33F-3DE43E47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9813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이슈관리</a:t>
            </a:r>
          </a:p>
        </p:txBody>
      </p:sp>
      <p:sp>
        <p:nvSpPr>
          <p:cNvPr id="12351" name="Rectangle 10">
            <a:extLst>
              <a:ext uri="{FF2B5EF4-FFF2-40B4-BE49-F238E27FC236}">
                <a16:creationId xmlns:a16="http://schemas.microsoft.com/office/drawing/2014/main" id="{6048CD9E-39F0-45DC-B1B2-19CA5CA7F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450" y="5662613"/>
            <a:ext cx="936625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버전 관리</a:t>
            </a:r>
          </a:p>
        </p:txBody>
      </p:sp>
      <p:sp>
        <p:nvSpPr>
          <p:cNvPr id="12352" name="Rectangle 10">
            <a:extLst>
              <a:ext uri="{FF2B5EF4-FFF2-40B4-BE49-F238E27FC236}">
                <a16:creationId xmlns:a16="http://schemas.microsoft.com/office/drawing/2014/main" id="{806C0813-5231-4FB0-B5B2-DB5A27132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3788" y="5662613"/>
            <a:ext cx="935037" cy="182562"/>
          </a:xfrm>
          <a:prstGeom prst="rect">
            <a:avLst/>
          </a:prstGeom>
          <a:solidFill>
            <a:srgbClr val="002060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설정관리</a:t>
            </a:r>
          </a:p>
        </p:txBody>
      </p:sp>
      <p:sp>
        <p:nvSpPr>
          <p:cNvPr id="12353" name="Rectangle 160">
            <a:extLst>
              <a:ext uri="{FF2B5EF4-FFF2-40B4-BE49-F238E27FC236}">
                <a16:creationId xmlns:a16="http://schemas.microsoft.com/office/drawing/2014/main" id="{21FB5056-5B4D-4657-9768-3376CD765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727075"/>
            <a:ext cx="9128125" cy="511175"/>
          </a:xfrm>
          <a:prstGeom prst="rect">
            <a:avLst/>
          </a:prstGeom>
          <a:solidFill>
            <a:srgbClr val="D9D9D9"/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18000" rIns="0" bIns="18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화면영역 </a:t>
            </a:r>
            <a:r>
              <a:rPr lang="en-US" altLang="ko-KR" sz="900" b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Jwork UI Component</a:t>
            </a:r>
          </a:p>
        </p:txBody>
      </p:sp>
      <p:sp>
        <p:nvSpPr>
          <p:cNvPr id="191" name="Rectangle 10">
            <a:extLst>
              <a:ext uri="{FF2B5EF4-FFF2-40B4-BE49-F238E27FC236}">
                <a16:creationId xmlns:a16="http://schemas.microsoft.com/office/drawing/2014/main" id="{D97E9AC3-409D-4871-A593-8ED4FD7B6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Grid Component</a:t>
            </a:r>
          </a:p>
        </p:txBody>
      </p:sp>
      <p:sp>
        <p:nvSpPr>
          <p:cNvPr id="198" name="Rectangle 10">
            <a:extLst>
              <a:ext uri="{FF2B5EF4-FFF2-40B4-BE49-F238E27FC236}">
                <a16:creationId xmlns:a16="http://schemas.microsoft.com/office/drawing/2014/main" id="{7E569627-5E69-4F08-A8E9-7C11A131C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Tree Component</a:t>
            </a:r>
          </a:p>
        </p:txBody>
      </p:sp>
      <p:sp>
        <p:nvSpPr>
          <p:cNvPr id="199" name="Rectangle 10">
            <a:extLst>
              <a:ext uri="{FF2B5EF4-FFF2-40B4-BE49-F238E27FC236}">
                <a16:creationId xmlns:a16="http://schemas.microsoft.com/office/drawing/2014/main" id="{15B4E519-D96F-4067-B8BA-A2962C1E4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3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File Component</a:t>
            </a:r>
          </a:p>
        </p:txBody>
      </p:sp>
      <p:sp>
        <p:nvSpPr>
          <p:cNvPr id="200" name="Rectangle 10">
            <a:extLst>
              <a:ext uri="{FF2B5EF4-FFF2-40B4-BE49-F238E27FC236}">
                <a16:creationId xmlns:a16="http://schemas.microsoft.com/office/drawing/2014/main" id="{863E4592-3A98-4B96-83AE-5829ED5CF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7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Tab Component</a:t>
            </a:r>
          </a:p>
        </p:txBody>
      </p:sp>
      <p:sp>
        <p:nvSpPr>
          <p:cNvPr id="201" name="Rectangle 10">
            <a:extLst>
              <a:ext uri="{FF2B5EF4-FFF2-40B4-BE49-F238E27FC236}">
                <a16:creationId xmlns:a16="http://schemas.microsoft.com/office/drawing/2014/main" id="{7DF34EB8-B98B-4956-9127-008A9970A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21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Menu Component</a:t>
            </a:r>
          </a:p>
        </p:txBody>
      </p:sp>
      <p:sp>
        <p:nvSpPr>
          <p:cNvPr id="202" name="Rectangle 10">
            <a:extLst>
              <a:ext uri="{FF2B5EF4-FFF2-40B4-BE49-F238E27FC236}">
                <a16:creationId xmlns:a16="http://schemas.microsoft.com/office/drawing/2014/main" id="{C814D5C2-95A6-432F-B7BF-87D9FC812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75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Form Component</a:t>
            </a:r>
          </a:p>
        </p:txBody>
      </p:sp>
      <p:sp>
        <p:nvSpPr>
          <p:cNvPr id="203" name="Rectangle 10">
            <a:extLst>
              <a:ext uri="{FF2B5EF4-FFF2-40B4-BE49-F238E27FC236}">
                <a16:creationId xmlns:a16="http://schemas.microsoft.com/office/drawing/2014/main" id="{00A116C6-A2F9-41A1-A887-B4964704F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946150"/>
            <a:ext cx="1249362" cy="2190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algn="ctr">
            <a:solidFill>
              <a:srgbClr val="333333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900" b="1" dirty="0">
                <a:solidFill>
                  <a:schemeClr val="bg1"/>
                </a:solidFill>
                <a:ea typeface="돋움" pitchFamily="50" charset="-127"/>
              </a:rPr>
              <a:t>ETC UI Component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55">
            <a:extLst>
              <a:ext uri="{FF2B5EF4-FFF2-40B4-BE49-F238E27FC236}">
                <a16:creationId xmlns:a16="http://schemas.microsoft.com/office/drawing/2014/main" id="{F0963A97-8317-4A30-A3BA-7DFDC48862C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indent="0" eaLnBrk="1" hangingPunct="1">
              <a:buFontTx/>
              <a:buNone/>
            </a:pP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4. Framework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아키텍처 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구성요소 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1/4</a:t>
            </a:r>
            <a:endParaRPr lang="ko-KR" altLang="en-US" sz="14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FC55280-944F-4D62-94C9-C6092A678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039428"/>
              </p:ext>
            </p:extLst>
          </p:nvPr>
        </p:nvGraphicFramePr>
        <p:xfrm>
          <a:off x="341313" y="777875"/>
          <a:ext cx="9205912" cy="5649912"/>
        </p:xfrm>
        <a:graphic>
          <a:graphicData uri="http://schemas.openxmlformats.org/drawingml/2006/table">
            <a:tbl>
              <a:tblPr/>
              <a:tblGrid>
                <a:gridCol w="1047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90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29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실행환경 구성 요소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7" marB="45717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 그룹</a:t>
                      </a:r>
                    </a:p>
                  </a:txBody>
                  <a:tcPr marT="45717" marB="45717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82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화면처리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7" marB="45717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Ajax Support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Ajax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는 대화식 웹 애플리케이션의 제작을 위해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HTML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CSS, DOM,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자바 스크립트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XML, XSLT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등과 같은 조합을 이용하는 웹 개발 기법으로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 서비스는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Ajax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기능 지원을 위한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Custom Tag Library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제공함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Internationalization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다양한 지역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언어 환경에 대해 많은 변경 없이도 지원할 수 있는 유연성을 제공하기 위해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설정 및 클라이언트 브라우저 환경에 따라 다국어 기능을 지원하는 서비스를 제공함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7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MVC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MVC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디자인 패턴을 적용하여 사용자 화면을 개발하기 위해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MVC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기반 구조를 제공하는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Security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웹 응용프로그램 작성 시 발생될 수 있는 보안상의 문제점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입력 값 검증 및 환경 설정 등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대응하기 위한 기능 제공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UI Adaptor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레이어의 구현 방식에 따라 업무로직 레이어가 변경되는 것을 막기 위해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업무처리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Layer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에서 사용할 데이터 타입을 정의하고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레이어에서 사용하는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in/out parameter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해당 구현 방식에 맞게 변환해주는 기능 제공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Toast UI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확장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17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28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업무처리 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7" marB="45717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Process Control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비지니스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로직과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업무 흐름의 분리를 지원하며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XML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등의 외부 설정으로 업무흐름 구성을 제공하고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미리 정의된 프로세스의 실행을 지원하는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6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Exception Handling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응용 프로그래밍의 수행 과정에서 발생하는 예외사항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(Exception)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 대해서 표준화된 방법을 제공하는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813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데이터처리</a:t>
                      </a: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7" marB="45717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Data Access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다양한 데이터베이스 솔루션 및 데이터베이스 접근 기술에 대한 추상화된 접근 방식을 제공하여 업무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로직과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데이터베이스 솔루션 및 접근 기술 간의 종속성을 배제하기 위한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0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Data Source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다양한 방식의 데이터베이스 연결을 제공하고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이에 대한 추상화 계층을 제공함으로써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업무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로직과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데이터베이스 연결 방식 간의 종속성을 배제하기 위한 기능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EDDE0E33-CC57-4D59-B248-C03BDE04FFA8}"/>
              </a:ext>
            </a:extLst>
          </p:cNvPr>
          <p:cNvGraphicFramePr>
            <a:graphicFrameLocks noGrp="1"/>
          </p:cNvGraphicFramePr>
          <p:nvPr/>
        </p:nvGraphicFramePr>
        <p:xfrm>
          <a:off x="349250" y="777875"/>
          <a:ext cx="9205913" cy="5422902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5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실행환경 구성 요소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이어서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 그룹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데이터처리</a:t>
                      </a: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이어서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ORM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객체 모델과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관계형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데이터베이스 간의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매핑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기능인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ORM(Object-Relational Mapping)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기능을 제공함으로써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SQL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 아닌 객체를 이용한 업무 로직의 작성이 가능하도록 지원하는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Transaction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Database Transaction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처리하기 위한 서비스임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Transaction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처리에 대한 추상화된 방법을 제공함으로써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일관성 있는 프로그래밍 모델을 제공하는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8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연계통합</a:t>
                      </a: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Integration Service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kern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연계 서비스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Naming Service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원격에 있는 모듈 및 자원 등을 찾아주는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Web Service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000" kern="12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웹서비스</a:t>
                      </a:r>
                      <a:r>
                        <a:rPr kumimoji="1" lang="ko-KR" altLang="en-US" sz="1000" kern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기반 연계 서비스 기능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98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공통기반</a:t>
                      </a: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AOP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관점지향 프로그래밍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(Aspect Oriented Programming: AOP)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사상의 구현을 지원하는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Cache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빈번히 사용되는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컨텐츠에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대해서 빠른 접근을 가능하게 하여 잦은 접근을 통한 오버헤드나 시간을 절약하기 위한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Compress/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Decompress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데이터를 압축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복원하는 기능을 제공하는 서비스로서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데이터를 효율적으로 저장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전송하기 위해서 원본 데이터를 압축하거나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압축된 데이터를 복원하여 원본 데이터를 얻기 위한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8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Encryption/Decryption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네트워크를 통한 데이터 송수신 시 보안 등의 목적으로 데이터에 대한 암호화 및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복호화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기능을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355">
            <a:extLst>
              <a:ext uri="{FF2B5EF4-FFF2-40B4-BE49-F238E27FC236}">
                <a16:creationId xmlns:a16="http://schemas.microsoft.com/office/drawing/2014/main" id="{7CE9B0AC-B9A3-4CC1-A85B-1222351F9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92075" algn="l" rtl="0" eaLnBrk="0" fontAlgn="base" latinLnBrk="1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§"/>
              <a:defRPr kumimoji="1" sz="1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1688" indent="-84138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3pPr>
            <a:lvl4pPr marL="1079500" indent="2921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40005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3431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28003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2575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4. Framework </a:t>
            </a:r>
            <a:r>
              <a:rPr lang="ko-KR" altLang="en-US" kern="0" dirty="0">
                <a:latin typeface="맑은 고딕" pitchFamily="50" charset="-127"/>
                <a:ea typeface="맑은 고딕" pitchFamily="50" charset="-127"/>
              </a:rPr>
              <a:t>아키텍처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400" kern="0" dirty="0">
                <a:latin typeface="맑은 고딕" pitchFamily="50" charset="-127"/>
                <a:ea typeface="맑은 고딕" pitchFamily="50" charset="-127"/>
              </a:rPr>
              <a:t>구성요소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2/4</a:t>
            </a:r>
            <a:endParaRPr lang="ko-KR" altLang="en-US" sz="14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234E964-0677-4E3D-AB61-9D224D6BB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544005"/>
              </p:ext>
            </p:extLst>
          </p:nvPr>
        </p:nvGraphicFramePr>
        <p:xfrm>
          <a:off x="349250" y="777875"/>
          <a:ext cx="9205913" cy="5422902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5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실행환경 구성 요소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이어서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 그룹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 기능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86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공통기반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Excel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엑셀 파일 포맷을 다룰 수 있는 자바 라이브러리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File Handling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File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생성 및 접근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변경을 위해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File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Access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할 수 있는 기능 제공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File Upload/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Download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화면처리 서비스 그룹에서 사용되며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파일을 업로드 및 다운로드 하기 위한 기능 제공 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Marshaillng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Unmarshailling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객체를 특정 데이터 형식으로 변환하고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반대로 특정 데이터 형식으로 작성된 데이터를 객체로 변환하는 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Server Security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서버 함수 및 데이터 접근 시 보안 관리를 위해 사용자 인증 및 권한 관리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Object Pooling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Pool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사용 가능한 객체가 있을 경우 객체를 할당 받거나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없을 경우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Pool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크기에 따라 새로운 객체 생성 및 할당하는 기능 제공 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IoC Container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프레임워크의 기본 기능인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IoC(Inversion of Control)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컨테이너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Logging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System.out.println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문을 사용한 오버헤드를 줄이고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간편한 설정을 통해 로그를 저장하고 통제할 수 있는 기능 제공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8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Property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외부 파일이나 환경 정보를 구성하는 키와 값의 쌍을 내부적으로 저장하고 있으며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어플리케이션이 특정 키에 대한 값에 접근할 수 있도록 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355">
            <a:extLst>
              <a:ext uri="{FF2B5EF4-FFF2-40B4-BE49-F238E27FC236}">
                <a16:creationId xmlns:a16="http://schemas.microsoft.com/office/drawing/2014/main" id="{241F0BB9-505D-4CC9-AB4B-28DF7856A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92075" algn="l" rtl="0" eaLnBrk="0" fontAlgn="base" latinLnBrk="1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§"/>
              <a:defRPr kumimoji="1" sz="1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1688" indent="-84138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3pPr>
            <a:lvl4pPr marL="1079500" indent="2921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40005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3431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28003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2575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4. Framework </a:t>
            </a:r>
            <a:r>
              <a:rPr lang="ko-KR" altLang="en-US" kern="0" dirty="0">
                <a:latin typeface="맑은 고딕" pitchFamily="50" charset="-127"/>
                <a:ea typeface="맑은 고딕" pitchFamily="50" charset="-127"/>
              </a:rPr>
              <a:t>아키텍처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400" kern="0" dirty="0">
                <a:latin typeface="맑은 고딕" pitchFamily="50" charset="-127"/>
                <a:ea typeface="맑은 고딕" pitchFamily="50" charset="-127"/>
              </a:rPr>
              <a:t>구성요소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3/4</a:t>
            </a:r>
            <a:endParaRPr lang="ko-KR" altLang="en-US" sz="14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9880072D-3A11-4063-9298-B69C79397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880683"/>
              </p:ext>
            </p:extLst>
          </p:nvPr>
        </p:nvGraphicFramePr>
        <p:xfrm>
          <a:off x="349250" y="777875"/>
          <a:ext cx="9205913" cy="4159253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49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실행환경 구성 요소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이어서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4" marB="4571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 그룹</a:t>
                      </a:r>
                    </a:p>
                  </a:txBody>
                  <a:tcPr marT="45714" marB="4571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 기능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69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공통기반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레이어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T="45714" marB="4571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String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Util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문자열 데이터를 다루기 위한 다양한 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XML Manipulation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XML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생성하고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읽고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쓰기 위한 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7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7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96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26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55">
            <a:extLst>
              <a:ext uri="{FF2B5EF4-FFF2-40B4-BE49-F238E27FC236}">
                <a16:creationId xmlns:a16="http://schemas.microsoft.com/office/drawing/2014/main" id="{19B6660D-0A56-4750-BC9D-D721DA87E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92075" algn="l" rtl="0" eaLnBrk="0" fontAlgn="base" latinLnBrk="1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§"/>
              <a:defRPr kumimoji="1" sz="1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1688" indent="-84138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3pPr>
            <a:lvl4pPr marL="1079500" indent="2921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40005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3431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28003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2575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4. Framework </a:t>
            </a:r>
            <a:r>
              <a:rPr lang="ko-KR" altLang="en-US" kern="0" dirty="0">
                <a:latin typeface="맑은 고딕" pitchFamily="50" charset="-127"/>
                <a:ea typeface="맑은 고딕" pitchFamily="50" charset="-127"/>
              </a:rPr>
              <a:t>아키텍처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400" kern="0" dirty="0">
                <a:latin typeface="맑은 고딕" pitchFamily="50" charset="-127"/>
                <a:ea typeface="맑은 고딕" pitchFamily="50" charset="-127"/>
              </a:rPr>
              <a:t>구성요소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4/4</a:t>
            </a:r>
            <a:endParaRPr lang="ko-KR" altLang="en-US" sz="14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F4C9C19-A316-4DD0-B1F1-90747ABAF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57202"/>
              </p:ext>
            </p:extLst>
          </p:nvPr>
        </p:nvGraphicFramePr>
        <p:xfrm>
          <a:off x="542925" y="762000"/>
          <a:ext cx="8775700" cy="54403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5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Base Controller Functionality</a:t>
                      </a:r>
                    </a:p>
                  </a:txBody>
                  <a:tcPr marL="89992" marR="89992" marT="46803" marB="46803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모든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flow control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대하여 기본적인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class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기능을 제공 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core</a:t>
                      </a:r>
                    </a:p>
                  </a:txBody>
                  <a:tcPr marL="89992" marR="89992" marT="46803" marB="4680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Web Error Handling</a:t>
                      </a:r>
                    </a:p>
                  </a:txBody>
                  <a:tcPr marL="89992" marR="89992" marT="46803" marB="46803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프레젠테이션 단에서 최종적인 에러 처리 해줌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Exception Handling</a:t>
                      </a:r>
                    </a:p>
                  </a:txBody>
                  <a:tcPr marL="89992" marR="89992" marT="46803" marB="4680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Page Sorting</a:t>
                      </a:r>
                    </a:p>
                  </a:txBody>
                  <a:tcPr marL="89992" marR="89992" marT="46803" marB="46803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GUI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통제 시 레코드 분류 기능 제공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Toast UI</a:t>
                      </a:r>
                    </a:p>
                  </a:txBody>
                  <a:tcPr marL="89992" marR="89992" marT="46803" marB="4680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Grid</a:t>
                      </a:r>
                    </a:p>
                  </a:txBody>
                  <a:tcPr marL="89992" marR="89992" marT="46803" marB="46803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표 형식의 데이터를 나타내기 위한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GUI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제어 기능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Toast UI</a:t>
                      </a:r>
                    </a:p>
                  </a:txBody>
                  <a:tcPr marL="89992" marR="89992" marT="46803" marB="4680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Persistence Service / Base DAO</a:t>
                      </a:r>
                    </a:p>
                  </a:txBody>
                  <a:tcPr marL="89992" marR="89992" marT="46804" marB="46804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Pagination (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페이지 매김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 framework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활용하여 재사용이 가능한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CRUD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운영 방법 제공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Core</a:t>
                      </a:r>
                    </a:p>
                  </a:txBody>
                  <a:tcPr marL="89992" marR="89992" marT="46804" marB="4680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Tabbed Pages</a:t>
                      </a:r>
                    </a:p>
                  </a:txBody>
                  <a:tcPr marL="89992" marR="89992" marT="46803" marB="46803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플로우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관리를 위한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tab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화면 생성 지원 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jQuery</a:t>
                      </a:r>
                    </a:p>
                  </a:txBody>
                  <a:tcPr marL="89992" marR="89992" marT="46803" marB="4680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Codes Table List</a:t>
                      </a:r>
                    </a:p>
                  </a:txBody>
                  <a:tcPr marL="89992" marR="89992" marT="46803" marB="46803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Code table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데이터가 앞 단에 보이도록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custom JSP tags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사용하여 로딩</a:t>
                      </a:r>
                    </a:p>
                  </a:txBody>
                  <a:tcPr marL="89992" marR="89992" marT="46803" marB="46803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Data Formatting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and Validation Routines</a:t>
                      </a: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공통의 재사용이 가능한 검증 및 </a:t>
                      </a: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포맷팅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기능 제공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Authorization</a:t>
                      </a: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컴포넌트별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권한 처리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데이터 </a:t>
                      </a:r>
                      <a:r>
                        <a:rPr kumimoji="1" lang="ko-KR" altLang="en-US" sz="1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마스킹</a:t>
                      </a: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데이터 일부 또는 전체 숨김 </a:t>
                      </a: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구현필요</a:t>
                      </a: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파일 업로드 및 저장</a:t>
                      </a: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파일 업로드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3" marB="4680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파일 다운로드</a:t>
                      </a: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파일 다운로드 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Rectangle 355">
            <a:extLst>
              <a:ext uri="{FF2B5EF4-FFF2-40B4-BE49-F238E27FC236}">
                <a16:creationId xmlns:a16="http://schemas.microsoft.com/office/drawing/2014/main" id="{A35D2BE0-7DF9-4897-9EB7-E04D62FC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92075" algn="l" rtl="0" eaLnBrk="0" fontAlgn="base" latinLnBrk="1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§"/>
              <a:defRPr kumimoji="1" sz="1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1688" indent="-84138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3pPr>
            <a:lvl4pPr marL="1079500" indent="2921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40005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3431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28003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2575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4. Framework </a:t>
            </a:r>
            <a:r>
              <a:rPr lang="ko-KR" altLang="en-US" kern="0" dirty="0">
                <a:latin typeface="맑은 고딕" pitchFamily="50" charset="-127"/>
                <a:ea typeface="맑은 고딕" pitchFamily="50" charset="-127"/>
              </a:rPr>
              <a:t>아키텍처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en-US" altLang="ko-KR" sz="1400" kern="0" dirty="0" err="1">
                <a:latin typeface="맑은 고딕" pitchFamily="50" charset="-127"/>
                <a:ea typeface="맑은 고딕" pitchFamily="50" charset="-127"/>
              </a:rPr>
              <a:t>xit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 framework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1/2</a:t>
            </a:r>
            <a:endParaRPr lang="ko-KR" altLang="en-US" sz="14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D41DC11-07D6-4AEE-A9DA-B1A79515F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298541"/>
              </p:ext>
            </p:extLst>
          </p:nvPr>
        </p:nvGraphicFramePr>
        <p:xfrm>
          <a:off x="542925" y="935038"/>
          <a:ext cx="8775700" cy="5291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4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1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Pagination Framework</a:t>
                      </a:r>
                    </a:p>
                  </a:txBody>
                  <a:tcPr marL="89992" marR="89992" marT="46802" marB="46802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데이터 레코드를 여러 개의 논리적 화면으로 쪼갠 후 한번에 한 화면씩 보여주는 것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2" marB="468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2" marB="4680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Batch Framework</a:t>
                      </a:r>
                    </a:p>
                  </a:txBody>
                  <a:tcPr marL="89992" marR="89992" marT="46802" marB="46802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Batch framework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일정과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혹은 상호 </a:t>
                      </a: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존속성을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토대로 업무를 실행할 수 있도록 함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2" marR="89992" marT="46802" marB="468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Scheduling</a:t>
                      </a:r>
                    </a:p>
                  </a:txBody>
                  <a:tcPr marL="89992" marR="89992" marT="46802" marB="46802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Configuration Framework </a:t>
                      </a:r>
                    </a:p>
                  </a:txBody>
                  <a:tcPr marL="89997" marR="89997" marT="46804" marB="46804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애플리케이션이 부트스트랩을 진행하는 동안에 애플리케이션 속성을 로딩하고 구성함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 속성은 런타임 동안에 애플리케이션에서 사용할 수 있음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 </a:t>
                      </a:r>
                    </a:p>
                  </a:txBody>
                  <a:tcPr marL="89997" marR="89997" marT="46804" marB="468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Property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Resource</a:t>
                      </a:r>
                    </a:p>
                  </a:txBody>
                  <a:tcPr marL="89997" marR="89997" marT="46804" marB="46804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Logging Framework</a:t>
                      </a:r>
                    </a:p>
                  </a:txBody>
                  <a:tcPr marL="89997" marR="89997" marT="46804" marB="46804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애플리케이션에서의 </a:t>
                      </a:r>
                      <a:r>
                        <a:rPr kumimoji="1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로깅을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지원하는 기능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</a:txBody>
                  <a:tcPr marL="89997" marR="89997" marT="46804" marB="468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Logging</a:t>
                      </a:r>
                    </a:p>
                  </a:txBody>
                  <a:tcPr marL="89997" marR="89997" marT="46804" marB="46804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Codes Table Framework</a:t>
                      </a:r>
                    </a:p>
                  </a:txBody>
                  <a:tcPr marL="89997" marR="89997" marT="46804" marB="46804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애플리케이션이 부트스트랩을 진행하는 동안에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Codes Table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데이터를 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에서 메모리로 로딩</a:t>
                      </a: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</a:txBody>
                  <a:tcPr marL="89997" marR="89997" marT="46804" marB="468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Exception Handling</a:t>
                      </a:r>
                    </a:p>
                  </a:txBody>
                  <a:tcPr marL="89997" marR="89997" marT="46804" marB="46804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발생하는 애플리케이션 및 시스템상의 예외사항의 분류 체계 정의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Exception Handling</a:t>
                      </a:r>
                    </a:p>
                  </a:txBody>
                  <a:tcPr marL="89997" marR="89997" marT="46804" marB="46804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Authorization Framework </a:t>
                      </a:r>
                    </a:p>
                  </a:txBody>
                  <a:tcPr marL="89998" marR="89998" marT="46811" marB="46811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권한 관리를 위한 기능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사용자 조회</a:t>
                      </a: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사용자 권한 정보를 담고 있는 사용자 오브젝트 </a:t>
                      </a: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7" marR="89997" marT="46804" marB="4680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4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89998" marR="89998" marT="46811" marB="4681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" name="Rectangle 355">
            <a:extLst>
              <a:ext uri="{FF2B5EF4-FFF2-40B4-BE49-F238E27FC236}">
                <a16:creationId xmlns:a16="http://schemas.microsoft.com/office/drawing/2014/main" id="{5A7B835F-CDE3-471A-9A3E-D0AAA484F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2400"/>
            <a:ext cx="4603750" cy="2873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92075" algn="l" rtl="0" eaLnBrk="0" fontAlgn="base" latinLnBrk="1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§"/>
              <a:defRPr kumimoji="1" sz="1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1688" indent="-84138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3pPr>
            <a:lvl4pPr marL="1079500" indent="29210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400050" algn="l" rtl="0" eaLnBrk="0" fontAlgn="base" latinLnBrk="1" hangingPunct="0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3431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28003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257550" algn="l" rtl="0" fontAlgn="base" latinLnBrk="1">
              <a:spcBef>
                <a:spcPct val="4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4. Framework </a:t>
            </a:r>
            <a:r>
              <a:rPr lang="ko-KR" altLang="en-US" kern="0" dirty="0">
                <a:latin typeface="맑은 고딕" pitchFamily="50" charset="-127"/>
                <a:ea typeface="맑은 고딕" pitchFamily="50" charset="-127"/>
              </a:rPr>
              <a:t>아키텍처 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en-US" altLang="ko-KR" sz="1400" kern="0" dirty="0" err="1">
                <a:latin typeface="맑은 고딕" pitchFamily="50" charset="-127"/>
                <a:ea typeface="맑은 고딕" pitchFamily="50" charset="-127"/>
              </a:rPr>
              <a:t>xit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 framework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2/2</a:t>
            </a:r>
            <a:endParaRPr lang="ko-KR" altLang="en-US" sz="14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55">
            <a:extLst>
              <a:ext uri="{FF2B5EF4-FFF2-40B4-BE49-F238E27FC236}">
                <a16:creationId xmlns:a16="http://schemas.microsoft.com/office/drawing/2014/main" id="{80B4DBCF-BCAC-4670-B766-59B5DDEF77A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204788" y="152400"/>
            <a:ext cx="8564562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indent="0" eaLnBrk="1" hangingPunct="1">
              <a:buFontTx/>
              <a:buNone/>
            </a:pP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개발 및 배포 환경</a:t>
            </a:r>
          </a:p>
        </p:txBody>
      </p:sp>
      <p:sp>
        <p:nvSpPr>
          <p:cNvPr id="19459" name="Rectangle 68">
            <a:extLst>
              <a:ext uri="{FF2B5EF4-FFF2-40B4-BE49-F238E27FC236}">
                <a16:creationId xmlns:a16="http://schemas.microsoft.com/office/drawing/2014/main" id="{6352A581-036A-4324-9E4F-C36E7161C02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32275" y="1233488"/>
            <a:ext cx="4454525" cy="790575"/>
          </a:xfrm>
          <a:prstGeom prst="rect">
            <a:avLst/>
          </a:prstGeom>
          <a:noFill/>
          <a:ln w="28575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61200" rIns="18000" bIns="612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형상서버</a:t>
            </a: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46AB0E06-9947-406F-8995-F9AE9D66A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3321050"/>
            <a:ext cx="4149725" cy="32543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Toast UI</a:t>
            </a:r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107946E0-A607-4E60-BA4E-0ED669836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01775"/>
            <a:ext cx="2057400" cy="45085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ko-KR" altLang="en-US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배포 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Tool</a:t>
            </a:r>
          </a:p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(Jenkins)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C0392982-0DD6-4C68-8741-373CDBAA7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1501775"/>
            <a:ext cx="2057400" cy="45085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ko-KR" altLang="en-US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형상 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Tool</a:t>
            </a:r>
          </a:p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(git)</a:t>
            </a:r>
          </a:p>
        </p:txBody>
      </p:sp>
      <p:sp>
        <p:nvSpPr>
          <p:cNvPr id="19463" name="Rectangle 91">
            <a:extLst>
              <a:ext uri="{FF2B5EF4-FFF2-40B4-BE49-F238E27FC236}">
                <a16:creationId xmlns:a16="http://schemas.microsoft.com/office/drawing/2014/main" id="{645EC47D-DAD6-48C7-A4B1-E5E162778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2313" y="2849563"/>
            <a:ext cx="182562" cy="252412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/>
            <a:tailEnd type="none" w="sm" len="sm"/>
          </a:ln>
        </p:spPr>
        <p:txBody>
          <a:bodyPr wrap="none" lIns="32400" tIns="34224" rIns="32400" bIns="34224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4D4D4D"/>
              </a:buClr>
              <a:buFont typeface="Wingdings 2" panose="05020102010507070707" pitchFamily="18" charset="2"/>
              <a:buNone/>
            </a:pPr>
            <a:r>
              <a:rPr lang="en-US" altLang="ko-KR" sz="10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9464" name="Rectangle 4">
            <a:extLst>
              <a:ext uri="{FF2B5EF4-FFF2-40B4-BE49-F238E27FC236}">
                <a16:creationId xmlns:a16="http://schemas.microsoft.com/office/drawing/2014/main" id="{5C16308D-A3B2-4F2A-8025-AE3F245F183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2438" y="1706563"/>
            <a:ext cx="2514600" cy="2762250"/>
          </a:xfrm>
          <a:prstGeom prst="rect">
            <a:avLst/>
          </a:prstGeom>
          <a:noFill/>
          <a:ln w="28575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61200" rIns="18000" bIns="612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개발</a:t>
            </a:r>
            <a:r>
              <a:rPr lang="en-US" altLang="ko-KR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PC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5E91CD06-93AA-4BFB-AC62-29DFEABE17D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80988" y="692150"/>
            <a:ext cx="9209087" cy="434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8000" tIns="25200" rIns="18000" bIns="25200">
            <a:spAutoFit/>
          </a:bodyPr>
          <a:lstStyle/>
          <a:p>
            <a:pPr>
              <a:defRPr/>
            </a:pP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시스템 개발 환경은 아래와 같으며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개발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PC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와 개발서버와의 연계로 개발이 진행되며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개별적으로 개발된 소스는 형상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Tool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에 등록하고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테스트에 배포하여 자동으로 단위테스트를 수행</a:t>
            </a:r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B1D81769-19A3-4BA8-A6CE-C13E26B81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447925"/>
            <a:ext cx="2133600" cy="32543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Toast UI</a:t>
            </a: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AAF0E222-57F3-4D56-B017-9FB90403A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835275"/>
            <a:ext cx="2133600" cy="32543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eGovframe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3.10.0 </a:t>
            </a: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86316C90-E044-43CC-895F-85A279484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603625"/>
            <a:ext cx="2133600" cy="46513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Tomcat 9</a:t>
            </a:r>
          </a:p>
          <a:p>
            <a:pPr algn="ctr" defTabSz="1279525">
              <a:defRPr/>
            </a:pPr>
            <a:r>
              <a:rPr lang="en-US" altLang="ko-KR" sz="10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Intellij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/ Eclipse</a:t>
            </a:r>
          </a:p>
        </p:txBody>
      </p:sp>
      <p:sp>
        <p:nvSpPr>
          <p:cNvPr id="19469" name="Line 21">
            <a:extLst>
              <a:ext uri="{FF2B5EF4-FFF2-40B4-BE49-F238E27FC236}">
                <a16:creationId xmlns:a16="http://schemas.microsoft.com/office/drawing/2014/main" id="{06FDD1E4-4168-42C3-93F1-0517C95B6A19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2936875" y="3141663"/>
            <a:ext cx="1260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25200" rIns="18000" bIns="25200" anchor="ctr"/>
          <a:lstStyle/>
          <a:p>
            <a:endParaRPr lang="ko-KR" altLang="en-US"/>
          </a:p>
        </p:txBody>
      </p:sp>
      <p:sp>
        <p:nvSpPr>
          <p:cNvPr id="17" name="Text Box 22">
            <a:extLst>
              <a:ext uri="{FF2B5EF4-FFF2-40B4-BE49-F238E27FC236}">
                <a16:creationId xmlns:a16="http://schemas.microsoft.com/office/drawing/2014/main" id="{A8D7B278-9504-44E3-8821-DCA359CBCD1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482975" y="2862263"/>
            <a:ext cx="292100" cy="204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18000" tIns="25200" rIns="18000" bIns="25200">
            <a:spAutoFit/>
          </a:bodyPr>
          <a:lstStyle/>
          <a:p>
            <a:pPr algn="ctr">
              <a:defRPr/>
            </a:pPr>
            <a:r>
              <a:rPr lang="ko-KR" altLang="en-US" sz="1000" b="1" i="1" dirty="0">
                <a:latin typeface="맑은 고딕" pitchFamily="50" charset="-127"/>
                <a:ea typeface="맑은 고딕" pitchFamily="50" charset="-127"/>
              </a:rPr>
              <a:t>개발</a:t>
            </a:r>
          </a:p>
        </p:txBody>
      </p:sp>
      <p:sp>
        <p:nvSpPr>
          <p:cNvPr id="19471" name="AutoShape 10" descr="어두운 상향 대각선">
            <a:extLst>
              <a:ext uri="{FF2B5EF4-FFF2-40B4-BE49-F238E27FC236}">
                <a16:creationId xmlns:a16="http://schemas.microsoft.com/office/drawing/2014/main" id="{9EF3D978-5372-44A1-ACDC-DFDE0F3ED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2027238"/>
            <a:ext cx="2141537" cy="361950"/>
          </a:xfrm>
          <a:prstGeom prst="roundRect">
            <a:avLst>
              <a:gd name="adj" fmla="val 0"/>
            </a:avLst>
          </a:prstGeom>
          <a:pattFill prst="dkUpDiag">
            <a:fgClr>
              <a:srgbClr val="CCCCFF"/>
            </a:fgClr>
            <a:bgClr>
              <a:srgbClr val="FFFFFF"/>
            </a:bgClr>
          </a:pattFill>
          <a:ln w="9525" algn="ctr">
            <a:solidFill>
              <a:srgbClr val="777777"/>
            </a:solidFill>
            <a:round/>
            <a:headEnd/>
            <a:tailEnd/>
          </a:ln>
        </p:spPr>
        <p:txBody>
          <a:bodyPr lIns="36000" tIns="0" rIns="36000" bIns="0" anchor="ctr"/>
          <a:lstStyle>
            <a:lvl1pPr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UI(JSP), Biz.SVC/Unit(java)</a:t>
            </a: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SQL(xml)</a:t>
            </a:r>
            <a:endParaRPr lang="ko-KR" altLang="en-US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472" name="AutoShape 36">
            <a:extLst>
              <a:ext uri="{FF2B5EF4-FFF2-40B4-BE49-F238E27FC236}">
                <a16:creationId xmlns:a16="http://schemas.microsoft.com/office/drawing/2014/main" id="{55159176-C36B-4BE3-8624-F358B056D862}"/>
              </a:ext>
            </a:extLst>
          </p:cNvPr>
          <p:cNvCxnSpPr>
            <a:cxnSpLocks noChangeShapeType="1"/>
            <a:stCxn id="19471" idx="3"/>
            <a:endCxn id="9" idx="1"/>
          </p:cNvCxnSpPr>
          <p:nvPr/>
        </p:nvCxnSpPr>
        <p:spPr bwMode="gray">
          <a:xfrm flipV="1">
            <a:off x="2781300" y="1727200"/>
            <a:ext cx="1603375" cy="481013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3" name="Rectangle 93">
            <a:extLst>
              <a:ext uri="{FF2B5EF4-FFF2-40B4-BE49-F238E27FC236}">
                <a16:creationId xmlns:a16="http://schemas.microsoft.com/office/drawing/2014/main" id="{971A3CF5-DCC0-459D-9539-19B62F551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725" y="1520825"/>
            <a:ext cx="182563" cy="25241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/>
            <a:tailEnd type="none" w="sm" len="sm"/>
          </a:ln>
        </p:spPr>
        <p:txBody>
          <a:bodyPr wrap="none" lIns="32400" tIns="34224" rIns="32400" bIns="34224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4D4D4D"/>
              </a:buClr>
              <a:buFont typeface="Wingdings 2" panose="05020102010507070707" pitchFamily="18" charset="2"/>
              <a:buNone/>
            </a:pPr>
            <a:r>
              <a:rPr lang="en-US" altLang="ko-KR" sz="10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19474" name="Text Box 38">
            <a:extLst>
              <a:ext uri="{FF2B5EF4-FFF2-40B4-BE49-F238E27FC236}">
                <a16:creationId xmlns:a16="http://schemas.microsoft.com/office/drawing/2014/main" id="{201B4EFB-D435-499A-B7D2-AC5D0826E61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540125" y="1520825"/>
            <a:ext cx="549275" cy="2047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25200" rIns="18000" bIns="252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000" b="1" i="1">
                <a:latin typeface="맑은 고딕" panose="020B0503020000020004" pitchFamily="50" charset="-127"/>
                <a:ea typeface="맑은 고딕" panose="020B0503020000020004" pitchFamily="50" charset="-127"/>
              </a:rPr>
              <a:t>소스등록</a:t>
            </a:r>
          </a:p>
        </p:txBody>
      </p:sp>
      <p:sp>
        <p:nvSpPr>
          <p:cNvPr id="22" name="AutoShape 10">
            <a:extLst>
              <a:ext uri="{FF2B5EF4-FFF2-40B4-BE49-F238E27FC236}">
                <a16:creationId xmlns:a16="http://schemas.microsoft.com/office/drawing/2014/main" id="{93144F93-0769-4B73-ACAE-48D8FB40E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5637213"/>
            <a:ext cx="4149725" cy="32543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CentOS 7.X</a:t>
            </a:r>
          </a:p>
        </p:txBody>
      </p:sp>
      <p:sp>
        <p:nvSpPr>
          <p:cNvPr id="23" name="AutoShape 10">
            <a:extLst>
              <a:ext uri="{FF2B5EF4-FFF2-40B4-BE49-F238E27FC236}">
                <a16:creationId xmlns:a16="http://schemas.microsoft.com/office/drawing/2014/main" id="{62168E27-278E-4464-BF79-FA49C5830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5265738"/>
            <a:ext cx="4149725" cy="32543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MariaDB 10.5.10</a:t>
            </a:r>
          </a:p>
        </p:txBody>
      </p:sp>
      <p:sp>
        <p:nvSpPr>
          <p:cNvPr id="24" name="AutoShape 10">
            <a:extLst>
              <a:ext uri="{FF2B5EF4-FFF2-40B4-BE49-F238E27FC236}">
                <a16:creationId xmlns:a16="http://schemas.microsoft.com/office/drawing/2014/main" id="{FD7A0EB5-534F-4C3F-9143-E10D17F16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4433888"/>
            <a:ext cx="4149725" cy="32543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Tomcat 9</a:t>
            </a:r>
          </a:p>
        </p:txBody>
      </p:sp>
      <p:sp>
        <p:nvSpPr>
          <p:cNvPr id="25" name="AutoShape 10">
            <a:extLst>
              <a:ext uri="{FF2B5EF4-FFF2-40B4-BE49-F238E27FC236}">
                <a16:creationId xmlns:a16="http://schemas.microsoft.com/office/drawing/2014/main" id="{01AD799E-22E9-4A15-B039-58B790C55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4062413"/>
            <a:ext cx="4149725" cy="32543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Spring 4.3.25.RELEASE</a:t>
            </a:r>
          </a:p>
        </p:txBody>
      </p:sp>
      <p:sp>
        <p:nvSpPr>
          <p:cNvPr id="26" name="AutoShape 10">
            <a:extLst>
              <a:ext uri="{FF2B5EF4-FFF2-40B4-BE49-F238E27FC236}">
                <a16:creationId xmlns:a16="http://schemas.microsoft.com/office/drawing/2014/main" id="{5EBDC005-894E-435B-951D-E08A701CC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3690938"/>
            <a:ext cx="4149725" cy="32543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eGovframe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3.10.0</a:t>
            </a:r>
          </a:p>
        </p:txBody>
      </p:sp>
      <p:sp>
        <p:nvSpPr>
          <p:cNvPr id="19480" name="AutoShape 10" descr="어두운 상향 대각선">
            <a:extLst>
              <a:ext uri="{FF2B5EF4-FFF2-40B4-BE49-F238E27FC236}">
                <a16:creationId xmlns:a16="http://schemas.microsoft.com/office/drawing/2014/main" id="{7933E43B-2DA2-4B33-8CBA-BE58CE8C5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2414588"/>
            <a:ext cx="2057400" cy="869950"/>
          </a:xfrm>
          <a:prstGeom prst="roundRect">
            <a:avLst>
              <a:gd name="adj" fmla="val 0"/>
            </a:avLst>
          </a:prstGeom>
          <a:pattFill prst="dkUpDiag">
            <a:fgClr>
              <a:srgbClr val="CCCCFF"/>
            </a:fgClr>
            <a:bgClr>
              <a:srgbClr val="FFFFFF"/>
            </a:bgClr>
          </a:pattFill>
          <a:ln w="9525" algn="ctr">
            <a:solidFill>
              <a:srgbClr val="777777"/>
            </a:solidFill>
            <a:round/>
            <a:headEnd/>
            <a:tailEnd/>
          </a:ln>
        </p:spPr>
        <p:txBody>
          <a:bodyPr lIns="36000" tIns="36000" rIns="36000" bIns="0"/>
          <a:lstStyle>
            <a:lvl1pPr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개발서버</a:t>
            </a:r>
            <a:endParaRPr lang="en-US" altLang="ko-KR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endParaRPr lang="en-US" altLang="ko-KR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UI(JSP)</a:t>
            </a:r>
            <a:endParaRPr lang="ko-KR" altLang="en-US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Biz.SVC/Unit(java)</a:t>
            </a: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SQL(xml)</a:t>
            </a:r>
          </a:p>
        </p:txBody>
      </p:sp>
      <p:sp>
        <p:nvSpPr>
          <p:cNvPr id="19481" name="AutoShape 10" descr="어두운 상향 대각선">
            <a:extLst>
              <a:ext uri="{FF2B5EF4-FFF2-40B4-BE49-F238E27FC236}">
                <a16:creationId xmlns:a16="http://schemas.microsoft.com/office/drawing/2014/main" id="{2232C0D6-1ADF-435C-8C07-DEDAEACCC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14588"/>
            <a:ext cx="2057400" cy="869950"/>
          </a:xfrm>
          <a:prstGeom prst="roundRect">
            <a:avLst>
              <a:gd name="adj" fmla="val 0"/>
            </a:avLst>
          </a:prstGeom>
          <a:pattFill prst="dkUpDiag">
            <a:fgClr>
              <a:srgbClr val="CCCCFF"/>
            </a:fgClr>
            <a:bgClr>
              <a:srgbClr val="FFFFFF"/>
            </a:bgClr>
          </a:pattFill>
          <a:ln w="9525" algn="ctr">
            <a:solidFill>
              <a:srgbClr val="777777"/>
            </a:solidFill>
            <a:round/>
            <a:headEnd/>
            <a:tailEnd/>
          </a:ln>
        </p:spPr>
        <p:txBody>
          <a:bodyPr lIns="36000" tIns="36000" rIns="36000" bIns="0"/>
          <a:lstStyle>
            <a:lvl1pPr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27952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운영서버</a:t>
            </a:r>
            <a:endParaRPr lang="en-US" altLang="ko-KR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endParaRPr lang="en-US" altLang="ko-KR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UI(JSP)</a:t>
            </a:r>
            <a:endParaRPr lang="ko-KR" altLang="en-US" sz="10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Biz.SVC/Unit(java)</a:t>
            </a:r>
          </a:p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SQL(xml)</a:t>
            </a:r>
          </a:p>
        </p:txBody>
      </p:sp>
      <p:sp>
        <p:nvSpPr>
          <p:cNvPr id="19482" name="Rectangle 67">
            <a:extLst>
              <a:ext uri="{FF2B5EF4-FFF2-40B4-BE49-F238E27FC236}">
                <a16:creationId xmlns:a16="http://schemas.microsoft.com/office/drawing/2014/main" id="{1F54B048-584A-44CB-948C-4AC0C65AA9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32275" y="2312988"/>
            <a:ext cx="4454525" cy="3924300"/>
          </a:xfrm>
          <a:prstGeom prst="rect">
            <a:avLst/>
          </a:prstGeom>
          <a:noFill/>
          <a:ln w="28575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61200" rIns="18000" bIns="61200" anchor="b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서버</a:t>
            </a:r>
          </a:p>
        </p:txBody>
      </p:sp>
      <p:sp>
        <p:nvSpPr>
          <p:cNvPr id="19483" name="Rectangle 93">
            <a:extLst>
              <a:ext uri="{FF2B5EF4-FFF2-40B4-BE49-F238E27FC236}">
                <a16:creationId xmlns:a16="http://schemas.microsoft.com/office/drawing/2014/main" id="{728C5E52-1379-415B-92E6-4448EFE69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2060575"/>
            <a:ext cx="182563" cy="25241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/>
            <a:tailEnd type="none" w="sm" len="sm"/>
          </a:ln>
        </p:spPr>
        <p:txBody>
          <a:bodyPr wrap="none" lIns="32400" tIns="34224" rIns="32400" bIns="34224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4D4D4D"/>
              </a:buClr>
              <a:buFont typeface="Wingdings 2" panose="05020102010507070707" pitchFamily="18" charset="2"/>
              <a:buNone/>
            </a:pPr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19484" name="Text Box 73">
            <a:extLst>
              <a:ext uri="{FF2B5EF4-FFF2-40B4-BE49-F238E27FC236}">
                <a16:creationId xmlns:a16="http://schemas.microsoft.com/office/drawing/2014/main" id="{7C9A759D-B48D-4231-B2AD-5846E8D6A90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35538" y="2060575"/>
            <a:ext cx="549275" cy="2047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25200" rIns="18000" bIns="252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000" b="1" i="1">
                <a:latin typeface="맑은 고딕" panose="020B0503020000020004" pitchFamily="50" charset="-127"/>
                <a:ea typeface="맑은 고딕" panose="020B0503020000020004" pitchFamily="50" charset="-127"/>
              </a:rPr>
              <a:t>빌드배포</a:t>
            </a:r>
          </a:p>
        </p:txBody>
      </p:sp>
      <p:grpSp>
        <p:nvGrpSpPr>
          <p:cNvPr id="19485" name="Group 74">
            <a:extLst>
              <a:ext uri="{FF2B5EF4-FFF2-40B4-BE49-F238E27FC236}">
                <a16:creationId xmlns:a16="http://schemas.microsoft.com/office/drawing/2014/main" id="{5B0D679C-C183-44DE-A7CA-CFB41D423634}"/>
              </a:ext>
            </a:extLst>
          </p:cNvPr>
          <p:cNvGrpSpPr>
            <a:grpSpLocks/>
          </p:cNvGrpSpPr>
          <p:nvPr/>
        </p:nvGrpSpPr>
        <p:grpSpPr bwMode="auto">
          <a:xfrm>
            <a:off x="6610350" y="1808163"/>
            <a:ext cx="193675" cy="61912"/>
            <a:chOff x="1392" y="3345"/>
            <a:chExt cx="123" cy="77"/>
          </a:xfrm>
        </p:grpSpPr>
        <p:sp>
          <p:nvSpPr>
            <p:cNvPr id="19496" name="Oval 75">
              <a:extLst>
                <a:ext uri="{FF2B5EF4-FFF2-40B4-BE49-F238E27FC236}">
                  <a16:creationId xmlns:a16="http://schemas.microsoft.com/office/drawing/2014/main" id="{AF4C833C-E31A-4815-984B-2961393D76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392" y="3345"/>
              <a:ext cx="123" cy="7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8000" tIns="25200" rIns="18000" bIns="252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lang="ko-KR" altLang="en-US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9497" name="AutoShape 76">
              <a:extLst>
                <a:ext uri="{FF2B5EF4-FFF2-40B4-BE49-F238E27FC236}">
                  <a16:creationId xmlns:a16="http://schemas.microsoft.com/office/drawing/2014/main" id="{EDA75BF8-727F-4353-B2C4-7A18E47F5A46}"/>
                </a:ext>
              </a:extLst>
            </p:cNvPr>
            <p:cNvCxnSpPr>
              <a:cxnSpLocks noChangeShapeType="1"/>
              <a:stCxn id="19496" idx="0"/>
              <a:endCxn id="19496" idx="4"/>
            </p:cNvCxnSpPr>
            <p:nvPr/>
          </p:nvCxnSpPr>
          <p:spPr bwMode="gray">
            <a:xfrm rot="5400000" flipV="1">
              <a:off x="1416" y="3383"/>
              <a:ext cx="77" cy="1"/>
            </a:xfrm>
            <a:prstGeom prst="curvedConnector5">
              <a:avLst>
                <a:gd name="adj1" fmla="val -109093"/>
                <a:gd name="adj2" fmla="val -38000014"/>
                <a:gd name="adj3" fmla="val 174023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486" name="Line 77">
            <a:extLst>
              <a:ext uri="{FF2B5EF4-FFF2-40B4-BE49-F238E27FC236}">
                <a16:creationId xmlns:a16="http://schemas.microsoft.com/office/drawing/2014/main" id="{8B600AAE-7EA2-4B85-9AA3-EA1EF07807A6}"/>
              </a:ext>
            </a:extLst>
          </p:cNvPr>
          <p:cNvSpPr>
            <a:spLocks noChangeShapeType="1"/>
          </p:cNvSpPr>
          <p:nvPr/>
        </p:nvSpPr>
        <p:spPr bwMode="gray">
          <a:xfrm>
            <a:off x="6934200" y="1952625"/>
            <a:ext cx="1588" cy="468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25200" rIns="18000" bIns="25200" anchor="ctr"/>
          <a:lstStyle/>
          <a:p>
            <a:endParaRPr lang="ko-KR" altLang="en-US"/>
          </a:p>
        </p:txBody>
      </p:sp>
      <p:sp>
        <p:nvSpPr>
          <p:cNvPr id="19487" name="Text Box 78">
            <a:extLst>
              <a:ext uri="{FF2B5EF4-FFF2-40B4-BE49-F238E27FC236}">
                <a16:creationId xmlns:a16="http://schemas.microsoft.com/office/drawing/2014/main" id="{6934639B-AC5F-4AD1-A31A-D744CD46B0B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332663" y="2060575"/>
            <a:ext cx="549275" cy="2047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25200" rIns="18000" bIns="252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000" b="1" i="1">
                <a:latin typeface="맑은 고딕" panose="020B0503020000020004" pitchFamily="50" charset="-127"/>
                <a:ea typeface="맑은 고딕" panose="020B0503020000020004" pitchFamily="50" charset="-127"/>
              </a:rPr>
              <a:t>빌드배포</a:t>
            </a:r>
          </a:p>
        </p:txBody>
      </p:sp>
      <p:sp>
        <p:nvSpPr>
          <p:cNvPr id="19488" name="Rectangle 95">
            <a:extLst>
              <a:ext uri="{FF2B5EF4-FFF2-40B4-BE49-F238E27FC236}">
                <a16:creationId xmlns:a16="http://schemas.microsoft.com/office/drawing/2014/main" id="{CBEC546E-760B-41F0-AE5D-7BD93FD9A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2063750"/>
            <a:ext cx="182562" cy="25241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/>
            <a:tailEnd type="none" w="sm" len="sm"/>
          </a:ln>
        </p:spPr>
        <p:txBody>
          <a:bodyPr wrap="none" lIns="32400" tIns="34224" rIns="32400" bIns="34224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4D4D4D"/>
              </a:buClr>
              <a:buFont typeface="Wingdings 2" panose="05020102010507070707" pitchFamily="18" charset="2"/>
              <a:buNone/>
            </a:pPr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</a:p>
        </p:txBody>
      </p:sp>
      <p:sp>
        <p:nvSpPr>
          <p:cNvPr id="19489" name="Rectangle 81">
            <a:extLst>
              <a:ext uri="{FF2B5EF4-FFF2-40B4-BE49-F238E27FC236}">
                <a16:creationId xmlns:a16="http://schemas.microsoft.com/office/drawing/2014/main" id="{955D5F9B-D3A8-4CC5-999D-99FCDFF2B6F8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20125" y="2414588"/>
            <a:ext cx="762000" cy="3559175"/>
          </a:xfrm>
          <a:prstGeom prst="rect">
            <a:avLst/>
          </a:prstGeom>
          <a:noFill/>
          <a:ln w="38100" algn="ctr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25200" rIns="18000" bIns="25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endParaRPr lang="ko-KR" altLang="en-US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490" name="Text Box 82">
            <a:extLst>
              <a:ext uri="{FF2B5EF4-FFF2-40B4-BE49-F238E27FC236}">
                <a16:creationId xmlns:a16="http://schemas.microsoft.com/office/drawing/2014/main" id="{8993237D-D4DD-46BA-895B-2D13538E7F4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43625" y="2460625"/>
            <a:ext cx="677863" cy="2047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25200" rIns="18000" bIns="252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000" b="1" i="1">
                <a:latin typeface="맑은 고딕" panose="020B0503020000020004" pitchFamily="50" charset="-127"/>
                <a:ea typeface="맑은 고딕" panose="020B0503020000020004" pitchFamily="50" charset="-127"/>
              </a:rPr>
              <a:t>단위테스트</a:t>
            </a:r>
          </a:p>
        </p:txBody>
      </p:sp>
      <p:sp>
        <p:nvSpPr>
          <p:cNvPr id="19491" name="Rectangle 97">
            <a:extLst>
              <a:ext uri="{FF2B5EF4-FFF2-40B4-BE49-F238E27FC236}">
                <a16:creationId xmlns:a16="http://schemas.microsoft.com/office/drawing/2014/main" id="{883193EC-BA1E-4928-A641-0E34F5A31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2444750"/>
            <a:ext cx="182562" cy="25241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/>
            <a:tailEnd type="none" w="sm" len="sm"/>
          </a:ln>
        </p:spPr>
        <p:txBody>
          <a:bodyPr wrap="none" lIns="32400" tIns="34224" rIns="32400" bIns="34224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4D4D4D"/>
              </a:buClr>
              <a:buFont typeface="Wingdings 2" panose="05020102010507070707" pitchFamily="18" charset="2"/>
              <a:buNone/>
            </a:pPr>
            <a:r>
              <a:rPr lang="en-US" altLang="ko-KR" sz="10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</a:p>
        </p:txBody>
      </p:sp>
      <p:sp>
        <p:nvSpPr>
          <p:cNvPr id="19492" name="AutoShape 85" descr="어두운 상향 대각선">
            <a:extLst>
              <a:ext uri="{FF2B5EF4-FFF2-40B4-BE49-F238E27FC236}">
                <a16:creationId xmlns:a16="http://schemas.microsoft.com/office/drawing/2014/main" id="{76B950DC-75FF-4221-BDFC-0633456CB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4797425"/>
            <a:ext cx="4149725" cy="423863"/>
          </a:xfrm>
          <a:prstGeom prst="can">
            <a:avLst>
              <a:gd name="adj" fmla="val 13824"/>
            </a:avLst>
          </a:prstGeom>
          <a:pattFill prst="dkUpDiag">
            <a:fgClr>
              <a:srgbClr val="CCCCFF"/>
            </a:fgClr>
            <a:bgClr>
              <a:srgbClr val="FFFFFF"/>
            </a:bgClr>
          </a:pattFill>
          <a:ln w="9525">
            <a:solidFill>
              <a:srgbClr val="777777"/>
            </a:solidFill>
            <a:round/>
            <a:headEnd/>
            <a:tailEnd/>
          </a:ln>
        </p:spPr>
        <p:txBody>
          <a:bodyPr lIns="36000" tIns="36000" rIns="36000" bIns="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DATA (DEV, TST </a:t>
            </a: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공용</a:t>
            </a:r>
            <a:r>
              <a: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43" name="Text Box 84">
            <a:extLst>
              <a:ext uri="{FF2B5EF4-FFF2-40B4-BE49-F238E27FC236}">
                <a16:creationId xmlns:a16="http://schemas.microsoft.com/office/drawing/2014/main" id="{46A94C92-12EC-4938-B79E-C2FBF17EF11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582025" y="4076700"/>
            <a:ext cx="908050" cy="358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8000" tIns="25200" rIns="18000" bIns="25200">
            <a:spAutoFit/>
          </a:bodyPr>
          <a:lstStyle/>
          <a:p>
            <a:pPr algn="ctr">
              <a:defRPr/>
            </a:pPr>
            <a:r>
              <a:rPr lang="ko-KR" altLang="en-US" sz="1000" b="1" i="1" dirty="0">
                <a:latin typeface="맑은 고딕" pitchFamily="50" charset="-127"/>
                <a:ea typeface="맑은 고딕" pitchFamily="50" charset="-127"/>
              </a:rPr>
              <a:t>단위테스트</a:t>
            </a:r>
            <a:endParaRPr lang="en-US" altLang="ko-KR" sz="1000" b="1" i="1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en-US" altLang="ko-KR" sz="1000" b="1" i="1" dirty="0">
                <a:latin typeface="맑은 고딕" pitchFamily="50" charset="-127"/>
                <a:ea typeface="맑은 고딕" pitchFamily="50" charset="-127"/>
              </a:rPr>
              <a:t>URL</a:t>
            </a:r>
          </a:p>
        </p:txBody>
      </p:sp>
      <p:sp>
        <p:nvSpPr>
          <p:cNvPr id="19494" name="Line 77">
            <a:extLst>
              <a:ext uri="{FF2B5EF4-FFF2-40B4-BE49-F238E27FC236}">
                <a16:creationId xmlns:a16="http://schemas.microsoft.com/office/drawing/2014/main" id="{C148CFBE-DBBB-4416-97A0-52CE9C2CD8A7}"/>
              </a:ext>
            </a:extLst>
          </p:cNvPr>
          <p:cNvSpPr>
            <a:spLocks noChangeShapeType="1"/>
          </p:cNvSpPr>
          <p:nvPr/>
        </p:nvSpPr>
        <p:spPr bwMode="gray">
          <a:xfrm>
            <a:off x="4581525" y="1952625"/>
            <a:ext cx="12700" cy="468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25200" rIns="18000" bIns="25200" anchor="ctr"/>
          <a:lstStyle/>
          <a:p>
            <a:endParaRPr lang="ko-KR" altLang="en-US"/>
          </a:p>
        </p:txBody>
      </p:sp>
      <p:sp>
        <p:nvSpPr>
          <p:cNvPr id="45" name="AutoShape 10">
            <a:extLst>
              <a:ext uri="{FF2B5EF4-FFF2-40B4-BE49-F238E27FC236}">
                <a16:creationId xmlns:a16="http://schemas.microsoft.com/office/drawing/2014/main" id="{00303E8A-A8E2-45F2-9AE0-37668C917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3222625"/>
            <a:ext cx="2133600" cy="32543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defTabSz="1279525">
              <a:defRPr/>
            </a:pP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Spring 4.3.25.RELEASE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468">
            <a:extLst>
              <a:ext uri="{FF2B5EF4-FFF2-40B4-BE49-F238E27FC236}">
                <a16:creationId xmlns:a16="http://schemas.microsoft.com/office/drawing/2014/main" id="{51E8DC81-182D-49EC-96F1-ACA28B4120B9}"/>
              </a:ext>
            </a:extLst>
          </p:cNvPr>
          <p:cNvSpPr txBox="1">
            <a:spLocks noChangeArrowheads="1"/>
          </p:cNvSpPr>
          <p:nvPr/>
        </p:nvSpPr>
        <p:spPr>
          <a:xfrm>
            <a:off x="219075" y="155575"/>
            <a:ext cx="9359900" cy="32385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ko-KR" sz="1600" b="1" kern="0" dirty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1600" b="1" kern="0" dirty="0">
                <a:latin typeface="맑은 고딕" pitchFamily="50" charset="-127"/>
                <a:ea typeface="맑은 고딕" pitchFamily="50" charset="-127"/>
              </a:rPr>
              <a:t>소프트웨어 구성도</a:t>
            </a:r>
          </a:p>
        </p:txBody>
      </p:sp>
      <p:cxnSp>
        <p:nvCxnSpPr>
          <p:cNvPr id="20483" name="직선 연결선 41">
            <a:extLst>
              <a:ext uri="{FF2B5EF4-FFF2-40B4-BE49-F238E27FC236}">
                <a16:creationId xmlns:a16="http://schemas.microsoft.com/office/drawing/2014/main" id="{75A0A087-A34B-4024-9DB0-EDF6079392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9525" y="2097088"/>
            <a:ext cx="0" cy="3419475"/>
          </a:xfrm>
          <a:prstGeom prst="line">
            <a:avLst/>
          </a:prstGeom>
          <a:noFill/>
          <a:ln w="28575" algn="ctr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4" name="직선 연결선 41">
            <a:extLst>
              <a:ext uri="{FF2B5EF4-FFF2-40B4-BE49-F238E27FC236}">
                <a16:creationId xmlns:a16="http://schemas.microsoft.com/office/drawing/2014/main" id="{CC5C48F1-A282-4F08-90BF-FED4C0F8E4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9513" y="2133600"/>
            <a:ext cx="0" cy="3382963"/>
          </a:xfrm>
          <a:prstGeom prst="line">
            <a:avLst/>
          </a:prstGeom>
          <a:noFill/>
          <a:ln w="28575" algn="ctr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5" name="직선 화살표 연결선 17">
            <a:extLst>
              <a:ext uri="{FF2B5EF4-FFF2-40B4-BE49-F238E27FC236}">
                <a16:creationId xmlns:a16="http://schemas.microsoft.com/office/drawing/2014/main" id="{D9B8BDFE-C385-479E-84B5-9CE803E3DE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92300" y="3897313"/>
            <a:ext cx="647700" cy="0"/>
          </a:xfrm>
          <a:prstGeom prst="straightConnector1">
            <a:avLst/>
          </a:prstGeom>
          <a:noFill/>
          <a:ln w="38100">
            <a:solidFill>
              <a:srgbClr val="96969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486" name="Picture 2073" descr="call copy">
            <a:extLst>
              <a:ext uri="{FF2B5EF4-FFF2-40B4-BE49-F238E27FC236}">
                <a16:creationId xmlns:a16="http://schemas.microsoft.com/office/drawing/2014/main" id="{D9254186-E27D-4403-B0D0-B5245E67B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4076700"/>
            <a:ext cx="5921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7" name="그룹 115">
            <a:extLst>
              <a:ext uri="{FF2B5EF4-FFF2-40B4-BE49-F238E27FC236}">
                <a16:creationId xmlns:a16="http://schemas.microsoft.com/office/drawing/2014/main" id="{0152D4E7-CED7-41E5-9F98-AEC0974A0191}"/>
              </a:ext>
            </a:extLst>
          </p:cNvPr>
          <p:cNvGrpSpPr>
            <a:grpSpLocks/>
          </p:cNvGrpSpPr>
          <p:nvPr/>
        </p:nvGrpSpPr>
        <p:grpSpPr bwMode="auto">
          <a:xfrm>
            <a:off x="2814638" y="3284538"/>
            <a:ext cx="1922462" cy="1223962"/>
            <a:chOff x="2044265" y="1977571"/>
            <a:chExt cx="1923212" cy="1224085"/>
          </a:xfrm>
        </p:grpSpPr>
        <p:sp>
          <p:nvSpPr>
            <p:cNvPr id="20516" name="AutoShape 149">
              <a:extLst>
                <a:ext uri="{FF2B5EF4-FFF2-40B4-BE49-F238E27FC236}">
                  <a16:creationId xmlns:a16="http://schemas.microsoft.com/office/drawing/2014/main" id="{26B45448-B53C-42E6-89AD-9FAC10DF0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4265" y="1977571"/>
              <a:ext cx="1923212" cy="1224085"/>
            </a:xfrm>
            <a:prstGeom prst="roundRect">
              <a:avLst>
                <a:gd name="adj" fmla="val 1653"/>
              </a:avLst>
            </a:prstGeom>
            <a:solidFill>
              <a:srgbClr val="EFF1DB"/>
            </a:solidFill>
            <a:ln>
              <a:noFill/>
            </a:ln>
            <a:effectLst>
              <a:prstShdw prst="shdw17" dist="17961" dir="2700000">
                <a:srgbClr val="8F9183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b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1" hangingPunct="1"/>
              <a:r>
                <a:rPr lang="en-US" altLang="ko-KR" sz="12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WebServer</a:t>
              </a:r>
            </a:p>
          </p:txBody>
        </p:sp>
        <p:sp>
          <p:nvSpPr>
            <p:cNvPr id="20517" name="AutoShape 150">
              <a:extLst>
                <a:ext uri="{FF2B5EF4-FFF2-40B4-BE49-F238E27FC236}">
                  <a16:creationId xmlns:a16="http://schemas.microsoft.com/office/drawing/2014/main" id="{308C2AC5-DB80-4717-BF57-584F339C3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9969" y="2540318"/>
              <a:ext cx="1620838" cy="215900"/>
            </a:xfrm>
            <a:prstGeom prst="roundRect">
              <a:avLst>
                <a:gd name="adj" fmla="val 11380"/>
              </a:avLst>
            </a:prstGeom>
            <a:gradFill rotWithShape="1">
              <a:gsLst>
                <a:gs pos="0">
                  <a:srgbClr val="BFBFBF"/>
                </a:gs>
                <a:gs pos="50000">
                  <a:srgbClr val="DDDDDD"/>
                </a:gs>
                <a:gs pos="100000">
                  <a:srgbClr val="BFBFB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858585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/>
              <a:r>
                <a:rPr lang="en-US" altLang="ko-KR" sz="120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LINUX (CentOS 7.x)</a:t>
              </a:r>
            </a:p>
          </p:txBody>
        </p:sp>
        <p:sp>
          <p:nvSpPr>
            <p:cNvPr id="20518" name="AutoShape 156">
              <a:extLst>
                <a:ext uri="{FF2B5EF4-FFF2-40B4-BE49-F238E27FC236}">
                  <a16:creationId xmlns:a16="http://schemas.microsoft.com/office/drawing/2014/main" id="{6F040154-C812-44AB-A762-A084F5509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147" y="2165225"/>
              <a:ext cx="1620838" cy="215900"/>
            </a:xfrm>
            <a:prstGeom prst="roundRect">
              <a:avLst>
                <a:gd name="adj" fmla="val 11380"/>
              </a:avLst>
            </a:prstGeom>
            <a:gradFill rotWithShape="1">
              <a:gsLst>
                <a:gs pos="0">
                  <a:srgbClr val="FFCC66"/>
                </a:gs>
                <a:gs pos="50000">
                  <a:srgbClr val="FFD98E"/>
                </a:gs>
                <a:gs pos="100000">
                  <a:srgbClr val="FFCC66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997A3D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/>
              <a:r>
                <a:rPr lang="en-US" altLang="ko-KR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Apache 2.2.21</a:t>
              </a:r>
            </a:p>
          </p:txBody>
        </p:sp>
      </p:grpSp>
      <p:sp>
        <p:nvSpPr>
          <p:cNvPr id="20488" name="AutoShape 149">
            <a:extLst>
              <a:ext uri="{FF2B5EF4-FFF2-40B4-BE49-F238E27FC236}">
                <a16:creationId xmlns:a16="http://schemas.microsoft.com/office/drawing/2014/main" id="{0011C0AE-C819-427D-A657-CE432E6A5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8" y="2971800"/>
            <a:ext cx="1924050" cy="1825625"/>
          </a:xfrm>
          <a:prstGeom prst="roundRect">
            <a:avLst>
              <a:gd name="adj" fmla="val 1653"/>
            </a:avLst>
          </a:prstGeom>
          <a:solidFill>
            <a:srgbClr val="E2F4CC"/>
          </a:solidFill>
          <a:ln>
            <a:noFill/>
          </a:ln>
          <a:effectLst>
            <a:prstShdw prst="shdw17" dist="17961" dir="2700000">
              <a:srgbClr val="8F9183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b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r>
              <a:rPr lang="en-US" altLang="ko-KR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WAS</a:t>
            </a:r>
            <a:r>
              <a:rPr lang="en-US" altLang="ko-KR" sz="12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0489" name="AutoShape 150">
            <a:extLst>
              <a:ext uri="{FF2B5EF4-FFF2-40B4-BE49-F238E27FC236}">
                <a16:creationId xmlns:a16="http://schemas.microsoft.com/office/drawing/2014/main" id="{5D962C29-2459-460B-A3BC-2A0A0DC0C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275" y="4244975"/>
            <a:ext cx="1620838" cy="215900"/>
          </a:xfrm>
          <a:prstGeom prst="roundRect">
            <a:avLst>
              <a:gd name="adj" fmla="val 11380"/>
            </a:avLst>
          </a:prstGeom>
          <a:gradFill rotWithShape="1">
            <a:gsLst>
              <a:gs pos="0">
                <a:srgbClr val="BFBFBF"/>
              </a:gs>
              <a:gs pos="50000">
                <a:srgbClr val="DDDDDD"/>
              </a:gs>
              <a:gs pos="100000">
                <a:srgbClr val="BFBFBF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858585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LINUX (CentOS 7.x)</a:t>
            </a:r>
          </a:p>
        </p:txBody>
      </p:sp>
      <p:sp>
        <p:nvSpPr>
          <p:cNvPr id="20490" name="AutoShape 152">
            <a:extLst>
              <a:ext uri="{FF2B5EF4-FFF2-40B4-BE49-F238E27FC236}">
                <a16:creationId xmlns:a16="http://schemas.microsoft.com/office/drawing/2014/main" id="{7EE888EF-FF7A-4BBC-B805-945503343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3957638"/>
            <a:ext cx="1620837" cy="215900"/>
          </a:xfrm>
          <a:prstGeom prst="roundRect">
            <a:avLst>
              <a:gd name="adj" fmla="val 11380"/>
            </a:avLst>
          </a:prstGeom>
          <a:gradFill rotWithShape="1">
            <a:gsLst>
              <a:gs pos="0">
                <a:srgbClr val="FCC0FD"/>
              </a:gs>
              <a:gs pos="50000">
                <a:srgbClr val="FDD1FE"/>
              </a:gs>
              <a:gs pos="100000">
                <a:srgbClr val="FCC0FD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7739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JDK 1.8.0_312</a:t>
            </a:r>
          </a:p>
        </p:txBody>
      </p:sp>
      <p:sp>
        <p:nvSpPr>
          <p:cNvPr id="20491" name="AutoShape 156">
            <a:extLst>
              <a:ext uri="{FF2B5EF4-FFF2-40B4-BE49-F238E27FC236}">
                <a16:creationId xmlns:a16="http://schemas.microsoft.com/office/drawing/2014/main" id="{D48C5EAD-4879-4DC7-917F-F58377504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0038" y="3670300"/>
            <a:ext cx="1622425" cy="215900"/>
          </a:xfrm>
          <a:prstGeom prst="roundRect">
            <a:avLst>
              <a:gd name="adj" fmla="val 11380"/>
            </a:avLst>
          </a:prstGeom>
          <a:gradFill rotWithShape="1">
            <a:gsLst>
              <a:gs pos="0">
                <a:srgbClr val="FFCC66"/>
              </a:gs>
              <a:gs pos="50000">
                <a:srgbClr val="FFD98E"/>
              </a:gs>
              <a:gs pos="100000">
                <a:srgbClr val="FFCC66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A3D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TOMCAT9</a:t>
            </a:r>
          </a:p>
        </p:txBody>
      </p:sp>
      <p:grpSp>
        <p:nvGrpSpPr>
          <p:cNvPr id="20492" name="그룹 140">
            <a:extLst>
              <a:ext uri="{FF2B5EF4-FFF2-40B4-BE49-F238E27FC236}">
                <a16:creationId xmlns:a16="http://schemas.microsoft.com/office/drawing/2014/main" id="{A1AD8785-9881-471C-8695-155206AEB4F3}"/>
              </a:ext>
            </a:extLst>
          </p:cNvPr>
          <p:cNvGrpSpPr>
            <a:grpSpLocks/>
          </p:cNvGrpSpPr>
          <p:nvPr/>
        </p:nvGrpSpPr>
        <p:grpSpPr bwMode="auto">
          <a:xfrm>
            <a:off x="7329488" y="3284538"/>
            <a:ext cx="1924050" cy="1223962"/>
            <a:chOff x="6533042" y="2144175"/>
            <a:chExt cx="1923212" cy="1224085"/>
          </a:xfrm>
        </p:grpSpPr>
        <p:sp>
          <p:nvSpPr>
            <p:cNvPr id="20513" name="AutoShape 149">
              <a:extLst>
                <a:ext uri="{FF2B5EF4-FFF2-40B4-BE49-F238E27FC236}">
                  <a16:creationId xmlns:a16="http://schemas.microsoft.com/office/drawing/2014/main" id="{8592E7B5-6589-4C32-A622-B98829C78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3042" y="2144175"/>
              <a:ext cx="1923212" cy="1224085"/>
            </a:xfrm>
            <a:prstGeom prst="roundRect">
              <a:avLst>
                <a:gd name="adj" fmla="val 1653"/>
              </a:avLst>
            </a:prstGeom>
            <a:solidFill>
              <a:srgbClr val="D9E5E7"/>
            </a:solidFill>
            <a:ln>
              <a:noFill/>
            </a:ln>
            <a:effectLst>
              <a:prstShdw prst="shdw17" dist="17961" dir="2700000">
                <a:srgbClr val="8F9183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b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1" hangingPunct="1"/>
              <a:r>
                <a:rPr lang="en-US" altLang="ko-KR" sz="12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r>
                <a:rPr lang="en-US" altLang="ko-KR" sz="120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</a:p>
          </p:txBody>
        </p:sp>
        <p:sp>
          <p:nvSpPr>
            <p:cNvPr id="20514" name="AutoShape 150">
              <a:extLst>
                <a:ext uri="{FF2B5EF4-FFF2-40B4-BE49-F238E27FC236}">
                  <a16:creationId xmlns:a16="http://schemas.microsoft.com/office/drawing/2014/main" id="{B2858E93-1479-4B22-B7BE-4D92135AD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924" y="2701577"/>
              <a:ext cx="1620838" cy="215900"/>
            </a:xfrm>
            <a:prstGeom prst="roundRect">
              <a:avLst>
                <a:gd name="adj" fmla="val 11380"/>
              </a:avLst>
            </a:prstGeom>
            <a:gradFill rotWithShape="1">
              <a:gsLst>
                <a:gs pos="0">
                  <a:srgbClr val="BFBFBF"/>
                </a:gs>
                <a:gs pos="50000">
                  <a:srgbClr val="DDDDDD"/>
                </a:gs>
                <a:gs pos="100000">
                  <a:srgbClr val="BFBFB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858585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/>
              <a:r>
                <a:rPr lang="en-US" altLang="ko-KR" sz="120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LINUX (CentOS 7.x)</a:t>
              </a:r>
            </a:p>
          </p:txBody>
        </p:sp>
        <p:sp>
          <p:nvSpPr>
            <p:cNvPr id="20515" name="AutoShape 156">
              <a:extLst>
                <a:ext uri="{FF2B5EF4-FFF2-40B4-BE49-F238E27FC236}">
                  <a16:creationId xmlns:a16="http://schemas.microsoft.com/office/drawing/2014/main" id="{9068EF39-D034-4F17-9B85-E12C06FC9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924" y="2341501"/>
              <a:ext cx="1620838" cy="215900"/>
            </a:xfrm>
            <a:prstGeom prst="roundRect">
              <a:avLst>
                <a:gd name="adj" fmla="val 11380"/>
              </a:avLst>
            </a:prstGeom>
            <a:gradFill rotWithShape="1">
              <a:gsLst>
                <a:gs pos="0">
                  <a:srgbClr val="FFCC66"/>
                </a:gs>
                <a:gs pos="50000">
                  <a:srgbClr val="FFD98E"/>
                </a:gs>
                <a:gs pos="100000">
                  <a:srgbClr val="FFCC66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997A3D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/>
              <a:r>
                <a:rPr lang="en-US" altLang="ko-KR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MariaDB 10.5.10</a:t>
              </a:r>
            </a:p>
          </p:txBody>
        </p:sp>
      </p:grpSp>
      <p:sp>
        <p:nvSpPr>
          <p:cNvPr id="20493" name="Line 135">
            <a:extLst>
              <a:ext uri="{FF2B5EF4-FFF2-40B4-BE49-F238E27FC236}">
                <a16:creationId xmlns:a16="http://schemas.microsoft.com/office/drawing/2014/main" id="{F84710C8-6020-412C-ADCF-C24E5EEE835F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800475" y="4508500"/>
            <a:ext cx="0" cy="7508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94" name="Line 137">
            <a:extLst>
              <a:ext uri="{FF2B5EF4-FFF2-40B4-BE49-F238E27FC236}">
                <a16:creationId xmlns:a16="http://schemas.microsoft.com/office/drawing/2014/main" id="{F4F2E4B8-3E13-45B9-B6E8-4EB26AB6147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15925" y="5265738"/>
            <a:ext cx="8997950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95" name="Line 175">
            <a:extLst>
              <a:ext uri="{FF2B5EF4-FFF2-40B4-BE49-F238E27FC236}">
                <a16:creationId xmlns:a16="http://schemas.microsoft.com/office/drawing/2014/main" id="{D36A1F3F-CA4B-40B7-A49C-A6B087092FB7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6140450" y="4797425"/>
            <a:ext cx="0" cy="4683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96" name="Line 176">
            <a:extLst>
              <a:ext uri="{FF2B5EF4-FFF2-40B4-BE49-F238E27FC236}">
                <a16:creationId xmlns:a16="http://schemas.microsoft.com/office/drawing/2014/main" id="{8935075E-F4C5-4B1C-A3EC-3E532FCB54F9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8337550" y="4508500"/>
            <a:ext cx="0" cy="749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97" name="AutoShape 144">
            <a:extLst>
              <a:ext uri="{FF2B5EF4-FFF2-40B4-BE49-F238E27FC236}">
                <a16:creationId xmlns:a16="http://schemas.microsoft.com/office/drawing/2014/main" id="{A4078899-E033-4323-9290-DAF9C7ED1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0" y="3382963"/>
            <a:ext cx="1620838" cy="215900"/>
          </a:xfrm>
          <a:prstGeom prst="roundRect">
            <a:avLst>
              <a:gd name="adj" fmla="val 11380"/>
            </a:avLst>
          </a:prstGeom>
          <a:gradFill rotWithShape="1">
            <a:gsLst>
              <a:gs pos="0">
                <a:srgbClr val="B3F1FF"/>
              </a:gs>
              <a:gs pos="50000">
                <a:srgbClr val="D6F7FF"/>
              </a:gs>
              <a:gs pos="100000">
                <a:srgbClr val="B3F1FF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6B91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r>
              <a:rPr lang="ko-KR" altLang="en-US" sz="1200">
                <a:latin typeface="맑은 고딕" panose="020B0503020000020004" pitchFamily="50" charset="-127"/>
                <a:ea typeface="맑은 고딕" panose="020B0503020000020004" pitchFamily="50" charset="-127"/>
              </a:rPr>
              <a:t>전자정부프레임워크</a:t>
            </a:r>
            <a:endParaRPr lang="en-US" altLang="ko-KR" sz="12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498" name="AutoShape 156">
            <a:extLst>
              <a:ext uri="{FF2B5EF4-FFF2-40B4-BE49-F238E27FC236}">
                <a16:creationId xmlns:a16="http://schemas.microsoft.com/office/drawing/2014/main" id="{91C23478-E3F9-452A-8204-89AABFF68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913" y="3109913"/>
            <a:ext cx="1622425" cy="215900"/>
          </a:xfrm>
          <a:prstGeom prst="roundRect">
            <a:avLst>
              <a:gd name="adj" fmla="val 11380"/>
            </a:avLst>
          </a:prstGeom>
          <a:gradFill rotWithShape="1">
            <a:gsLst>
              <a:gs pos="0">
                <a:srgbClr val="FFCC66"/>
              </a:gs>
              <a:gs pos="50000">
                <a:srgbClr val="FFD98E"/>
              </a:gs>
              <a:gs pos="100000">
                <a:srgbClr val="FFCC66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A3D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 Component</a:t>
            </a:r>
          </a:p>
        </p:txBody>
      </p:sp>
      <p:pic>
        <p:nvPicPr>
          <p:cNvPr id="20499" name="Picture 37" descr="C:\Users\hoyeol\Pictures\Earth_Globe_Earth_suble_tone.png">
            <a:extLst>
              <a:ext uri="{FF2B5EF4-FFF2-40B4-BE49-F238E27FC236}">
                <a16:creationId xmlns:a16="http://schemas.microsoft.com/office/drawing/2014/main" id="{87E67C76-B495-441C-93FC-D930AB9E6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3249613"/>
            <a:ext cx="5937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6725583-7CDA-4F47-AA6A-91F34A0258DA}"/>
              </a:ext>
            </a:extLst>
          </p:cNvPr>
          <p:cNvSpPr txBox="1"/>
          <p:nvPr/>
        </p:nvSpPr>
        <p:spPr>
          <a:xfrm rot="-1800000">
            <a:off x="870943" y="3368578"/>
            <a:ext cx="1368152" cy="276999"/>
          </a:xfrm>
          <a:prstGeom prst="rect">
            <a:avLst/>
          </a:prstGeom>
          <a:noFill/>
          <a:scene3d>
            <a:camera prst="orthographicFront">
              <a:rot lat="1800000" lon="0" rev="0"/>
            </a:camera>
            <a:lightRig rig="threePt" dir="t"/>
          </a:scene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Cross-browsing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F2B40B-FF7A-427E-B6CA-AE3B5290DEBA}"/>
              </a:ext>
            </a:extLst>
          </p:cNvPr>
          <p:cNvSpPr txBox="1"/>
          <p:nvPr/>
        </p:nvSpPr>
        <p:spPr>
          <a:xfrm>
            <a:off x="361442" y="2312876"/>
            <a:ext cx="213376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/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외부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9BD5AE-8B6E-4138-A824-EE5513033B0F}"/>
              </a:ext>
            </a:extLst>
          </p:cNvPr>
          <p:cNvSpPr txBox="1"/>
          <p:nvPr/>
        </p:nvSpPr>
        <p:spPr>
          <a:xfrm>
            <a:off x="2612740" y="2312876"/>
            <a:ext cx="231378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/>
              <a:t>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DMZ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C4AF432-C22D-4848-A493-218D5C7B3CF4}"/>
              </a:ext>
            </a:extLst>
          </p:cNvPr>
          <p:cNvSpPr txBox="1"/>
          <p:nvPr/>
        </p:nvSpPr>
        <p:spPr>
          <a:xfrm>
            <a:off x="5061012" y="2312876"/>
            <a:ext cx="443801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/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내부</a:t>
            </a:r>
          </a:p>
        </p:txBody>
      </p:sp>
      <p:sp>
        <p:nvSpPr>
          <p:cNvPr id="46" name="텍스트 개체 틀 154">
            <a:extLst>
              <a:ext uri="{FF2B5EF4-FFF2-40B4-BE49-F238E27FC236}">
                <a16:creationId xmlns:a16="http://schemas.microsoft.com/office/drawing/2014/main" id="{E15753A0-27DA-4A3D-BA0E-5CDE1E534DCF}"/>
              </a:ext>
            </a:extLst>
          </p:cNvPr>
          <p:cNvSpPr txBox="1">
            <a:spLocks/>
          </p:cNvSpPr>
          <p:nvPr/>
        </p:nvSpPr>
        <p:spPr>
          <a:xfrm>
            <a:off x="273050" y="820738"/>
            <a:ext cx="9252458" cy="772058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marL="342900" indent="-342900" eaLnBrk="0" hangingPunct="0">
              <a:spcBef>
                <a:spcPct val="40000"/>
              </a:spcBef>
              <a:buFont typeface="Arial" pitchFamily="34" charset="0"/>
              <a:buNone/>
              <a:defRPr/>
            </a:pPr>
            <a:r>
              <a:rPr lang="en-US" altLang="ko-KR" sz="1400" b="1" kern="0" dirty="0">
                <a:latin typeface="맑은 고딕" pitchFamily="50" charset="-127"/>
                <a:ea typeface="맑은 고딕" pitchFamily="50" charset="-127"/>
              </a:rPr>
              <a:t>CentOS Linux , Apache Web-Server, Tomcat </a:t>
            </a:r>
            <a:r>
              <a:rPr lang="en-US" altLang="ko-KR" sz="1400" b="1" kern="0" dirty="0" err="1">
                <a:latin typeface="맑은 고딕" pitchFamily="50" charset="-127"/>
                <a:ea typeface="맑은 고딕" pitchFamily="50" charset="-127"/>
              </a:rPr>
              <a:t>Applicattion</a:t>
            </a:r>
            <a:r>
              <a:rPr lang="en-US" altLang="ko-KR" sz="1400" b="1" kern="0">
                <a:latin typeface="맑은 고딕" pitchFamily="50" charset="-127"/>
                <a:ea typeface="맑은 고딕" pitchFamily="50" charset="-127"/>
              </a:rPr>
              <a:t> Server </a:t>
            </a:r>
            <a:endParaRPr lang="en-US" altLang="ko-KR" sz="1400" b="1" kern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hangingPunct="0">
              <a:spcBef>
                <a:spcPct val="40000"/>
              </a:spcBef>
              <a:buFont typeface="Arial" pitchFamily="34" charset="0"/>
              <a:buNone/>
              <a:defRPr/>
            </a:pPr>
            <a:r>
              <a:rPr lang="ko-KR" altLang="en-US" sz="1400" b="1" kern="0" dirty="0" err="1">
                <a:latin typeface="맑은 고딕" pitchFamily="50" charset="-127"/>
                <a:ea typeface="맑은 고딕" pitchFamily="50" charset="-127"/>
              </a:rPr>
              <a:t>전자정부프레임웍</a:t>
            </a:r>
            <a:r>
              <a:rPr lang="ko-KR" altLang="en-US" sz="14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kern="0" dirty="0">
                <a:latin typeface="맑은 고딕" pitchFamily="50" charset="-127"/>
                <a:ea typeface="맑은 고딕" pitchFamily="50" charset="-127"/>
              </a:rPr>
              <a:t>, UI Component, MariaDB DBMS</a:t>
            </a:r>
            <a:r>
              <a:rPr lang="ko-KR" altLang="en-US" sz="1400" b="1" kern="0" dirty="0">
                <a:latin typeface="맑은 고딕" pitchFamily="50" charset="-127"/>
                <a:ea typeface="맑은 고딕" pitchFamily="50" charset="-127"/>
              </a:rPr>
              <a:t>를 사용</a:t>
            </a:r>
            <a:endParaRPr lang="en-US" altLang="ko-KR" sz="1400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B2F71-FA0B-4A8F-82B0-D807ED8436BC}"/>
              </a:ext>
            </a:extLst>
          </p:cNvPr>
          <p:cNvSpPr txBox="1"/>
          <p:nvPr/>
        </p:nvSpPr>
        <p:spPr>
          <a:xfrm>
            <a:off x="2743140" y="5507592"/>
            <a:ext cx="213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필요시 </a:t>
            </a:r>
            <a:r>
              <a:rPr lang="en-US" altLang="ko-KR" dirty="0"/>
              <a:t>Nginx </a:t>
            </a:r>
            <a:r>
              <a:rPr lang="ko-KR" altLang="en-US" dirty="0"/>
              <a:t>대체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098BAEF-2894-4CDF-AD9A-42BDEE28AA3D}"/>
              </a:ext>
            </a:extLst>
          </p:cNvPr>
          <p:cNvSpPr/>
          <p:nvPr/>
        </p:nvSpPr>
        <p:spPr>
          <a:xfrm rot="19965574">
            <a:off x="2876053" y="3635593"/>
            <a:ext cx="1728000" cy="46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/>
              <a:t>필요시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1802</TotalTime>
  <Words>1865</Words>
  <Application>Microsoft Office PowerPoint</Application>
  <PresentationFormat>A4 용지(210x297mm)</PresentationFormat>
  <Paragraphs>550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HY견고딕</vt:lpstr>
      <vt:lpstr>굴림</vt:lpstr>
      <vt:lpstr>맑은 고딕</vt:lpstr>
      <vt:lpstr>Arial</vt:lpstr>
      <vt:lpstr>Wingdings</vt:lpstr>
      <vt:lpstr>Wingdings 2</vt:lpstr>
      <vt:lpstr>-윤고딕330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ITPM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ITMEXSYI;ITPM</dc:creator>
  <cp:lastModifiedBy>Lim Jonguk</cp:lastModifiedBy>
  <cp:revision>215</cp:revision>
  <dcterms:created xsi:type="dcterms:W3CDTF">2006-03-20T04:03:27Z</dcterms:created>
  <dcterms:modified xsi:type="dcterms:W3CDTF">2023-03-07T08:11:41Z</dcterms:modified>
</cp:coreProperties>
</file>