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312" r:id="rId4"/>
    <p:sldId id="287" r:id="rId5"/>
    <p:sldId id="292" r:id="rId6"/>
    <p:sldId id="293" r:id="rId7"/>
    <p:sldId id="291" r:id="rId8"/>
    <p:sldId id="295" r:id="rId9"/>
    <p:sldId id="296" r:id="rId10"/>
    <p:sldId id="304" r:id="rId11"/>
    <p:sldId id="306" r:id="rId12"/>
    <p:sldId id="294" r:id="rId13"/>
    <p:sldId id="307" r:id="rId14"/>
    <p:sldId id="308" r:id="rId15"/>
    <p:sldId id="310" r:id="rId16"/>
  </p:sldIdLst>
  <p:sldSz cx="9906000" cy="6858000" type="A4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orient="horz" pos="9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414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pos="6000">
          <p15:clr>
            <a:srgbClr val="A4A3A4"/>
          </p15:clr>
        </p15:guide>
        <p15:guide id="7" pos="3120">
          <p15:clr>
            <a:srgbClr val="A4A3A4"/>
          </p15:clr>
        </p15:guide>
        <p15:guide id="8" pos="126">
          <p15:clr>
            <a:srgbClr val="A4A3A4"/>
          </p15:clr>
        </p15:guide>
        <p15:guide id="9" pos="6122">
          <p15:clr>
            <a:srgbClr val="A4A3A4"/>
          </p15:clr>
        </p15:guide>
        <p15:guide id="10" pos="2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F8F8F8"/>
    <a:srgbClr val="EAEAEA"/>
    <a:srgbClr val="C0C0C0"/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94706" autoAdjust="0"/>
  </p:normalViewPr>
  <p:slideViewPr>
    <p:cSldViewPr>
      <p:cViewPr varScale="1">
        <p:scale>
          <a:sx n="108" d="100"/>
          <a:sy n="108" d="100"/>
        </p:scale>
        <p:origin x="1626" y="96"/>
      </p:cViewPr>
      <p:guideLst>
        <p:guide orient="horz" pos="3974"/>
        <p:guide orient="horz" pos="96"/>
        <p:guide orient="horz" pos="640"/>
        <p:guide orient="horz" pos="414"/>
        <p:guide orient="horz" pos="4156"/>
        <p:guide pos="6000"/>
        <p:guide pos="3120"/>
        <p:guide pos="126"/>
        <p:guide pos="6122"/>
        <p:guide pos="2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486" y="-132"/>
      </p:cViewPr>
      <p:guideLst>
        <p:guide orient="horz" pos="3127"/>
        <p:guide pos="21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FFC84AB-305B-43F5-94C4-2DCFF9FAE3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22EA64-4E8E-4393-9210-B9B13BADB6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DC2CB0D-2FFC-40A1-B3A0-7E18AD0987EE}" type="datetimeFigureOut">
              <a:rPr lang="ko-KR" altLang="en-US"/>
              <a:pPr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3054D8C-B83E-4DA0-B47C-BDAC0833E9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CFBDF10-9F5C-4FAF-93DE-B34A9AE927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935075-4852-405E-B7CF-896C5AEBF8B2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0AB3FA3-CB74-4A6B-860F-6FE7B6F6A8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CA25CD7-01ED-4E3D-8D11-B513F889D1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D749939-7A45-4598-BD41-3344BD03221A}" type="datetimeFigureOut">
              <a:rPr lang="ko-KR" altLang="en-US"/>
              <a:pPr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5990D4C6-4B5A-433D-87AD-39B0AB32B5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7DC102FD-8A5A-4EAC-ACB9-73461B1749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637EF6-04E3-4F76-B9FA-138863446E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900473-C85C-4B3F-A974-0BD74D57B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2B905B-3B4B-4DC5-AF3A-CFE8D67554D3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6">
            <a:extLst>
              <a:ext uri="{FF2B5EF4-FFF2-40B4-BE49-F238E27FC236}">
                <a16:creationId xmlns:a16="http://schemas.microsoft.com/office/drawing/2014/main" id="{2628408D-92D6-46CA-96ED-74545060D8C7}"/>
              </a:ext>
            </a:extLst>
          </p:cNvPr>
          <p:cNvSpPr txBox="1">
            <a:spLocks/>
          </p:cNvSpPr>
          <p:nvPr userDrawn="1"/>
        </p:nvSpPr>
        <p:spPr>
          <a:xfrm>
            <a:off x="523875" y="981075"/>
            <a:ext cx="8875713" cy="631825"/>
          </a:xfrm>
          <a:prstGeom prst="rect">
            <a:avLst/>
          </a:prstGeom>
        </p:spPr>
        <p:txBody>
          <a:bodyPr/>
          <a:lstStyle>
            <a:lvl1pPr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1281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2400" b="1" dirty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통합플랫폼 시스템구축 프로젝트</a:t>
            </a:r>
            <a:endParaRPr lang="ko-KR" altLang="en-US" sz="2400" b="1" dirty="0">
              <a:solidFill>
                <a:schemeClr val="tx2"/>
              </a:solidFill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106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742950" y="2997200"/>
            <a:ext cx="8420100" cy="45878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4107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85900" y="4005263"/>
            <a:ext cx="6934200" cy="841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noProof="0"/>
              <a:t>마스터 부제목 스타일 편집</a:t>
            </a:r>
          </a:p>
        </p:txBody>
      </p:sp>
      <p:pic>
        <p:nvPicPr>
          <p:cNvPr id="37889" name="_x396407160">
            <a:extLst>
              <a:ext uri="{FF2B5EF4-FFF2-40B4-BE49-F238E27FC236}">
                <a16:creationId xmlns:a16="http://schemas.microsoft.com/office/drawing/2014/main" id="{D2E6B646-BCE4-46FF-8923-68B6A859E5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6222194"/>
            <a:ext cx="1268413" cy="41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20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07356F5-A665-4DDC-AB18-AA8429FC16FD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152400"/>
          <a:ext cx="9505950" cy="306388"/>
        </p:xfrm>
        <a:graphic>
          <a:graphicData uri="http://schemas.openxmlformats.org/drawingml/2006/table">
            <a:tbl>
              <a:tblPr/>
              <a:tblGrid>
                <a:gridCol w="3123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2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38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>
                          <a:latin typeface="맑은 고딕" pitchFamily="50" charset="-127"/>
                          <a:ea typeface="맑은 고딕" pitchFamily="50" charset="-127"/>
                        </a:rPr>
                        <a:t>업무 영역 </a:t>
                      </a:r>
                      <a:r>
                        <a:rPr lang="en-US" altLang="ko-KR" sz="1200" b="1" dirty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9" marR="91449" marT="45773" marB="45773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>
                          <a:latin typeface="맑은 고딕" pitchFamily="50" charset="-127"/>
                          <a:ea typeface="맑은 고딕" pitchFamily="50" charset="-127"/>
                        </a:rPr>
                        <a:t>프로세스 명 </a:t>
                      </a:r>
                      <a:r>
                        <a:rPr lang="en-US" altLang="ko-KR" sz="1200" b="1" dirty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9" marR="91449" marT="45773" marB="457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Group 62">
            <a:extLst>
              <a:ext uri="{FF2B5EF4-FFF2-40B4-BE49-F238E27FC236}">
                <a16:creationId xmlns:a16="http://schemas.microsoft.com/office/drawing/2014/main" id="{AABAA9B9-6ED8-4230-9600-96AC1B76A844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657225"/>
          <a:ext cx="9518650" cy="5651500"/>
        </p:xfrm>
        <a:graphic>
          <a:graphicData uri="http://schemas.openxmlformats.org/drawingml/2006/table">
            <a:tbl>
              <a:tblPr/>
              <a:tblGrid>
                <a:gridCol w="951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21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17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ext Box 2">
            <a:extLst>
              <a:ext uri="{FF2B5EF4-FFF2-40B4-BE49-F238E27FC236}">
                <a16:creationId xmlns:a16="http://schemas.microsoft.com/office/drawing/2014/main" id="{3C4BCDD5-A2C9-47E4-91AB-8D68A6995B0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75188" y="6553200"/>
            <a:ext cx="62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97DBC378-7CBC-4ADE-A894-6FA6D0042BC9}" type="slidenum">
              <a:rPr lang="en-US" altLang="ko-KR" sz="1000">
                <a:latin typeface="맑은 고딕" panose="020B0503020000020004" pitchFamily="50" charset="-127"/>
                <a:ea typeface="맑은 고딕" panose="020B0503020000020004" pitchFamily="50" charset="-127"/>
              </a:rPr>
              <a:pPr eaLnBrk="1" hangingPunct="1"/>
              <a:t>‹#›</a:t>
            </a:fld>
            <a:r>
              <a:rPr lang="en-US" altLang="ko-KR" sz="1000">
                <a:latin typeface="맑은 고딕" panose="020B0503020000020004" pitchFamily="50" charset="-127"/>
                <a:ea typeface="맑은 고딕" panose="020B0503020000020004" pitchFamily="50" charset="-127"/>
              </a:rPr>
              <a:t> / 27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0F2A53A7-0949-4DE1-AC16-98A5FEBF39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_x396407376">
            <a:extLst>
              <a:ext uri="{FF2B5EF4-FFF2-40B4-BE49-F238E27FC236}">
                <a16:creationId xmlns:a16="http://schemas.microsoft.com/office/drawing/2014/main" id="{86A20D8A-75F9-4ECB-8B57-126F664E81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404" y="6381328"/>
            <a:ext cx="1268413" cy="41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3" r:id="rId3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40000"/>
        </a:spcBef>
        <a:spcAft>
          <a:spcPct val="0"/>
        </a:spcAft>
        <a:defRPr kumimoji="1" sz="1600" b="1">
          <a:solidFill>
            <a:schemeClr val="tx1"/>
          </a:solidFill>
          <a:latin typeface="+mn-lt"/>
          <a:ea typeface="+mn-ea"/>
          <a:cs typeface="+mn-cs"/>
        </a:defRPr>
      </a:lvl1pPr>
      <a:lvl2pPr marL="449263" indent="-92075" algn="l" rtl="0" eaLnBrk="0" fontAlgn="base" latinLnBrk="1" hangingPunct="0">
        <a:spcBef>
          <a:spcPct val="40000"/>
        </a:spcBef>
        <a:spcAft>
          <a:spcPct val="0"/>
        </a:spcAft>
        <a:buFont typeface="Wingdings" panose="05000000000000000000" pitchFamily="2" charset="2"/>
        <a:buChar char="§"/>
        <a:defRPr kumimoji="1" sz="1200" b="1">
          <a:solidFill>
            <a:schemeClr val="tx1"/>
          </a:solidFill>
          <a:latin typeface="+mn-lt"/>
          <a:ea typeface="+mn-ea"/>
        </a:defRPr>
      </a:lvl2pPr>
      <a:lvl3pPr marL="801688" indent="-84138" algn="l" rtl="0" eaLnBrk="0" fontAlgn="base" latinLnBrk="1" hangingPunct="0">
        <a:spcBef>
          <a:spcPct val="4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079500" indent="292100" algn="l" rtl="0" eaLnBrk="0" fontAlgn="base" latinLnBrk="1" hangingPunct="0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4pPr>
      <a:lvl5pPr marL="1428750" indent="400050" algn="l" rtl="0" eaLnBrk="0" fontAlgn="base" latinLnBrk="1" hangingPunct="0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5pPr>
      <a:lvl6pPr marL="18859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6pPr>
      <a:lvl7pPr marL="23431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7pPr>
      <a:lvl8pPr marL="28003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8pPr>
      <a:lvl9pPr marL="3257550" algn="l" rtl="0" fontAlgn="base" latinLnBrk="1">
        <a:spcBef>
          <a:spcPct val="40000"/>
        </a:spcBef>
        <a:spcAft>
          <a:spcPct val="0"/>
        </a:spcAft>
        <a:defRPr kumimoji="1"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9">
            <a:extLst>
              <a:ext uri="{FF2B5EF4-FFF2-40B4-BE49-F238E27FC236}">
                <a16:creationId xmlns:a16="http://schemas.microsoft.com/office/drawing/2014/main" id="{22D1E87E-2766-4DB8-9AED-3D6D23726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1455738"/>
            <a:ext cx="46910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6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프레임웍 교육자료</a:t>
            </a:r>
            <a:endParaRPr lang="en-US" altLang="ko-KR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버전 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0.1</a:t>
            </a:r>
          </a:p>
          <a:p>
            <a:pPr algn="ctr" latinLnBrk="0"/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2013.04.02</a:t>
            </a:r>
          </a:p>
        </p:txBody>
      </p:sp>
      <p:graphicFrame>
        <p:nvGraphicFramePr>
          <p:cNvPr id="2107" name="Group 59">
            <a:extLst>
              <a:ext uri="{FF2B5EF4-FFF2-40B4-BE49-F238E27FC236}">
                <a16:creationId xmlns:a16="http://schemas.microsoft.com/office/drawing/2014/main" id="{EE009142-5D97-436B-BF23-E10F8ECFB370}"/>
              </a:ext>
            </a:extLst>
          </p:cNvPr>
          <p:cNvGraphicFramePr>
            <a:graphicFrameLocks noGrp="1"/>
          </p:cNvGraphicFramePr>
          <p:nvPr/>
        </p:nvGraphicFramePr>
        <p:xfrm>
          <a:off x="2711450" y="3530600"/>
          <a:ext cx="4457700" cy="1770063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62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승 인 사 항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성명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직급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서명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작성자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검토자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승인자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고객</a:t>
                      </a: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00" name="Group 304">
            <a:extLst>
              <a:ext uri="{FF2B5EF4-FFF2-40B4-BE49-F238E27FC236}">
                <a16:creationId xmlns:a16="http://schemas.microsoft.com/office/drawing/2014/main" id="{EE128224-4044-4F90-B0AD-7A035C035AAF}"/>
              </a:ext>
            </a:extLst>
          </p:cNvPr>
          <p:cNvGraphicFramePr>
            <a:graphicFrameLocks noGrp="1"/>
          </p:cNvGraphicFramePr>
          <p:nvPr/>
        </p:nvGraphicFramePr>
        <p:xfrm>
          <a:off x="200025" y="1052513"/>
          <a:ext cx="9505950" cy="5292729"/>
        </p:xfrm>
        <a:graphic>
          <a:graphicData uri="http://schemas.openxmlformats.org/drawingml/2006/table">
            <a:tbl>
              <a:tblPr/>
              <a:tblGrid>
                <a:gridCol w="1062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0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버전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개정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승인자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시행일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0.1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최초작성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271" name="Rectangle 302">
            <a:extLst>
              <a:ext uri="{FF2B5EF4-FFF2-40B4-BE49-F238E27FC236}">
                <a16:creationId xmlns:a16="http://schemas.microsoft.com/office/drawing/2014/main" id="{0921E293-82E9-4242-B1BA-880F70BE9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938" y="619125"/>
            <a:ext cx="1190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문서 이력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>
            <a:extLst>
              <a:ext uri="{FF2B5EF4-FFF2-40B4-BE49-F238E27FC236}">
                <a16:creationId xmlns:a16="http://schemas.microsoft.com/office/drawing/2014/main" id="{F29E7439-F38E-491A-A771-9DD9D1329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113" y="819150"/>
            <a:ext cx="676751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 구조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Maven Web Project</a:t>
            </a:r>
          </a:p>
          <a:p>
            <a:pPr eaLnBrk="1" hangingPunct="1">
              <a:buFontTx/>
              <a:buAutoNum type="arabicPeriod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관리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 간 호출 흐름도</a:t>
            </a:r>
          </a:p>
          <a:p>
            <a:pPr eaLnBrk="1" hangingPunct="1">
              <a:buFontTx/>
              <a:buAutoNum type="arabicPeriod"/>
            </a:pPr>
            <a:r>
              <a:rPr lang="en-US" altLang="ko-KR" sz="16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WebApplication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호출 흐름도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필수로 알아야 할 선수 지식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 별 역할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트랜잭션 처리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Tx/>
              <a:buAutoNum type="arabicPeriod"/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Exception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핸들링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Tx/>
              <a:buAutoNum type="arabicPeriod"/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Logging</a:t>
            </a:r>
          </a:p>
          <a:p>
            <a:pPr eaLnBrk="1" hangingPunct="1">
              <a:buFontTx/>
              <a:buAutoNum type="arabicPeriod"/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컴포넌트 샘플 가이드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1B5E8863-CFB0-49B7-9852-007ACC60714C}"/>
              </a:ext>
            </a:extLst>
          </p:cNvPr>
          <p:cNvCxnSpPr/>
          <p:nvPr/>
        </p:nvCxnSpPr>
        <p:spPr>
          <a:xfrm>
            <a:off x="949325" y="460375"/>
            <a:ext cx="7705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48" name="TextBox 1">
            <a:extLst>
              <a:ext uri="{FF2B5EF4-FFF2-40B4-BE49-F238E27FC236}">
                <a16:creationId xmlns:a16="http://schemas.microsoft.com/office/drawing/2014/main" id="{B833EBF2-A027-41FB-A490-824BEB154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8" y="260350"/>
            <a:ext cx="6985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BAD10F59-3ED3-4FB2-8759-3D792085EDFF}"/>
              </a:ext>
            </a:extLst>
          </p:cNvPr>
          <p:cNvCxnSpPr/>
          <p:nvPr/>
        </p:nvCxnSpPr>
        <p:spPr>
          <a:xfrm>
            <a:off x="949325" y="6489700"/>
            <a:ext cx="7705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>
            <a:extLst>
              <a:ext uri="{FF2B5EF4-FFF2-40B4-BE49-F238E27FC236}">
                <a16:creationId xmlns:a16="http://schemas.microsoft.com/office/drawing/2014/main" id="{8A2108DF-7808-4082-B75E-9027DB981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06363"/>
            <a:ext cx="49225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 구조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Maven Web Project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6215E92-9F93-42EF-B077-850E08B3E864}"/>
              </a:ext>
            </a:extLst>
          </p:cNvPr>
          <p:cNvGrpSpPr/>
          <p:nvPr/>
        </p:nvGrpSpPr>
        <p:grpSpPr>
          <a:xfrm>
            <a:off x="972664" y="654415"/>
            <a:ext cx="7616740" cy="5549170"/>
            <a:chOff x="972664" y="654415"/>
            <a:chExt cx="7616740" cy="554917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451F9004-D530-43E6-BD35-08BD7677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664" y="654415"/>
              <a:ext cx="3327086" cy="5549170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1969D26-BAE3-4DC8-9B96-32AF0E433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5892" y="654415"/>
              <a:ext cx="4063512" cy="55491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>
            <a:extLst>
              <a:ext uri="{FF2B5EF4-FFF2-40B4-BE49-F238E27FC236}">
                <a16:creationId xmlns:a16="http://schemas.microsoft.com/office/drawing/2014/main" id="{CC22C421-0563-43A4-B621-7938850FB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79388"/>
            <a:ext cx="16065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관리</a:t>
            </a:r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id="{077ED2EF-F937-4820-8A72-17DF60EFF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4050"/>
            <a:ext cx="620712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흐름도</a:t>
            </a:r>
          </a:p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1)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형상 관리 서버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-&gt;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관리 서버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소스 다운로드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2)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관리 서버에서 이관된 소스 컴파일</a:t>
            </a:r>
          </a:p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3)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 관리 서버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-&gt; WAS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소스 업로드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기타 사항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- maven,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jenkins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68" name="Rectangle 42">
            <a:extLst>
              <a:ext uri="{FF2B5EF4-FFF2-40B4-BE49-F238E27FC236}">
                <a16:creationId xmlns:a16="http://schemas.microsoft.com/office/drawing/2014/main" id="{D608305A-85B3-472E-ACCA-B8B690F4C6A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345363" y="3776663"/>
            <a:ext cx="1533525" cy="1349375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bg2"/>
            </a:solidFill>
            <a:miter lim="800000"/>
            <a:headEnd/>
            <a:tailEnd/>
          </a:ln>
        </p:spPr>
        <p:txBody>
          <a:bodyPr vert="eaVert" lIns="7200" rIns="72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kumimoji="0" lang="en-US" altLang="ko-KR" sz="1400" b="1"/>
          </a:p>
          <a:p>
            <a:pPr algn="ctr" eaLnBrk="1" hangingPunct="1">
              <a:lnSpc>
                <a:spcPct val="90000"/>
              </a:lnSpc>
            </a:pPr>
            <a:r>
              <a:rPr kumimoji="0" lang="ko-KR" altLang="en-US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형상 관리서버</a:t>
            </a: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1692F043-80F0-4F43-BE6D-CA6611407393}"/>
              </a:ext>
            </a:extLst>
          </p:cNvPr>
          <p:cNvCxnSpPr/>
          <p:nvPr/>
        </p:nvCxnSpPr>
        <p:spPr>
          <a:xfrm flipH="1">
            <a:off x="5575300" y="3976688"/>
            <a:ext cx="18621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0" name="TextBox 7">
            <a:extLst>
              <a:ext uri="{FF2B5EF4-FFF2-40B4-BE49-F238E27FC236}">
                <a16:creationId xmlns:a16="http://schemas.microsoft.com/office/drawing/2014/main" id="{2DED14B0-FB38-40A9-A295-F4448FB32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0" y="3757613"/>
            <a:ext cx="9159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소스 다운로드</a:t>
            </a:r>
          </a:p>
        </p:txBody>
      </p:sp>
      <p:cxnSp>
        <p:nvCxnSpPr>
          <p:cNvPr id="10" name="꺾인 연결선 9">
            <a:extLst>
              <a:ext uri="{FF2B5EF4-FFF2-40B4-BE49-F238E27FC236}">
                <a16:creationId xmlns:a16="http://schemas.microsoft.com/office/drawing/2014/main" id="{D9C43B6B-9CF4-468F-8FB6-4D46F3DF3B58}"/>
              </a:ext>
            </a:extLst>
          </p:cNvPr>
          <p:cNvCxnSpPr/>
          <p:nvPr/>
        </p:nvCxnSpPr>
        <p:spPr>
          <a:xfrm>
            <a:off x="5210175" y="4341813"/>
            <a:ext cx="328613" cy="182562"/>
          </a:xfrm>
          <a:prstGeom prst="bentConnector3">
            <a:avLst>
              <a:gd name="adj1" fmla="val 192758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2" name="Rectangle 42">
            <a:extLst>
              <a:ext uri="{FF2B5EF4-FFF2-40B4-BE49-F238E27FC236}">
                <a16:creationId xmlns:a16="http://schemas.microsoft.com/office/drawing/2014/main" id="{D44A1DF7-725E-4893-8215-7351279A388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096544" y="3812381"/>
            <a:ext cx="1533525" cy="1350963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bg2"/>
            </a:solidFill>
            <a:miter lim="800000"/>
            <a:headEnd/>
            <a:tailEnd/>
          </a:ln>
        </p:spPr>
        <p:txBody>
          <a:bodyPr vert="eaVert" lIns="7200" rIns="72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kumimoji="0" lang="en-US" altLang="ko-KR" sz="1400" b="1"/>
          </a:p>
          <a:p>
            <a:pPr algn="ctr" eaLnBrk="1" hangingPunct="1">
              <a:lnSpc>
                <a:spcPct val="90000"/>
              </a:lnSpc>
            </a:pPr>
            <a:r>
              <a:rPr kumimoji="0" lang="ko-KR" altLang="en-US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배포 서버</a:t>
            </a: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73" name="TextBox 12">
            <a:extLst>
              <a:ext uri="{FF2B5EF4-FFF2-40B4-BE49-F238E27FC236}">
                <a16:creationId xmlns:a16="http://schemas.microsoft.com/office/drawing/2014/main" id="{AC03CAB8-1D91-4B4C-9CD3-E408CC9FD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838" y="4305300"/>
            <a:ext cx="957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소스 컴파일 및</a:t>
            </a:r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/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배포 준비</a:t>
            </a:r>
          </a:p>
        </p:txBody>
      </p:sp>
      <p:sp>
        <p:nvSpPr>
          <p:cNvPr id="11274" name="Rectangle 42">
            <a:extLst>
              <a:ext uri="{FF2B5EF4-FFF2-40B4-BE49-F238E27FC236}">
                <a16:creationId xmlns:a16="http://schemas.microsoft.com/office/drawing/2014/main" id="{412B646B-15BB-4A17-BEFC-A515A877064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082675" y="3173413"/>
            <a:ext cx="1277938" cy="1350962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bg2"/>
            </a:solidFill>
            <a:miter lim="800000"/>
            <a:headEnd/>
            <a:tailEnd/>
          </a:ln>
        </p:spPr>
        <p:txBody>
          <a:bodyPr vert="eaVert" lIns="7200" rIns="72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kumimoji="0" lang="en-US" altLang="ko-KR" sz="1400" b="1"/>
          </a:p>
          <a:p>
            <a:pPr algn="ctr" eaLnBrk="1" hangingPunct="1">
              <a:lnSpc>
                <a:spcPct val="90000"/>
              </a:lnSpc>
            </a:pPr>
            <a:r>
              <a:rPr kumimoji="0" lang="en-US" altLang="ko-KR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WAS</a:t>
            </a:r>
            <a:r>
              <a:rPr kumimoji="0" lang="ko-KR" altLang="en-US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 서버</a:t>
            </a: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lnSpc>
                <a:spcPct val="90000"/>
              </a:lnSpc>
            </a:pP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lnSpc>
                <a:spcPct val="90000"/>
              </a:lnSpc>
            </a:pP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75" name="Rectangle 70">
            <a:extLst>
              <a:ext uri="{FF2B5EF4-FFF2-40B4-BE49-F238E27FC236}">
                <a16:creationId xmlns:a16="http://schemas.microsoft.com/office/drawing/2014/main" id="{264C49AD-FF6C-4178-97B6-19CB8F3D2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3" y="4743450"/>
            <a:ext cx="912812" cy="4254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lIns="7200" rIns="7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en-US" altLang="ko-KR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jenkins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lnSpc>
                <a:spcPct val="90000"/>
              </a:lnSpc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(ci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서버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76" name="Rectangle 70">
            <a:extLst>
              <a:ext uri="{FF2B5EF4-FFF2-40B4-BE49-F238E27FC236}">
                <a16:creationId xmlns:a16="http://schemas.microsoft.com/office/drawing/2014/main" id="{B5307636-FB35-46D8-AE65-E7984792A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3867150"/>
            <a:ext cx="1192212" cy="2190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lIns="7200" rIns="7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app/docroot/partner</a:t>
            </a:r>
          </a:p>
        </p:txBody>
      </p:sp>
      <p:sp>
        <p:nvSpPr>
          <p:cNvPr id="11277" name="Rectangle 70">
            <a:extLst>
              <a:ext uri="{FF2B5EF4-FFF2-40B4-BE49-F238E27FC236}">
                <a16:creationId xmlns:a16="http://schemas.microsoft.com/office/drawing/2014/main" id="{2FBA73C0-CFC3-4477-8598-44D46E0BF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159250"/>
            <a:ext cx="1196975" cy="2190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lIns="7200" rIns="7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app/docroot/ghc</a:t>
            </a:r>
          </a:p>
        </p:txBody>
      </p:sp>
      <p:sp>
        <p:nvSpPr>
          <p:cNvPr id="11278" name="Rectangle 42">
            <a:extLst>
              <a:ext uri="{FF2B5EF4-FFF2-40B4-BE49-F238E27FC236}">
                <a16:creationId xmlns:a16="http://schemas.microsoft.com/office/drawing/2014/main" id="{1DB135EE-F14B-4E43-807D-6EE09919A30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082675" y="4597401"/>
            <a:ext cx="1277937" cy="1350962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bg2"/>
            </a:solidFill>
            <a:miter lim="800000"/>
            <a:headEnd/>
            <a:tailEnd/>
          </a:ln>
        </p:spPr>
        <p:txBody>
          <a:bodyPr vert="eaVert" lIns="7200" rIns="72000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kumimoji="0" lang="en-US" altLang="ko-KR" sz="1400" b="1"/>
          </a:p>
          <a:p>
            <a:pPr algn="ctr" eaLnBrk="1" hangingPunct="1">
              <a:lnSpc>
                <a:spcPct val="90000"/>
              </a:lnSpc>
            </a:pPr>
            <a:r>
              <a:rPr kumimoji="0" lang="en-US" altLang="ko-KR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WEB</a:t>
            </a:r>
            <a:r>
              <a:rPr kumimoji="0" lang="ko-KR" altLang="en-US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 서버</a:t>
            </a: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lnSpc>
                <a:spcPct val="90000"/>
              </a:lnSpc>
            </a:pP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lnSpc>
                <a:spcPct val="90000"/>
              </a:lnSpc>
            </a:pPr>
            <a:endParaRPr kumimoji="0" lang="en-US" altLang="ko-KR" sz="14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79" name="Rectangle 70">
            <a:extLst>
              <a:ext uri="{FF2B5EF4-FFF2-40B4-BE49-F238E27FC236}">
                <a16:creationId xmlns:a16="http://schemas.microsoft.com/office/drawing/2014/main" id="{18C528B3-84B7-4BEC-BD38-BAB0F51BD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5291138"/>
            <a:ext cx="1192212" cy="2190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lIns="7200" rIns="7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app/docroot/partner</a:t>
            </a:r>
          </a:p>
        </p:txBody>
      </p:sp>
      <p:sp>
        <p:nvSpPr>
          <p:cNvPr id="11280" name="Rectangle 70">
            <a:extLst>
              <a:ext uri="{FF2B5EF4-FFF2-40B4-BE49-F238E27FC236}">
                <a16:creationId xmlns:a16="http://schemas.microsoft.com/office/drawing/2014/main" id="{D0E352D4-001F-4B9A-B881-FA7D1215F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5583238"/>
            <a:ext cx="1196975" cy="2190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lIns="7200" rIns="72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app/docroot/ghc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5300817-23C2-41F1-BB0C-94C48EC941F7}"/>
              </a:ext>
            </a:extLst>
          </p:cNvPr>
          <p:cNvCxnSpPr>
            <a:endCxn id="11276" idx="3"/>
          </p:cNvCxnSpPr>
          <p:nvPr/>
        </p:nvCxnSpPr>
        <p:spPr>
          <a:xfrm flipH="1" flipV="1">
            <a:off x="2384425" y="3976688"/>
            <a:ext cx="1801813" cy="839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4C259A1-B439-484F-B6BF-FDE4E44F2046}"/>
              </a:ext>
            </a:extLst>
          </p:cNvPr>
          <p:cNvCxnSpPr>
            <a:endCxn id="11277" idx="3"/>
          </p:cNvCxnSpPr>
          <p:nvPr/>
        </p:nvCxnSpPr>
        <p:spPr>
          <a:xfrm flipH="1" flipV="1">
            <a:off x="2389188" y="4268788"/>
            <a:ext cx="1797050" cy="547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332F531-CF55-4E12-BC3A-8F759939874B}"/>
              </a:ext>
            </a:extLst>
          </p:cNvPr>
          <p:cNvSpPr txBox="1"/>
          <p:nvPr/>
        </p:nvSpPr>
        <p:spPr>
          <a:xfrm rot="1531982">
            <a:off x="2511425" y="4083050"/>
            <a:ext cx="1576388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.class, .jsp, .xml, …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전송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14BA9CB5-D9DD-4E4C-BA8D-7EA69C537653}"/>
              </a:ext>
            </a:extLst>
          </p:cNvPr>
          <p:cNvCxnSpPr>
            <a:endCxn id="11279" idx="3"/>
          </p:cNvCxnSpPr>
          <p:nvPr/>
        </p:nvCxnSpPr>
        <p:spPr>
          <a:xfrm flipH="1">
            <a:off x="2384425" y="4816475"/>
            <a:ext cx="1801813" cy="584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09A4268-D1F6-41C2-ACA6-1A7E089E5879}"/>
              </a:ext>
            </a:extLst>
          </p:cNvPr>
          <p:cNvCxnSpPr>
            <a:endCxn id="11280" idx="3"/>
          </p:cNvCxnSpPr>
          <p:nvPr/>
        </p:nvCxnSpPr>
        <p:spPr>
          <a:xfrm flipH="1">
            <a:off x="2389188" y="4816475"/>
            <a:ext cx="179705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5A27B84-75B1-4FF1-B2AB-5534B8A4B1B0}"/>
              </a:ext>
            </a:extLst>
          </p:cNvPr>
          <p:cNvSpPr txBox="1"/>
          <p:nvPr/>
        </p:nvSpPr>
        <p:spPr>
          <a:xfrm rot="19958819">
            <a:off x="2444750" y="5292725"/>
            <a:ext cx="165417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.js, .css, .gif, .swf, …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전송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D163102E-1716-491B-B1E1-17EDF5013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79388"/>
            <a:ext cx="3174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 간 호출 흐름도</a:t>
            </a:r>
          </a:p>
        </p:txBody>
      </p:sp>
      <p:sp>
        <p:nvSpPr>
          <p:cNvPr id="12291" name="TextBox 2">
            <a:extLst>
              <a:ext uri="{FF2B5EF4-FFF2-40B4-BE49-F238E27FC236}">
                <a16:creationId xmlns:a16="http://schemas.microsoft.com/office/drawing/2014/main" id="{D4DAA2A7-2C26-4505-BCED-9D98D1F1D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2960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단순 단위 업무 호출 흐름도</a:t>
            </a:r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5AE2C541-BBA5-41AC-91AF-F7045D697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247775"/>
            <a:ext cx="7046913" cy="182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>
            <a:extLst>
              <a:ext uri="{FF2B5EF4-FFF2-40B4-BE49-F238E27FC236}">
                <a16:creationId xmlns:a16="http://schemas.microsoft.com/office/drawing/2014/main" id="{927D5A0C-FC9A-4A68-98FF-F664A1A8F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492500"/>
            <a:ext cx="3762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2. 2</a:t>
            </a:r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개 이상의 서비스 업무 호출 흐름도</a:t>
            </a:r>
          </a:p>
        </p:txBody>
      </p:sp>
      <p:pic>
        <p:nvPicPr>
          <p:cNvPr id="12294" name="Picture 3">
            <a:extLst>
              <a:ext uri="{FF2B5EF4-FFF2-40B4-BE49-F238E27FC236}">
                <a16:creationId xmlns:a16="http://schemas.microsoft.com/office/drawing/2014/main" id="{2A06BED1-E6A9-45CA-8D2D-8E57C1EAD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4049713"/>
            <a:ext cx="711993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>
            <a:extLst>
              <a:ext uri="{FF2B5EF4-FFF2-40B4-BE49-F238E27FC236}">
                <a16:creationId xmlns:a16="http://schemas.microsoft.com/office/drawing/2014/main" id="{204D1A15-19DC-46A2-A120-5D24262B9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3174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 간 호출 흐름도</a:t>
            </a:r>
          </a:p>
        </p:txBody>
      </p:sp>
      <p:sp>
        <p:nvSpPr>
          <p:cNvPr id="13315" name="TextBox 2">
            <a:extLst>
              <a:ext uri="{FF2B5EF4-FFF2-40B4-BE49-F238E27FC236}">
                <a16:creationId xmlns:a16="http://schemas.microsoft.com/office/drawing/2014/main" id="{AC0D253A-DB83-4707-A680-89C391367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24336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개 이상의 맵퍼 호출 시</a:t>
            </a:r>
          </a:p>
        </p:txBody>
      </p:sp>
      <p:pic>
        <p:nvPicPr>
          <p:cNvPr id="13316" name="Picture 1">
            <a:extLst>
              <a:ext uri="{FF2B5EF4-FFF2-40B4-BE49-F238E27FC236}">
                <a16:creationId xmlns:a16="http://schemas.microsoft.com/office/drawing/2014/main" id="{8032BBF5-100E-4F20-BABE-C2841BB7E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274763"/>
            <a:ext cx="78136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4">
            <a:extLst>
              <a:ext uri="{FF2B5EF4-FFF2-40B4-BE49-F238E27FC236}">
                <a16:creationId xmlns:a16="http://schemas.microsoft.com/office/drawing/2014/main" id="{FE47BFBF-CAE8-42F3-A9C4-62018F696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3830638"/>
            <a:ext cx="3827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임의의 서비스가 다른 서비스를 호출 시</a:t>
            </a:r>
          </a:p>
        </p:txBody>
      </p:sp>
      <p:pic>
        <p:nvPicPr>
          <p:cNvPr id="13318" name="Picture 2">
            <a:extLst>
              <a:ext uri="{FF2B5EF4-FFF2-40B4-BE49-F238E27FC236}">
                <a16:creationId xmlns:a16="http://schemas.microsoft.com/office/drawing/2014/main" id="{6CA26183-7B03-49EC-80E3-163AF4926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78325"/>
            <a:ext cx="781367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>
            <a:extLst>
              <a:ext uri="{FF2B5EF4-FFF2-40B4-BE49-F238E27FC236}">
                <a16:creationId xmlns:a16="http://schemas.microsoft.com/office/drawing/2014/main" id="{798F4D12-B246-42E6-8DE1-7C81E0097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79388"/>
            <a:ext cx="7388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en-US" altLang="ko-KR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WebApplication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호출 흐름도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필수로 알아야 할 선수 지식</a:t>
            </a:r>
          </a:p>
        </p:txBody>
      </p:sp>
      <p:pic>
        <p:nvPicPr>
          <p:cNvPr id="14339" name="Picture 2" descr="스크린샷 2013-03-29 오전 11">
            <a:extLst>
              <a:ext uri="{FF2B5EF4-FFF2-40B4-BE49-F238E27FC236}">
                <a16:creationId xmlns:a16="http://schemas.microsoft.com/office/drawing/2014/main" id="{E5EFCFC1-5B76-48B9-B8F1-470B47F79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654050"/>
            <a:ext cx="7265988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 descr="스크린샷 2013-03-29 오전 11">
            <a:extLst>
              <a:ext uri="{FF2B5EF4-FFF2-40B4-BE49-F238E27FC236}">
                <a16:creationId xmlns:a16="http://schemas.microsoft.com/office/drawing/2014/main" id="{4B8FEC91-DCA0-4EBA-B813-5EEC3BC00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2297113"/>
            <a:ext cx="701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스크린샷 2013-03-29 오전 11">
            <a:extLst>
              <a:ext uri="{FF2B5EF4-FFF2-40B4-BE49-F238E27FC236}">
                <a16:creationId xmlns:a16="http://schemas.microsoft.com/office/drawing/2014/main" id="{B9038641-94D4-4F69-A520-E4787DD5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4414838"/>
            <a:ext cx="620712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\\psf\Home\Desktop\스크린샷 2013-04-01 오전 9.28.51.png">
            <a:extLst>
              <a:ext uri="{FF2B5EF4-FFF2-40B4-BE49-F238E27FC236}">
                <a16:creationId xmlns:a16="http://schemas.microsoft.com/office/drawing/2014/main" id="{64D1FECB-7E0D-4E88-B356-F2AB1A97D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3173413"/>
            <a:ext cx="449103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F1DFF435-CECB-4384-8F0F-501C67491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79388"/>
            <a:ext cx="22092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 별 역할</a:t>
            </a:r>
          </a:p>
        </p:txBody>
      </p:sp>
      <p:sp>
        <p:nvSpPr>
          <p:cNvPr id="15363" name="TextBox 2">
            <a:extLst>
              <a:ext uri="{FF2B5EF4-FFF2-40B4-BE49-F238E27FC236}">
                <a16:creationId xmlns:a16="http://schemas.microsoft.com/office/drawing/2014/main" id="{7A9FE559-1A9E-45C9-AA25-48E94926A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4627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8.1. </a:t>
            </a:r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업무 개발자가 집중적으로 알아야 할 클래스</a:t>
            </a:r>
          </a:p>
        </p:txBody>
      </p:sp>
      <p:sp>
        <p:nvSpPr>
          <p:cNvPr id="15364" name="TextBox 3">
            <a:extLst>
              <a:ext uri="{FF2B5EF4-FFF2-40B4-BE49-F238E27FC236}">
                <a16:creationId xmlns:a16="http://schemas.microsoft.com/office/drawing/2014/main" id="{E9A9026E-BF1E-463D-9DE7-103213552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28713"/>
            <a:ext cx="3724161" cy="189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[UserDefinedName]+Controller.java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I+[UserDefinedName]+Service.java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[UserDefinedName]+Service.java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[UserDefinedName]+DTO.java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[UserDefinedName]+Mapper.java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365" name="TextBox 4">
            <a:extLst>
              <a:ext uri="{FF2B5EF4-FFF2-40B4-BE49-F238E27FC236}">
                <a16:creationId xmlns:a16="http://schemas.microsoft.com/office/drawing/2014/main" id="{462F7FDB-37F3-46D9-BEFB-9FE783613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346450"/>
            <a:ext cx="3735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8.2. </a:t>
            </a:r>
            <a:r>
              <a: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공통 개발자가 주로 다루는 클래스</a:t>
            </a:r>
          </a:p>
        </p:txBody>
      </p:sp>
      <p:sp>
        <p:nvSpPr>
          <p:cNvPr id="15366" name="TextBox 5">
            <a:extLst>
              <a:ext uri="{FF2B5EF4-FFF2-40B4-BE49-F238E27FC236}">
                <a16:creationId xmlns:a16="http://schemas.microsoft.com/office/drawing/2014/main" id="{368DB0E9-C95F-4EBA-BD1B-F646FC4F6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802063"/>
            <a:ext cx="436721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[UserDefinedName]+Interceptor.java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[UserDefinedName]+Filter.java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[UserDefinedName]+Listener.java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[UserDefinedName]+ExceptionResolver.java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C5CDF869-1F18-4CEA-9F32-374292990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21194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트랜잭션 처리</a:t>
            </a:r>
          </a:p>
        </p:txBody>
      </p:sp>
      <p:sp>
        <p:nvSpPr>
          <p:cNvPr id="23555" name="TextBox 2">
            <a:extLst>
              <a:ext uri="{FF2B5EF4-FFF2-40B4-BE49-F238E27FC236}">
                <a16:creationId xmlns:a16="http://schemas.microsoft.com/office/drawing/2014/main" id="{30F2A8DF-F56C-4AF4-A97A-A7FE375D7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690563"/>
            <a:ext cx="4484688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트랜잭션 단위는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 Service </a:t>
            </a:r>
            <a:r>
              <a:rPr lang="ko-KR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클래스의 메서드 단위이다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사용방법</a:t>
            </a:r>
            <a:endParaRPr lang="ko-KR" altLang="ko-KR" sz="14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557" name="TextBox 4">
            <a:extLst>
              <a:ext uri="{FF2B5EF4-FFF2-40B4-BE49-F238E27FC236}">
                <a16:creationId xmlns:a16="http://schemas.microsoft.com/office/drawing/2014/main" id="{EFB7804E-ABF0-4387-B35E-5CE2DA232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5877272"/>
            <a:ext cx="674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클래스의 메서드 상단에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@Transactional </a:t>
            </a:r>
            <a:r>
              <a:rPr lang="ko-KR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이라는 </a:t>
            </a:r>
            <a:r>
              <a:rPr lang="ko-KR" altLang="ko-KR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애노테이션을</a:t>
            </a:r>
            <a:r>
              <a:rPr lang="ko-KR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붙이고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/>
            <a:r>
              <a:rPr lang="ko-KR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메서드 안에서 트랜잭션으로 처리할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Mapper </a:t>
            </a:r>
            <a:r>
              <a:rPr lang="ko-KR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클래스의 메서드를 위치시키면 된다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176242E-F750-4AE4-AE1F-F534B0EA095F}"/>
              </a:ext>
            </a:extLst>
          </p:cNvPr>
          <p:cNvGrpSpPr/>
          <p:nvPr/>
        </p:nvGrpSpPr>
        <p:grpSpPr>
          <a:xfrm>
            <a:off x="992560" y="1448780"/>
            <a:ext cx="7725826" cy="4270720"/>
            <a:chOff x="992560" y="1498540"/>
            <a:chExt cx="7725826" cy="427072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D8131491-2A68-433A-8C34-C887A51F3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604" y="1498540"/>
              <a:ext cx="7723782" cy="1640449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8A0191C-46F1-410B-89B1-FDE0C81C1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2560" y="3135418"/>
              <a:ext cx="7723782" cy="26338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6C117119-391F-4BFA-AD95-F610F9348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25301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Exception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핸들링</a:t>
            </a:r>
          </a:p>
        </p:txBody>
      </p:sp>
      <p:sp>
        <p:nvSpPr>
          <p:cNvPr id="25603" name="TextBox 2">
            <a:extLst>
              <a:ext uri="{FF2B5EF4-FFF2-40B4-BE49-F238E27FC236}">
                <a16:creationId xmlns:a16="http://schemas.microsoft.com/office/drawing/2014/main" id="{4B4543CE-6CF7-4B81-B741-C45A71639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763588"/>
            <a:ext cx="8671285" cy="171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기본적으로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biz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개발자는 자신의 개발 소스에서 임의로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try, catch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구문을 작성하여 개발하지 않는다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메서드 마다 무의미 하게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throws Exception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이라는 코드도 작성하지 않는다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예외 적으로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checked Exception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발생하는 메서드라 부득이 하게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try, catch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throws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해야 할 경우에는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공통에서 제공하고 있는 예외 핸들링을 위한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통해 처리한다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업무 개발자가 특정 경우를 캐치하여 예외를 발생 시켜야 하는 경우에 있어서 개발자가 별도의 사용자 정의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Exception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만들지 않는다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9306FE3-B9A6-443F-8EFB-5B1165064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12" y="2666290"/>
            <a:ext cx="8517396" cy="25825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:a16="http://schemas.microsoft.com/office/drawing/2014/main" id="{08C97519-80A1-4E43-816A-0D59D1AC4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14879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8. Logging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46CD1C23-9346-49D8-A1B3-7FD73518D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763588"/>
            <a:ext cx="5883342" cy="171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slf4j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사용하여 기록한다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로그는 개발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스테이징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운영 환경을 고려하여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개발에서 단순 디버깅 용도로 기록을 하는 것이라면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log.</a:t>
            </a:r>
            <a:r>
              <a:rPr lang="en-US" altLang="ko-KR" sz="120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debug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(“[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 메시지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]”);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ko-KR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스테이징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운영에서 반드시 남겨야 하는 목적이라면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log.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info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(“[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 메시지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]”);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info </a:t>
            </a:r>
            <a:r>
              <a:rPr lang="ko-KR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레벨 이상으로 로그를 남긴다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C06B0E-A803-4E18-BDD9-F7A85B3C2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36" y="2482200"/>
            <a:ext cx="8066348" cy="29978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C2918175-C942-48A2-A3A1-ECC5A36CC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3336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UI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컴포넌트 샘플 가이드</a:t>
            </a:r>
          </a:p>
        </p:txBody>
      </p:sp>
      <p:sp>
        <p:nvSpPr>
          <p:cNvPr id="27651" name="TextBox 2">
            <a:extLst>
              <a:ext uri="{FF2B5EF4-FFF2-40B4-BE49-F238E27FC236}">
                <a16:creationId xmlns:a16="http://schemas.microsoft.com/office/drawing/2014/main" id="{F7ABBE73-FF98-49F0-9879-0FC0F8AD3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1189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그리드</a:t>
            </a:r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0689F0D8-89DE-4501-9EDD-6448E7A83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092200"/>
            <a:ext cx="23134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그리드 조회</a:t>
            </a:r>
          </a:p>
        </p:txBody>
      </p:sp>
      <p:sp>
        <p:nvSpPr>
          <p:cNvPr id="27653" name="TextBox 4">
            <a:extLst>
              <a:ext uri="{FF2B5EF4-FFF2-40B4-BE49-F238E27FC236}">
                <a16:creationId xmlns:a16="http://schemas.microsoft.com/office/drawing/2014/main" id="{6F1E58B2-DBA9-430C-8B77-A0FEAF84A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66863"/>
            <a:ext cx="21900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가이드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url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]/sample/ 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6CD3CED-00D4-4584-A56A-A3DD34037608}"/>
              </a:ext>
            </a:extLst>
          </p:cNvPr>
          <p:cNvSpPr/>
          <p:nvPr/>
        </p:nvSpPr>
        <p:spPr>
          <a:xfrm rot="19965574">
            <a:off x="2565400" y="3076575"/>
            <a:ext cx="3432175" cy="7667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/>
              <a:t>화면캡처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EACCB6A2-F8D6-4B5C-ADE0-D73604246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3336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UI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컴포넌트 샘플 가이드</a:t>
            </a:r>
          </a:p>
        </p:txBody>
      </p:sp>
      <p:sp>
        <p:nvSpPr>
          <p:cNvPr id="28675" name="TextBox 2">
            <a:extLst>
              <a:ext uri="{FF2B5EF4-FFF2-40B4-BE49-F238E27FC236}">
                <a16:creationId xmlns:a16="http://schemas.microsoft.com/office/drawing/2014/main" id="{3981E1EF-F1EB-45DC-87EF-833C83DE2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1189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그리드</a:t>
            </a:r>
          </a:p>
        </p:txBody>
      </p:sp>
      <p:sp>
        <p:nvSpPr>
          <p:cNvPr id="28676" name="TextBox 3">
            <a:extLst>
              <a:ext uri="{FF2B5EF4-FFF2-40B4-BE49-F238E27FC236}">
                <a16:creationId xmlns:a16="http://schemas.microsoft.com/office/drawing/2014/main" id="{DB35E759-0852-4EFB-AB75-A6C3ECF8C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092200"/>
            <a:ext cx="2518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9.1.1.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페이징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그리드 조회</a:t>
            </a:r>
          </a:p>
        </p:txBody>
      </p:sp>
      <p:sp>
        <p:nvSpPr>
          <p:cNvPr id="28678" name="TextBox 5">
            <a:extLst>
              <a:ext uri="{FF2B5EF4-FFF2-40B4-BE49-F238E27FC236}">
                <a16:creationId xmlns:a16="http://schemas.microsoft.com/office/drawing/2014/main" id="{1E1041CD-044D-4980-B613-2A6D128C0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66863"/>
            <a:ext cx="222528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가이드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url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]/sample/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F5A851A-C41C-49C5-B76E-2E977840CBEB}"/>
              </a:ext>
            </a:extLst>
          </p:cNvPr>
          <p:cNvSpPr/>
          <p:nvPr/>
        </p:nvSpPr>
        <p:spPr>
          <a:xfrm rot="19965574">
            <a:off x="2565400" y="3076575"/>
            <a:ext cx="3432175" cy="7667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/>
              <a:t>화면캡처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9C6E24F6-C423-4C84-B090-B405DC747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9388"/>
            <a:ext cx="3336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UI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컴포넌트 샘플 가이드</a:t>
            </a:r>
          </a:p>
        </p:txBody>
      </p:sp>
      <p:sp>
        <p:nvSpPr>
          <p:cNvPr id="30723" name="TextBox 2">
            <a:extLst>
              <a:ext uri="{FF2B5EF4-FFF2-40B4-BE49-F238E27FC236}">
                <a16:creationId xmlns:a16="http://schemas.microsoft.com/office/drawing/2014/main" id="{CF10818F-3E85-4C6F-8439-109A0182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0563"/>
            <a:ext cx="1189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그리드</a:t>
            </a:r>
          </a:p>
        </p:txBody>
      </p:sp>
      <p:sp>
        <p:nvSpPr>
          <p:cNvPr id="30724" name="TextBox 3">
            <a:extLst>
              <a:ext uri="{FF2B5EF4-FFF2-40B4-BE49-F238E27FC236}">
                <a16:creationId xmlns:a16="http://schemas.microsoft.com/office/drawing/2014/main" id="{A88F2F8B-E305-4B9A-B32F-F254B171D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092200"/>
            <a:ext cx="27238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9.1.1.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그리드 이벤트 핸들링</a:t>
            </a:r>
          </a:p>
        </p:txBody>
      </p:sp>
      <p:sp>
        <p:nvSpPr>
          <p:cNvPr id="30725" name="TextBox 4">
            <a:extLst>
              <a:ext uri="{FF2B5EF4-FFF2-40B4-BE49-F238E27FC236}">
                <a16:creationId xmlns:a16="http://schemas.microsoft.com/office/drawing/2014/main" id="{569280A5-F653-490F-B152-4222B6999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1603375"/>
            <a:ext cx="222528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가이드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url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]/sample/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0269F37-3CF9-4450-B5E3-8718AEDCE334}"/>
              </a:ext>
            </a:extLst>
          </p:cNvPr>
          <p:cNvSpPr/>
          <p:nvPr/>
        </p:nvSpPr>
        <p:spPr>
          <a:xfrm rot="19965574">
            <a:off x="2565400" y="3076575"/>
            <a:ext cx="3432175" cy="7667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/>
              <a:t>화면캡처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2957</TotalTime>
  <Words>576</Words>
  <Application>Microsoft Office PowerPoint</Application>
  <PresentationFormat>A4 용지(210x297mm)</PresentationFormat>
  <Paragraphs>109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굴림</vt:lpstr>
      <vt:lpstr>Arial</vt:lpstr>
      <vt:lpstr>Wingdings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ITPM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ITMEXSYI;ITPM</dc:creator>
  <cp:lastModifiedBy>Lim Jonguk</cp:lastModifiedBy>
  <cp:revision>366</cp:revision>
  <dcterms:created xsi:type="dcterms:W3CDTF">2006-03-20T04:03:27Z</dcterms:created>
  <dcterms:modified xsi:type="dcterms:W3CDTF">2023-03-07T08:37:35Z</dcterms:modified>
</cp:coreProperties>
</file>