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4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6"/>
          <p:cNvSpPr txBox="1"/>
          <p:nvPr/>
        </p:nvSpPr>
        <p:spPr>
          <a:xfrm>
            <a:off x="569594" y="981075"/>
            <a:ext cx="8784275" cy="48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912812">
              <a:defRPr sz="2400"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통합플랫폼 시스템구축 프로젝트</a:t>
            </a:r>
          </a:p>
        </p:txBody>
      </p:sp>
      <p:sp>
        <p:nvSpPr>
          <p:cNvPr id="15" name="제목 텍스트"/>
          <p:cNvSpPr txBox="1">
            <a:spLocks noGrp="1"/>
          </p:cNvSpPr>
          <p:nvPr>
            <p:ph type="title"/>
          </p:nvPr>
        </p:nvSpPr>
        <p:spPr>
          <a:xfrm>
            <a:off x="742950" y="2997200"/>
            <a:ext cx="8420100" cy="4587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제목 텍스트</a:t>
            </a:r>
          </a:p>
        </p:txBody>
      </p:sp>
      <p:sp>
        <p:nvSpPr>
          <p:cNvPr id="16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1485900" y="4005262"/>
            <a:ext cx="6934200" cy="84137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맑은 고딕"/>
              </a:defRPr>
            </a:lvl1pPr>
            <a:lvl2pPr algn="ctr">
              <a:defRPr b="1">
                <a:latin typeface="+mn-lt"/>
                <a:ea typeface="+mn-ea"/>
                <a:cs typeface="+mn-cs"/>
                <a:sym typeface="맑은 고딕"/>
              </a:defRPr>
            </a:lvl2pPr>
            <a:lvl3pPr algn="ctr">
              <a:defRPr b="1">
                <a:latin typeface="+mn-lt"/>
                <a:ea typeface="+mn-ea"/>
                <a:cs typeface="+mn-cs"/>
                <a:sym typeface="맑은 고딕"/>
              </a:defRPr>
            </a:lvl3pPr>
            <a:lvl4pPr algn="ctr">
              <a:defRPr b="1">
                <a:latin typeface="+mn-lt"/>
                <a:ea typeface="+mn-ea"/>
                <a:cs typeface="+mn-cs"/>
                <a:sym typeface="맑은 고딕"/>
              </a:defRPr>
            </a:lvl4pPr>
            <a:lvl5pPr algn="ctr">
              <a:defRPr b="1">
                <a:latin typeface="+mn-lt"/>
                <a:ea typeface="+mn-ea"/>
                <a:cs typeface="+mn-cs"/>
                <a:sym typeface="맑은 고딕"/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pic>
        <p:nvPicPr>
          <p:cNvPr id="17" name="_x396407160" descr="_x396407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75" y="6222193"/>
            <a:ext cx="1268413" cy="41116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0"/>
            <a:ext cx="23114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3" name="_x396407376" descr="_x396407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403" y="6381327"/>
            <a:ext cx="1268414" cy="411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200"/>
            <a:ext cx="358414" cy="3708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_x396407376" descr="_x3964073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403" y="6381327"/>
            <a:ext cx="1268414" cy="41116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" name="표 1"/>
          <p:cNvGraphicFramePr/>
          <p:nvPr/>
        </p:nvGraphicFramePr>
        <p:xfrm>
          <a:off x="200025" y="152400"/>
          <a:ext cx="9505950" cy="30638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123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2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388">
                <a:tc>
                  <a:txBody>
                    <a:bodyPr/>
                    <a:lstStyle/>
                    <a:p>
                      <a:pPr>
                        <a:defRPr sz="12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업무 영역 : </a:t>
                      </a:r>
                    </a:p>
                  </a:txBody>
                  <a:tcPr marL="45773" marR="45773" marT="45773" marB="4577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프로세스 명 : </a:t>
                      </a:r>
                    </a:p>
                  </a:txBody>
                  <a:tcPr marL="45773" marR="45773" marT="45773" marB="4577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Group 62"/>
          <p:cNvGraphicFramePr/>
          <p:nvPr/>
        </p:nvGraphicFramePr>
        <p:xfrm>
          <a:off x="200025" y="657225"/>
          <a:ext cx="9518650" cy="56515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51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algn="ctr" defTabSz="957262">
                        <a:spcBef>
                          <a:spcPts val="400"/>
                        </a:spcBef>
                        <a:defRPr sz="12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제목 텍스트"/>
          <p:cNvSpPr txBox="1">
            <a:spLocks noGrp="1"/>
          </p:cNvSpPr>
          <p:nvPr>
            <p:ph type="title"/>
          </p:nvPr>
        </p:nvSpPr>
        <p:spPr>
          <a:xfrm>
            <a:off x="495300" y="92074"/>
            <a:ext cx="89154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제목 텍스트</a:t>
            </a:r>
          </a:p>
        </p:txBody>
      </p:sp>
      <p:sp>
        <p:nvSpPr>
          <p:cNvPr id="7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1pPr>
      <a:lvl2pPr marL="479954" marR="0" indent="-122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▪"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2pPr>
      <a:lvl3pPr marL="829733" marR="0" indent="-11218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3pPr>
      <a:lvl4pPr marL="342900" marR="0" indent="736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4pPr>
      <a:lvl5pPr marL="342900" marR="0" indent="10858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5pPr>
      <a:lvl6pPr marL="342900" marR="0" indent="15430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6pPr>
      <a:lvl7pPr marL="342900" marR="0" indent="20002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7pPr>
      <a:lvl8pPr marL="342900" marR="0" indent="24574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8pPr>
      <a:lvl9pPr marL="342900" marR="0" indent="29146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9"/>
          <p:cNvSpPr txBox="1"/>
          <p:nvPr/>
        </p:nvSpPr>
        <p:spPr>
          <a:xfrm>
            <a:off x="2658745" y="1495611"/>
            <a:ext cx="4599623" cy="1520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rPr dirty="0"/>
              <a:t> </a:t>
            </a:r>
            <a:endParaRPr sz="2600" dirty="0"/>
          </a:p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rPr dirty="0" err="1"/>
              <a:t>프레임웍</a:t>
            </a:r>
            <a:r>
              <a:rPr dirty="0"/>
              <a:t> </a:t>
            </a:r>
            <a:r>
              <a:rPr lang="ko-KR" altLang="en-US" dirty="0"/>
              <a:t>가이드</a:t>
            </a:r>
            <a:endParaRPr dirty="0"/>
          </a:p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rPr dirty="0" err="1"/>
              <a:t>버전</a:t>
            </a:r>
            <a:r>
              <a:rPr dirty="0"/>
              <a:t> 0.</a:t>
            </a:r>
            <a:r>
              <a:rPr lang="en-US" dirty="0"/>
              <a:t>9</a:t>
            </a:r>
            <a:endParaRPr dirty="0"/>
          </a:p>
          <a:p>
            <a:pPr algn="ctr">
              <a:defRPr sz="900">
                <a:latin typeface="+mn-lt"/>
                <a:ea typeface="+mn-ea"/>
                <a:cs typeface="+mn-cs"/>
                <a:sym typeface="맑은 고딕"/>
              </a:defRPr>
            </a:pPr>
            <a:endParaRPr dirty="0"/>
          </a:p>
          <a:p>
            <a:pPr algn="ctr">
              <a:defRPr sz="900">
                <a:latin typeface="+mn-lt"/>
                <a:ea typeface="+mn-ea"/>
                <a:cs typeface="+mn-cs"/>
                <a:sym typeface="맑은 고딕"/>
              </a:defRPr>
            </a:pPr>
            <a:endParaRPr dirty="0"/>
          </a:p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rPr dirty="0"/>
              <a:t>20</a:t>
            </a:r>
            <a:r>
              <a:rPr lang="en-US" dirty="0"/>
              <a:t>2</a:t>
            </a:r>
            <a:r>
              <a:rPr dirty="0"/>
              <a:t>3.0</a:t>
            </a:r>
            <a:r>
              <a:rPr lang="en-US" dirty="0"/>
              <a:t>3</a:t>
            </a:r>
            <a:r>
              <a:rPr dirty="0"/>
              <a:t>.0</a:t>
            </a:r>
            <a:r>
              <a:rPr lang="en-US" dirty="0"/>
              <a:t>7</a:t>
            </a:r>
            <a:endParaRPr dirty="0"/>
          </a:p>
        </p:txBody>
      </p:sp>
      <p:graphicFrame>
        <p:nvGraphicFramePr>
          <p:cNvPr id="43" name="Group 59"/>
          <p:cNvGraphicFramePr/>
          <p:nvPr/>
        </p:nvGraphicFramePr>
        <p:xfrm>
          <a:off x="2711450" y="3530600"/>
          <a:ext cx="4457700" cy="177006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625">
                <a:tc gridSpan="4">
                  <a:txBody>
                    <a:bodyPr/>
                    <a:lstStyle/>
                    <a:p>
                      <a:pPr algn="ctr"/>
                      <a:r>
                        <a:rPr sz="1000" b="1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승 인 사 항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성명 / 직급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일자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서명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작성자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검토자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승인자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고객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0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graphicFrame>
        <p:nvGraphicFramePr>
          <p:cNvPr id="46" name="Group 304"/>
          <p:cNvGraphicFramePr/>
          <p:nvPr/>
        </p:nvGraphicFramePr>
        <p:xfrm>
          <a:off x="200025" y="1052512"/>
          <a:ext cx="9505950" cy="529273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62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0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버전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제/개정 내용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작성일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작성자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승인자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시행일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0.1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최초작성</a:t>
                      </a:r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sz="1100" b="1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/>
                    </a:p>
                  </a:txBody>
                  <a:tcPr marL="10800" marR="10800" marT="10800" marB="1080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47" name="Rectangle 302"/>
          <p:cNvSpPr txBox="1"/>
          <p:nvPr/>
        </p:nvSpPr>
        <p:spPr>
          <a:xfrm>
            <a:off x="4441946" y="610645"/>
            <a:ext cx="958609" cy="386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문서 이력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50" name="TextBox 2"/>
          <p:cNvSpPr txBox="1"/>
          <p:nvPr/>
        </p:nvSpPr>
        <p:spPr>
          <a:xfrm>
            <a:off x="1326833" y="819149"/>
            <a:ext cx="6676071" cy="2376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프로젝트 구조 – Maven Web Project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배포 관리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클래스 간 호출 흐름도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WebApplication 호출 흐름도 – 필수로 알아야 할 선수 지식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클래스 별 역할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트랜잭션 처리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Exception 핸들링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Logging</a:t>
            </a:r>
          </a:p>
          <a:p>
            <a:pPr marL="457200" indent="-457200">
              <a:buSzPct val="100000"/>
              <a:buAutoNum type="arabicPeriod"/>
              <a:defRPr sz="1600" b="1">
                <a:latin typeface="+mn-lt"/>
                <a:ea typeface="+mn-ea"/>
                <a:cs typeface="+mn-cs"/>
                <a:sym typeface="맑은 고딕"/>
              </a:defRPr>
            </a:pPr>
            <a:r>
              <a:t>UI 컴포넌트 샘플 가이드</a:t>
            </a:r>
          </a:p>
        </p:txBody>
      </p:sp>
      <p:sp>
        <p:nvSpPr>
          <p:cNvPr id="51" name="직선 연결선 4"/>
          <p:cNvSpPr/>
          <p:nvPr/>
        </p:nvSpPr>
        <p:spPr>
          <a:xfrm>
            <a:off x="949325" y="460375"/>
            <a:ext cx="7705726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" name="TextBox 1"/>
          <p:cNvSpPr txBox="1"/>
          <p:nvPr/>
        </p:nvSpPr>
        <p:spPr>
          <a:xfrm>
            <a:off x="4452937" y="260350"/>
            <a:ext cx="543561" cy="39624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목차</a:t>
            </a:r>
          </a:p>
        </p:txBody>
      </p:sp>
      <p:sp>
        <p:nvSpPr>
          <p:cNvPr id="53" name="직선 연결선 5"/>
          <p:cNvSpPr/>
          <p:nvPr/>
        </p:nvSpPr>
        <p:spPr>
          <a:xfrm>
            <a:off x="949325" y="6489700"/>
            <a:ext cx="7705726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56" name="TextBox 1"/>
          <p:cNvSpPr txBox="1"/>
          <p:nvPr/>
        </p:nvSpPr>
        <p:spPr>
          <a:xfrm>
            <a:off x="325120" y="106362"/>
            <a:ext cx="4382220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1. 프로젝트 구조 – Maven Web Project</a:t>
            </a:r>
          </a:p>
        </p:txBody>
      </p:sp>
      <p:grpSp>
        <p:nvGrpSpPr>
          <p:cNvPr id="59" name="그룹 5"/>
          <p:cNvGrpSpPr/>
          <p:nvPr/>
        </p:nvGrpSpPr>
        <p:grpSpPr>
          <a:xfrm>
            <a:off x="972663" y="654415"/>
            <a:ext cx="7616741" cy="5549170"/>
            <a:chOff x="0" y="0"/>
            <a:chExt cx="7616739" cy="5549169"/>
          </a:xfrm>
        </p:grpSpPr>
        <p:pic>
          <p:nvPicPr>
            <p:cNvPr id="57" name="그림 2" descr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327086" cy="55491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" name="그림 4" descr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3227" y="0"/>
              <a:ext cx="4063513" cy="55491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62" name="TextBox 1"/>
          <p:cNvSpPr txBox="1"/>
          <p:nvPr/>
        </p:nvSpPr>
        <p:spPr>
          <a:xfrm>
            <a:off x="507682" y="179387"/>
            <a:ext cx="1335952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2. 배포 관리</a:t>
            </a:r>
          </a:p>
        </p:txBody>
      </p:sp>
      <p:sp>
        <p:nvSpPr>
          <p:cNvPr id="63" name="TextBox 2"/>
          <p:cNvSpPr txBox="1"/>
          <p:nvPr/>
        </p:nvSpPr>
        <p:spPr>
          <a:xfrm>
            <a:off x="836294" y="654049"/>
            <a:ext cx="6115687" cy="214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1. 배포 흐름도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1) 형상 관리 서버 -&gt; 배포 관리 서버 (소스 다운로드)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2) 배포 관리 서버에서 이관된 소스 컴파일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3) 배포 관리 서버 -&gt; WAS 서버 (소스 업로드)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endParaRPr/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2. 기타 사항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- maven, jenkins 사용</a:t>
            </a:r>
          </a:p>
        </p:txBody>
      </p:sp>
      <p:grpSp>
        <p:nvGrpSpPr>
          <p:cNvPr id="66" name="Rectangle 42"/>
          <p:cNvGrpSpPr/>
          <p:nvPr/>
        </p:nvGrpSpPr>
        <p:grpSpPr>
          <a:xfrm>
            <a:off x="7437438" y="3684587"/>
            <a:ext cx="1349376" cy="1533526"/>
            <a:chOff x="0" y="0"/>
            <a:chExt cx="1349375" cy="1533525"/>
          </a:xfrm>
        </p:grpSpPr>
        <p:sp>
          <p:nvSpPr>
            <p:cNvPr id="64" name="직사각형"/>
            <p:cNvSpPr/>
            <p:nvPr/>
          </p:nvSpPr>
          <p:spPr>
            <a:xfrm rot="16200000">
              <a:off x="-92075" y="92075"/>
              <a:ext cx="1533525" cy="1349375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  <p:sp>
          <p:nvSpPr>
            <p:cNvPr id="65" name="형상 관리서버"/>
            <p:cNvSpPr txBox="1"/>
            <p:nvPr/>
          </p:nvSpPr>
          <p:spPr>
            <a:xfrm rot="16200000">
              <a:off x="295377" y="-173008"/>
              <a:ext cx="758621" cy="125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  <a:endParaRPr/>
            </a:p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형상 관리서버</a:t>
              </a:r>
            </a:p>
          </p:txBody>
        </p:sp>
      </p:grpSp>
      <p:sp>
        <p:nvSpPr>
          <p:cNvPr id="67" name="직선 화살표 연결선 6"/>
          <p:cNvSpPr/>
          <p:nvPr/>
        </p:nvSpPr>
        <p:spPr>
          <a:xfrm flipH="1">
            <a:off x="5575300" y="3976687"/>
            <a:ext cx="1862139" cy="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8" name="TextBox 7"/>
          <p:cNvSpPr txBox="1"/>
          <p:nvPr/>
        </p:nvSpPr>
        <p:spPr>
          <a:xfrm>
            <a:off x="5982970" y="3757612"/>
            <a:ext cx="729114" cy="23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9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소스 다운로드</a:t>
            </a:r>
          </a:p>
        </p:txBody>
      </p:sp>
      <p:sp>
        <p:nvSpPr>
          <p:cNvPr id="69" name="꺾인 연결선 9"/>
          <p:cNvSpPr/>
          <p:nvPr/>
        </p:nvSpPr>
        <p:spPr>
          <a:xfrm>
            <a:off x="5210175" y="4341812"/>
            <a:ext cx="633429" cy="182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1206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72" name="Rectangle 42"/>
          <p:cNvGrpSpPr/>
          <p:nvPr/>
        </p:nvGrpSpPr>
        <p:grpSpPr>
          <a:xfrm>
            <a:off x="4187825" y="3721099"/>
            <a:ext cx="1350964" cy="1533526"/>
            <a:chOff x="0" y="0"/>
            <a:chExt cx="1350962" cy="1533525"/>
          </a:xfrm>
        </p:grpSpPr>
        <p:sp>
          <p:nvSpPr>
            <p:cNvPr id="70" name="직사각형"/>
            <p:cNvSpPr/>
            <p:nvPr/>
          </p:nvSpPr>
          <p:spPr>
            <a:xfrm rot="16200000">
              <a:off x="-91282" y="91281"/>
              <a:ext cx="1533526" cy="1350963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  <p:sp>
          <p:nvSpPr>
            <p:cNvPr id="71" name="배포 서버"/>
            <p:cNvSpPr txBox="1"/>
            <p:nvPr/>
          </p:nvSpPr>
          <p:spPr>
            <a:xfrm rot="16200000">
              <a:off x="463176" y="-340807"/>
              <a:ext cx="424611" cy="12548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  <a:endParaRPr/>
            </a:p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배포 서버</a:t>
              </a:r>
            </a:p>
          </p:txBody>
        </p:sp>
      </p:grpSp>
      <p:sp>
        <p:nvSpPr>
          <p:cNvPr id="73" name="TextBox 12"/>
          <p:cNvSpPr txBox="1"/>
          <p:nvPr/>
        </p:nvSpPr>
        <p:spPr>
          <a:xfrm>
            <a:off x="5984557" y="4305299"/>
            <a:ext cx="760871" cy="386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900">
                <a:latin typeface="+mn-lt"/>
                <a:ea typeface="+mn-ea"/>
                <a:cs typeface="+mn-cs"/>
                <a:sym typeface="맑은 고딕"/>
              </a:defRPr>
            </a:pPr>
            <a:r>
              <a:t>소스 컴파일 및</a:t>
            </a:r>
          </a:p>
          <a:p>
            <a:pPr>
              <a:defRPr sz="900">
                <a:latin typeface="+mn-lt"/>
                <a:ea typeface="+mn-ea"/>
                <a:cs typeface="+mn-cs"/>
                <a:sym typeface="맑은 고딕"/>
              </a:defRPr>
            </a:pPr>
            <a:r>
              <a:t>배포 준비</a:t>
            </a:r>
          </a:p>
        </p:txBody>
      </p:sp>
      <p:grpSp>
        <p:nvGrpSpPr>
          <p:cNvPr id="76" name="Rectangle 42"/>
          <p:cNvGrpSpPr/>
          <p:nvPr/>
        </p:nvGrpSpPr>
        <p:grpSpPr>
          <a:xfrm>
            <a:off x="1046162" y="3209925"/>
            <a:ext cx="1350963" cy="1277939"/>
            <a:chOff x="0" y="0"/>
            <a:chExt cx="1350962" cy="1277937"/>
          </a:xfrm>
        </p:grpSpPr>
        <p:sp>
          <p:nvSpPr>
            <p:cNvPr id="74" name="직사각형"/>
            <p:cNvSpPr/>
            <p:nvPr/>
          </p:nvSpPr>
          <p:spPr>
            <a:xfrm rot="16200000">
              <a:off x="36512" y="-36513"/>
              <a:ext cx="1277938" cy="1350963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  <p:sp>
          <p:nvSpPr>
            <p:cNvPr id="75" name="WAS 서버"/>
            <p:cNvSpPr txBox="1"/>
            <p:nvPr/>
          </p:nvSpPr>
          <p:spPr>
            <a:xfrm rot="16200000">
              <a:off x="179965" y="-57596"/>
              <a:ext cx="991032" cy="12548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  <a:endParaRPr/>
            </a:p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WAS 서버</a:t>
              </a:r>
            </a:p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</p:grpSp>
      <p:grpSp>
        <p:nvGrpSpPr>
          <p:cNvPr id="79" name="Rectangle 70"/>
          <p:cNvGrpSpPr/>
          <p:nvPr/>
        </p:nvGrpSpPr>
        <p:grpSpPr>
          <a:xfrm>
            <a:off x="4405312" y="4743450"/>
            <a:ext cx="912813" cy="425450"/>
            <a:chOff x="0" y="0"/>
            <a:chExt cx="912812" cy="425450"/>
          </a:xfrm>
        </p:grpSpPr>
        <p:sp>
          <p:nvSpPr>
            <p:cNvPr id="77" name="직사각형"/>
            <p:cNvSpPr/>
            <p:nvPr/>
          </p:nvSpPr>
          <p:spPr>
            <a:xfrm>
              <a:off x="-1" y="0"/>
              <a:ext cx="912814" cy="425450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1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  <p:sp>
          <p:nvSpPr>
            <p:cNvPr id="78" name="jenkins…"/>
            <p:cNvSpPr txBox="1"/>
            <p:nvPr/>
          </p:nvSpPr>
          <p:spPr>
            <a:xfrm>
              <a:off x="4762" y="43789"/>
              <a:ext cx="903288" cy="3378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/>
            <a:p>
              <a:pPr algn="ctr">
                <a:lnSpc>
                  <a:spcPct val="90000"/>
                </a:lnSpc>
                <a:defRPr sz="1100" b="1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jenkins</a:t>
              </a:r>
            </a:p>
            <a:p>
              <a:pPr algn="ctr">
                <a:lnSpc>
                  <a:spcPct val="90000"/>
                </a:lnSpc>
                <a:defRPr sz="1100" b="1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(ci 서버) </a:t>
              </a:r>
            </a:p>
          </p:txBody>
        </p:sp>
      </p:grpSp>
      <p:grpSp>
        <p:nvGrpSpPr>
          <p:cNvPr id="82" name="Rectangle 70"/>
          <p:cNvGrpSpPr/>
          <p:nvPr/>
        </p:nvGrpSpPr>
        <p:grpSpPr>
          <a:xfrm>
            <a:off x="1121187" y="3867150"/>
            <a:ext cx="1192215" cy="219075"/>
            <a:chOff x="-1" y="0"/>
            <a:chExt cx="1192214" cy="219075"/>
          </a:xfrm>
        </p:grpSpPr>
        <p:sp>
          <p:nvSpPr>
            <p:cNvPr id="80" name="직사각형"/>
            <p:cNvSpPr/>
            <p:nvPr/>
          </p:nvSpPr>
          <p:spPr>
            <a:xfrm>
              <a:off x="-1" y="0"/>
              <a:ext cx="1192214" cy="219075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endParaRPr/>
            </a:p>
          </p:txBody>
        </p:sp>
        <p:sp>
          <p:nvSpPr>
            <p:cNvPr id="81" name="app/docroot/partner"/>
            <p:cNvSpPr txBox="1"/>
            <p:nvPr/>
          </p:nvSpPr>
          <p:spPr>
            <a:xfrm>
              <a:off x="4762" y="39942"/>
              <a:ext cx="1182688" cy="1391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>
              <a:lvl1pPr algn="ctr">
                <a:lnSpc>
                  <a:spcPct val="90000"/>
                </a:lnSpc>
                <a:defRPr sz="900">
                  <a:latin typeface="+mn-lt"/>
                  <a:ea typeface="+mn-ea"/>
                  <a:cs typeface="+mn-cs"/>
                  <a:sym typeface="맑은 고딕"/>
                </a:defRPr>
              </a:lvl1pPr>
            </a:lstStyle>
            <a:p>
              <a:r>
                <a:rPr lang="en-US" dirty="0"/>
                <a:t>/applications</a:t>
              </a:r>
              <a:r>
                <a:rPr dirty="0"/>
                <a:t>/</a:t>
              </a:r>
              <a:r>
                <a:rPr lang="en-US" dirty="0" err="1"/>
                <a:t>fims</a:t>
              </a:r>
              <a:endParaRPr dirty="0"/>
            </a:p>
          </p:txBody>
        </p:sp>
      </p:grpSp>
      <p:grpSp>
        <p:nvGrpSpPr>
          <p:cNvPr id="88" name="Rectangle 42"/>
          <p:cNvGrpSpPr/>
          <p:nvPr/>
        </p:nvGrpSpPr>
        <p:grpSpPr>
          <a:xfrm>
            <a:off x="1046162" y="4633913"/>
            <a:ext cx="1350963" cy="1277938"/>
            <a:chOff x="0" y="0"/>
            <a:chExt cx="1350962" cy="1277937"/>
          </a:xfrm>
        </p:grpSpPr>
        <p:sp>
          <p:nvSpPr>
            <p:cNvPr id="86" name="직사각형"/>
            <p:cNvSpPr/>
            <p:nvPr/>
          </p:nvSpPr>
          <p:spPr>
            <a:xfrm rot="16200000">
              <a:off x="36512" y="-36513"/>
              <a:ext cx="1277938" cy="1350963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  <p:sp>
          <p:nvSpPr>
            <p:cNvPr id="87" name="WEB 서버"/>
            <p:cNvSpPr txBox="1"/>
            <p:nvPr/>
          </p:nvSpPr>
          <p:spPr>
            <a:xfrm rot="16200000">
              <a:off x="179965" y="-57596"/>
              <a:ext cx="991032" cy="12548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  <a:endParaRPr/>
            </a:p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WEB 서버</a:t>
              </a:r>
            </a:p>
            <a:p>
              <a:pPr algn="ctr">
                <a:lnSpc>
                  <a:spcPct val="90000"/>
                </a:lnSpc>
                <a:defRPr sz="1400" b="1">
                  <a:latin typeface="+mn-lt"/>
                  <a:ea typeface="+mn-ea"/>
                  <a:cs typeface="+mn-cs"/>
                  <a:sym typeface="맑은 고딕"/>
                </a:defRPr>
              </a:pPr>
              <a:endParaRPr/>
            </a:p>
          </p:txBody>
        </p:sp>
      </p:grpSp>
      <p:grpSp>
        <p:nvGrpSpPr>
          <p:cNvPr id="91" name="Rectangle 70"/>
          <p:cNvGrpSpPr/>
          <p:nvPr/>
        </p:nvGrpSpPr>
        <p:grpSpPr>
          <a:xfrm>
            <a:off x="1147821" y="5291137"/>
            <a:ext cx="1192215" cy="219076"/>
            <a:chOff x="-1" y="0"/>
            <a:chExt cx="1192214" cy="219075"/>
          </a:xfrm>
        </p:grpSpPr>
        <p:sp>
          <p:nvSpPr>
            <p:cNvPr id="89" name="직사각형"/>
            <p:cNvSpPr/>
            <p:nvPr/>
          </p:nvSpPr>
          <p:spPr>
            <a:xfrm>
              <a:off x="-1" y="0"/>
              <a:ext cx="1192214" cy="219075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endParaRPr/>
            </a:p>
          </p:txBody>
        </p:sp>
        <p:sp>
          <p:nvSpPr>
            <p:cNvPr id="90" name="app/docroot/partner"/>
            <p:cNvSpPr txBox="1"/>
            <p:nvPr/>
          </p:nvSpPr>
          <p:spPr>
            <a:xfrm>
              <a:off x="4762" y="39943"/>
              <a:ext cx="1182688" cy="139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>
              <a:lvl1pPr algn="ctr">
                <a:lnSpc>
                  <a:spcPct val="90000"/>
                </a:lnSpc>
                <a:defRPr sz="900">
                  <a:latin typeface="+mn-lt"/>
                  <a:ea typeface="+mn-ea"/>
                  <a:cs typeface="+mn-cs"/>
                  <a:sym typeface="맑은 고딕"/>
                </a:defRPr>
              </a:lvl1pPr>
            </a:lstStyle>
            <a:p>
              <a:r>
                <a:rPr lang="en-US" dirty="0"/>
                <a:t>/applications</a:t>
              </a:r>
              <a:r>
                <a:rPr dirty="0"/>
                <a:t>/</a:t>
              </a:r>
              <a:r>
                <a:rPr lang="en-US" dirty="0" err="1"/>
                <a:t>fims</a:t>
              </a:r>
              <a:endParaRPr dirty="0"/>
            </a:p>
          </p:txBody>
        </p:sp>
      </p:grpSp>
      <p:sp>
        <p:nvSpPr>
          <p:cNvPr id="95" name="직선 화살표 연결선 20"/>
          <p:cNvSpPr/>
          <p:nvPr/>
        </p:nvSpPr>
        <p:spPr>
          <a:xfrm flipH="1" flipV="1">
            <a:off x="2384425" y="3976687"/>
            <a:ext cx="1801814" cy="839788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7" name="TextBox 28"/>
          <p:cNvSpPr txBox="1"/>
          <p:nvPr/>
        </p:nvSpPr>
        <p:spPr>
          <a:xfrm rot="1531982">
            <a:off x="2558983" y="4076204"/>
            <a:ext cx="1452898" cy="25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+mn-lt"/>
                <a:ea typeface="+mn-ea"/>
                <a:cs typeface="+mn-cs"/>
                <a:sym typeface="맑은 고딕"/>
              </a:defRPr>
            </a:pPr>
            <a:r>
              <a:t>.class, .jsp, .xml, … 전송</a:t>
            </a:r>
          </a:p>
        </p:txBody>
      </p:sp>
      <p:sp>
        <p:nvSpPr>
          <p:cNvPr id="98" name="직선 화살표 연결선 29"/>
          <p:cNvSpPr/>
          <p:nvPr/>
        </p:nvSpPr>
        <p:spPr>
          <a:xfrm flipH="1">
            <a:off x="2384425" y="4816475"/>
            <a:ext cx="1801814" cy="58420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TextBox 36"/>
          <p:cNvSpPr txBox="1"/>
          <p:nvPr/>
        </p:nvSpPr>
        <p:spPr>
          <a:xfrm rot="20540193">
            <a:off x="2495842" y="5253429"/>
            <a:ext cx="1616787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+mn-lt"/>
                <a:ea typeface="+mn-ea"/>
                <a:cs typeface="+mn-cs"/>
                <a:sym typeface="맑은 고딕"/>
              </a:defRPr>
            </a:pPr>
            <a:r>
              <a:rPr lang="en-US" dirty="0"/>
              <a:t>.html, </a:t>
            </a:r>
            <a:r>
              <a:rPr dirty="0"/>
              <a:t>.</a:t>
            </a:r>
            <a:r>
              <a:rPr dirty="0" err="1"/>
              <a:t>js</a:t>
            </a:r>
            <a:r>
              <a:rPr dirty="0"/>
              <a:t>, .</a:t>
            </a:r>
            <a:r>
              <a:rPr dirty="0" err="1"/>
              <a:t>css</a:t>
            </a:r>
            <a:r>
              <a:rPr dirty="0"/>
              <a:t>, .gif,  … </a:t>
            </a:r>
            <a:r>
              <a:rPr dirty="0" err="1"/>
              <a:t>전송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03" name="TextBox 1"/>
          <p:cNvSpPr txBox="1"/>
          <p:nvPr/>
        </p:nvSpPr>
        <p:spPr>
          <a:xfrm>
            <a:off x="507682" y="179387"/>
            <a:ext cx="2575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3. 클래스 간 호출 흐름도</a:t>
            </a:r>
          </a:p>
        </p:txBody>
      </p:sp>
      <p:sp>
        <p:nvSpPr>
          <p:cNvPr id="104" name="TextBox 2"/>
          <p:cNvSpPr txBox="1"/>
          <p:nvPr/>
        </p:nvSpPr>
        <p:spPr>
          <a:xfrm>
            <a:off x="617219" y="690562"/>
            <a:ext cx="2489332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1. 단순 단위 업무 호출 흐름도</a:t>
            </a:r>
          </a:p>
        </p:txBody>
      </p:sp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5" y="1247775"/>
            <a:ext cx="7046914" cy="1821185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Box 4"/>
          <p:cNvSpPr txBox="1"/>
          <p:nvPr/>
        </p:nvSpPr>
        <p:spPr>
          <a:xfrm>
            <a:off x="617219" y="3492499"/>
            <a:ext cx="3186102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2. 2개 이상의 서비스 업무 호출 흐름도</a:t>
            </a:r>
          </a:p>
        </p:txBody>
      </p:sp>
      <p:pic>
        <p:nvPicPr>
          <p:cNvPr id="107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137" y="4049712"/>
            <a:ext cx="7119938" cy="175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10" name="TextBox 1"/>
          <p:cNvSpPr txBox="1"/>
          <p:nvPr/>
        </p:nvSpPr>
        <p:spPr>
          <a:xfrm>
            <a:off x="471169" y="179387"/>
            <a:ext cx="2575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3. 클래스 간 호출 흐름도</a:t>
            </a:r>
          </a:p>
        </p:txBody>
      </p:sp>
      <p:sp>
        <p:nvSpPr>
          <p:cNvPr id="111" name="TextBox 2"/>
          <p:cNvSpPr txBox="1"/>
          <p:nvPr/>
        </p:nvSpPr>
        <p:spPr>
          <a:xfrm>
            <a:off x="617219" y="690562"/>
            <a:ext cx="2024885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2개 이상의 맵퍼 호출 시</a:t>
            </a:r>
          </a:p>
        </p:txBody>
      </p:sp>
      <p:pic>
        <p:nvPicPr>
          <p:cNvPr id="112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1274762"/>
            <a:ext cx="7813675" cy="175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4"/>
          <p:cNvSpPr txBox="1"/>
          <p:nvPr/>
        </p:nvSpPr>
        <p:spPr>
          <a:xfrm>
            <a:off x="799782" y="3830637"/>
            <a:ext cx="3198707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임의의 서비스가 다른 서비스를 호출 시</a:t>
            </a:r>
          </a:p>
        </p:txBody>
      </p:sp>
      <p:pic>
        <p:nvPicPr>
          <p:cNvPr id="11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7" y="4378325"/>
            <a:ext cx="7813676" cy="1825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17" name="TextBox 1"/>
          <p:cNvSpPr txBox="1"/>
          <p:nvPr/>
        </p:nvSpPr>
        <p:spPr>
          <a:xfrm>
            <a:off x="507682" y="179387"/>
            <a:ext cx="6522270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4. WebApplication 호출 흐름도 – 필수로 알아야 할 선수 지식</a:t>
            </a:r>
          </a:p>
        </p:txBody>
      </p:sp>
      <p:pic>
        <p:nvPicPr>
          <p:cNvPr id="11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25" y="654050"/>
            <a:ext cx="7265989" cy="13509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12" y="2297113"/>
            <a:ext cx="7010401" cy="58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25" y="4414837"/>
            <a:ext cx="6207125" cy="1679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25" y="3173413"/>
            <a:ext cx="4491038" cy="949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24" name="TextBox 1"/>
          <p:cNvSpPr txBox="1"/>
          <p:nvPr/>
        </p:nvSpPr>
        <p:spPr>
          <a:xfrm>
            <a:off x="507683" y="179387"/>
            <a:ext cx="18459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5. 클래스 별 역할</a:t>
            </a:r>
          </a:p>
        </p:txBody>
      </p:sp>
      <p:sp>
        <p:nvSpPr>
          <p:cNvPr id="125" name="TextBox 2"/>
          <p:cNvSpPr txBox="1"/>
          <p:nvPr/>
        </p:nvSpPr>
        <p:spPr>
          <a:xfrm>
            <a:off x="617220" y="690562"/>
            <a:ext cx="3945629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8.1. 업무 개발자가 집중적으로 알아야 할 클래스</a:t>
            </a:r>
          </a:p>
        </p:txBody>
      </p:sp>
      <p:sp>
        <p:nvSpPr>
          <p:cNvPr id="126" name="TextBox 3"/>
          <p:cNvSpPr txBox="1"/>
          <p:nvPr/>
        </p:nvSpPr>
        <p:spPr>
          <a:xfrm>
            <a:off x="945832" y="1128712"/>
            <a:ext cx="3430252" cy="178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[UserDefinedName]+Controller.java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I+[UserDefinedName]+Service.java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[UserDefinedName]+Service.java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[UserDefinedName]+DTO.java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[UserDefinedName]+Mapper.java</a:t>
            </a:r>
          </a:p>
        </p:txBody>
      </p:sp>
      <p:sp>
        <p:nvSpPr>
          <p:cNvPr id="127" name="TextBox 4"/>
          <p:cNvSpPr txBox="1"/>
          <p:nvPr/>
        </p:nvSpPr>
        <p:spPr>
          <a:xfrm>
            <a:off x="617220" y="3346449"/>
            <a:ext cx="318610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8.2. 공통 개발자가 주로 다루는 클래스</a:t>
            </a:r>
          </a:p>
        </p:txBody>
      </p:sp>
      <p:sp>
        <p:nvSpPr>
          <p:cNvPr id="128" name="TextBox 5"/>
          <p:cNvSpPr txBox="1"/>
          <p:nvPr/>
        </p:nvSpPr>
        <p:spPr>
          <a:xfrm>
            <a:off x="945832" y="3802062"/>
            <a:ext cx="4243548" cy="1418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[UserDefinedName]+Interceptor.java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[UserDefinedName]+Filter.java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[UserDefinedName]+Listener.java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[UserDefinedName]+ExceptionResolver.java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31" name="TextBox 1"/>
          <p:cNvSpPr txBox="1"/>
          <p:nvPr/>
        </p:nvSpPr>
        <p:spPr>
          <a:xfrm>
            <a:off x="471170" y="179387"/>
            <a:ext cx="177537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6. 트랜잭션 처리</a:t>
            </a:r>
          </a:p>
        </p:txBody>
      </p:sp>
      <p:sp>
        <p:nvSpPr>
          <p:cNvPr id="132" name="TextBox 2"/>
          <p:cNvSpPr txBox="1"/>
          <p:nvPr/>
        </p:nvSpPr>
        <p:spPr>
          <a:xfrm>
            <a:off x="909320" y="690562"/>
            <a:ext cx="3870354" cy="662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 트랜잭션 단위는 Service 클래스의 메서드 단위이다.</a:t>
            </a:r>
          </a:p>
          <a:p>
            <a:pPr>
              <a:lnSpc>
                <a:spcPct val="150000"/>
              </a:lnSpc>
              <a:buSzPct val="100000"/>
              <a:buChar char="-"/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 사용방법</a:t>
            </a:r>
          </a:p>
        </p:txBody>
      </p:sp>
      <p:sp>
        <p:nvSpPr>
          <p:cNvPr id="133" name="TextBox 4"/>
          <p:cNvSpPr txBox="1"/>
          <p:nvPr/>
        </p:nvSpPr>
        <p:spPr>
          <a:xfrm>
            <a:off x="1055369" y="5877271"/>
            <a:ext cx="5765491" cy="54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서비스 클래스의 메서드 상단에 @Transactional 이라는 애노테이션을 붙이고 </a:t>
            </a:r>
          </a:p>
          <a:p>
            <a:pPr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메서드 안에서 트랜잭션으로 처리할 Mapper 클래스의 메서드를 위치시키면 된다.</a:t>
            </a:r>
          </a:p>
        </p:txBody>
      </p:sp>
      <p:grpSp>
        <p:nvGrpSpPr>
          <p:cNvPr id="136" name="그룹 5"/>
          <p:cNvGrpSpPr/>
          <p:nvPr/>
        </p:nvGrpSpPr>
        <p:grpSpPr>
          <a:xfrm>
            <a:off x="992559" y="1448779"/>
            <a:ext cx="7725828" cy="4270721"/>
            <a:chOff x="0" y="0"/>
            <a:chExt cx="7725826" cy="4270720"/>
          </a:xfrm>
        </p:grpSpPr>
        <p:pic>
          <p:nvPicPr>
            <p:cNvPr id="134" name="그림 2" descr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4" y="-1"/>
              <a:ext cx="7723783" cy="16404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" name="그림 4" descr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636878"/>
              <a:ext cx="7723783" cy="2633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236040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39" name="TextBox 1"/>
          <p:cNvSpPr txBox="1"/>
          <p:nvPr/>
        </p:nvSpPr>
        <p:spPr>
          <a:xfrm>
            <a:off x="471169" y="179387"/>
            <a:ext cx="2330060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7. Exception 핸들링</a:t>
            </a:r>
          </a:p>
        </p:txBody>
      </p:sp>
      <p:sp>
        <p:nvSpPr>
          <p:cNvPr id="140" name="TextBox 2"/>
          <p:cNvSpPr txBox="1"/>
          <p:nvPr/>
        </p:nvSpPr>
        <p:spPr>
          <a:xfrm>
            <a:off x="726758" y="763588"/>
            <a:ext cx="7386664" cy="1710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기본적으로 biz 개발자는 자신의 개발 소스에서 임의로 try, catch 구문을 작성하여 개발하지 않는다.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또한 메서드 마다 무의미 하게 throws Exception 이라는 코드도 작성하지 않는다.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예외 적으로 checked Exception 이 발생하는 메서드라 부득이 하게 try, catch 또는 throws 를 해야 할 경우에는 </a:t>
            </a:r>
          </a:p>
          <a:p>
            <a:pPr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 공통에서 제공하고 있는 예외 핸들링을 위한 API 를 통해 처리한다.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업무 개발자가 특정 경우를 캐치하여 예외를 발생 시켜야 하는 경우에 있어서 개발자가 별도의 사용자 정의 Exception 을 </a:t>
            </a:r>
            <a:br/>
            <a:r>
              <a:t>   만들지 않는다.</a:t>
            </a:r>
          </a:p>
        </p:txBody>
      </p:sp>
      <p:pic>
        <p:nvPicPr>
          <p:cNvPr id="141" name="그림 4" descr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11" y="2666289"/>
            <a:ext cx="8517398" cy="2582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44" name="TextBox 1"/>
          <p:cNvSpPr txBox="1"/>
          <p:nvPr/>
        </p:nvSpPr>
        <p:spPr>
          <a:xfrm>
            <a:off x="471169" y="179387"/>
            <a:ext cx="1388032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8. Logging</a:t>
            </a:r>
          </a:p>
        </p:txBody>
      </p:sp>
      <p:sp>
        <p:nvSpPr>
          <p:cNvPr id="145" name="TextBox 2"/>
          <p:cNvSpPr txBox="1"/>
          <p:nvPr/>
        </p:nvSpPr>
        <p:spPr>
          <a:xfrm>
            <a:off x="726757" y="763588"/>
            <a:ext cx="5039246" cy="1697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로그는 slf4j 를 사용하여 기록한다.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로그는 개발/스테이징/운영 환경을 고려하여 </a:t>
            </a:r>
            <a:br/>
            <a:r>
              <a:t>  개발에서 단순 디버깅 용도로 기록을 하는 것이라면  log.</a:t>
            </a:r>
            <a:r>
              <a:rPr>
                <a:solidFill>
                  <a:srgbClr val="FF0000"/>
                </a:solidFill>
              </a:rPr>
              <a:t>debug</a:t>
            </a:r>
            <a:r>
              <a:t>(“[로그 메시지]”); </a:t>
            </a:r>
            <a:br/>
            <a:r>
              <a:t>  스테이징/운영에서 반드시 남겨야 하는 목적이라면  log.</a:t>
            </a:r>
            <a:r>
              <a:rPr>
                <a:solidFill>
                  <a:srgbClr val="FF0000"/>
                </a:solidFill>
              </a:rPr>
              <a:t>info</a:t>
            </a:r>
            <a:r>
              <a:t>(“[로그 메시지]”); </a:t>
            </a:r>
            <a:br/>
            <a:r>
              <a:t>  즉 info 레벨 이상으로 로그를 남긴다</a:t>
            </a:r>
          </a:p>
        </p:txBody>
      </p:sp>
      <p:pic>
        <p:nvPicPr>
          <p:cNvPr id="146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35" y="2482200"/>
            <a:ext cx="8066349" cy="29978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49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9. UI 컴포넌트 샘플 가이드</a:t>
            </a:r>
          </a:p>
        </p:txBody>
      </p:sp>
      <p:sp>
        <p:nvSpPr>
          <p:cNvPr id="150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그리드</a:t>
            </a:r>
          </a:p>
        </p:txBody>
      </p:sp>
      <p:sp>
        <p:nvSpPr>
          <p:cNvPr id="151" name="TextBox 3"/>
          <p:cNvSpPr txBox="1"/>
          <p:nvPr/>
        </p:nvSpPr>
        <p:spPr>
          <a:xfrm>
            <a:off x="799783" y="1092200"/>
            <a:ext cx="2012280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기본 그리드 조회</a:t>
            </a:r>
          </a:p>
        </p:txBody>
      </p:sp>
      <p:sp>
        <p:nvSpPr>
          <p:cNvPr id="152" name="TextBox 4"/>
          <p:cNvSpPr txBox="1"/>
          <p:nvPr/>
        </p:nvSpPr>
        <p:spPr>
          <a:xfrm>
            <a:off x="872808" y="1566862"/>
            <a:ext cx="1866123" cy="266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>
                <a:latin typeface="+mn-lt"/>
                <a:ea typeface="+mn-ea"/>
                <a:cs typeface="+mn-cs"/>
                <a:sym typeface="맑은 고딕"/>
              </a:defRPr>
            </a:pPr>
            <a:r>
              <a:t>샘플 가이드 [url]/sample/  참조</a:t>
            </a:r>
          </a:p>
        </p:txBody>
      </p:sp>
      <p:pic>
        <p:nvPicPr>
          <p:cNvPr id="153" name="스크린샷 2023-03-07 오후 6.48.28.png" descr="스크린샷 2023-03-07 오후 6.48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4" y="2135548"/>
            <a:ext cx="3762001" cy="3544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스크린샷 2023-03-07 오후 6.48.58.png" descr="스크린샷 2023-03-07 오후 6.48.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714" y="2130158"/>
            <a:ext cx="5843527" cy="238691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extBox 4"/>
          <p:cNvSpPr txBox="1"/>
          <p:nvPr/>
        </p:nvSpPr>
        <p:spPr>
          <a:xfrm>
            <a:off x="197574" y="1851205"/>
            <a:ext cx="1206597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Grid Columns Set</a:t>
            </a:r>
          </a:p>
        </p:txBody>
      </p:sp>
      <p:sp>
        <p:nvSpPr>
          <p:cNvPr id="156" name="TextBox 4"/>
          <p:cNvSpPr txBox="1"/>
          <p:nvPr/>
        </p:nvSpPr>
        <p:spPr>
          <a:xfrm>
            <a:off x="4026151" y="1851205"/>
            <a:ext cx="1090363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DataSource Set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59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9. UI 컴포넌트 샘플 가이드</a:t>
            </a:r>
          </a:p>
        </p:txBody>
      </p:sp>
      <p:sp>
        <p:nvSpPr>
          <p:cNvPr id="160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그리드</a:t>
            </a:r>
          </a:p>
        </p:txBody>
      </p:sp>
      <p:sp>
        <p:nvSpPr>
          <p:cNvPr id="161" name="TextBox 3"/>
          <p:cNvSpPr txBox="1"/>
          <p:nvPr/>
        </p:nvSpPr>
        <p:spPr>
          <a:xfrm>
            <a:off x="799782" y="1092200"/>
            <a:ext cx="2012281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기본 그리드 조회</a:t>
            </a:r>
          </a:p>
        </p:txBody>
      </p:sp>
      <p:sp>
        <p:nvSpPr>
          <p:cNvPr id="162" name="TextBox 5"/>
          <p:cNvSpPr txBox="1"/>
          <p:nvPr/>
        </p:nvSpPr>
        <p:spPr>
          <a:xfrm>
            <a:off x="872807" y="1566862"/>
            <a:ext cx="1827311" cy="266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>
                <a:latin typeface="+mn-lt"/>
                <a:ea typeface="+mn-ea"/>
                <a:cs typeface="+mn-cs"/>
                <a:sym typeface="맑은 고딕"/>
              </a:defRPr>
            </a:pPr>
            <a:r>
              <a:t>샘플 가이드 [url]/sample/ 참조</a:t>
            </a:r>
          </a:p>
        </p:txBody>
      </p:sp>
      <p:pic>
        <p:nvPicPr>
          <p:cNvPr id="163" name="스크린샷 2023-03-07 오후 6.49.35.png" descr="스크린샷 2023-03-07 오후 6.49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22" y="2362516"/>
            <a:ext cx="6125156" cy="1997556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5"/>
          <p:cNvSpPr txBox="1"/>
          <p:nvPr/>
        </p:nvSpPr>
        <p:spPr>
          <a:xfrm>
            <a:off x="216980" y="2115394"/>
            <a:ext cx="834087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Options Set</a:t>
            </a:r>
          </a:p>
        </p:txBody>
      </p:sp>
      <p:pic>
        <p:nvPicPr>
          <p:cNvPr id="165" name="스크린샷 2023-03-07 오후 6.53.05.png" descr="스크린샷 2023-03-07 오후 6.53.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50" y="4889403"/>
            <a:ext cx="3505201" cy="1028701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extBox 5"/>
          <p:cNvSpPr txBox="1"/>
          <p:nvPr/>
        </p:nvSpPr>
        <p:spPr>
          <a:xfrm>
            <a:off x="216980" y="4632055"/>
            <a:ext cx="833951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Grid Set init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69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9. UI 컴포넌트 샘플 가이드</a:t>
            </a:r>
          </a:p>
        </p:txBody>
      </p:sp>
      <p:sp>
        <p:nvSpPr>
          <p:cNvPr id="170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그리드</a:t>
            </a:r>
          </a:p>
        </p:txBody>
      </p:sp>
      <p:sp>
        <p:nvSpPr>
          <p:cNvPr id="171" name="TextBox 3"/>
          <p:cNvSpPr txBox="1"/>
          <p:nvPr/>
        </p:nvSpPr>
        <p:spPr>
          <a:xfrm>
            <a:off x="799782" y="1092200"/>
            <a:ext cx="2363817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그리드 이벤트 핸들링</a:t>
            </a:r>
          </a:p>
        </p:txBody>
      </p:sp>
      <p:pic>
        <p:nvPicPr>
          <p:cNvPr id="172" name="스크린샷 2023-03-07 오후 6.58.30.png" descr="스크린샷 2023-03-07 오후 6.58.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38" y="3497666"/>
            <a:ext cx="6639199" cy="281322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Box 4"/>
          <p:cNvSpPr txBox="1"/>
          <p:nvPr/>
        </p:nvSpPr>
        <p:spPr>
          <a:xfrm>
            <a:off x="608775" y="1493837"/>
            <a:ext cx="1376901" cy="26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글로벌로 선언된 GRID</a:t>
            </a:r>
          </a:p>
        </p:txBody>
      </p:sp>
      <p:pic>
        <p:nvPicPr>
          <p:cNvPr id="174" name="스크린샷 2023-03-07 오후 6.59.13.png" descr="스크린샷 2023-03-07 오후 6.59.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66" y="1754316"/>
            <a:ext cx="6004186" cy="1158542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4"/>
          <p:cNvSpPr txBox="1"/>
          <p:nvPr/>
        </p:nvSpPr>
        <p:spPr>
          <a:xfrm>
            <a:off x="608775" y="3083025"/>
            <a:ext cx="4357608" cy="44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>
                <a:latin typeface="+mn-lt"/>
                <a:ea typeface="+mn-ea"/>
                <a:cs typeface="+mn-cs"/>
                <a:sym typeface="맑은 고딕"/>
              </a:defRPr>
            </a:pPr>
            <a:r>
              <a:t>GRID = TuiGrid.of() 로 앞에 세팅한 Datasource, Option을 인자로 넘긴다.</a:t>
            </a:r>
            <a:br/>
            <a:r>
              <a:t>그리드 관련 함수는 GRID.XXX(); 으로 사용 가능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 Box 2"/>
          <p:cNvSpPr txBox="1">
            <a:spLocks noGrp="1"/>
          </p:cNvSpPr>
          <p:nvPr>
            <p:ph type="sldNum" sz="quarter" idx="2"/>
          </p:nvPr>
        </p:nvSpPr>
        <p:spPr>
          <a:xfrm>
            <a:off x="4675187" y="6553200"/>
            <a:ext cx="245404" cy="2438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78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 b="1">
                <a:latin typeface="+mn-lt"/>
                <a:ea typeface="+mn-ea"/>
                <a:cs typeface="+mn-cs"/>
                <a:sym typeface="맑은 고딕"/>
              </a:defRPr>
            </a:pPr>
            <a:r>
              <a:t>9. UI 컴포넌트 샘플 가이드</a:t>
            </a:r>
          </a:p>
        </p:txBody>
      </p:sp>
      <p:sp>
        <p:nvSpPr>
          <p:cNvPr id="179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그리드</a:t>
            </a:r>
          </a:p>
        </p:txBody>
      </p:sp>
      <p:sp>
        <p:nvSpPr>
          <p:cNvPr id="180" name="TextBox 3"/>
          <p:cNvSpPr txBox="1"/>
          <p:nvPr/>
        </p:nvSpPr>
        <p:spPr>
          <a:xfrm>
            <a:off x="799782" y="1092200"/>
            <a:ext cx="2363817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그리드 이벤트 핸들링</a:t>
            </a:r>
          </a:p>
        </p:txBody>
      </p:sp>
      <p:sp>
        <p:nvSpPr>
          <p:cNvPr id="181" name="TextBox 4"/>
          <p:cNvSpPr txBox="1"/>
          <p:nvPr/>
        </p:nvSpPr>
        <p:spPr>
          <a:xfrm>
            <a:off x="608775" y="1493837"/>
            <a:ext cx="2509344" cy="26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contextMenu로 그리드 내에서 우클릭 기능</a:t>
            </a:r>
          </a:p>
        </p:txBody>
      </p:sp>
      <p:pic>
        <p:nvPicPr>
          <p:cNvPr id="182" name="스크린샷 2023-03-07 오후 7.04.07.png" descr="스크린샷 2023-03-07 오후 7.04.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61" y="1805045"/>
            <a:ext cx="4623997" cy="4100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스크린샷 2023-03-07 오후 7.07.21.png" descr="스크린샷 2023-03-07 오후 7.07.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621" y="1819137"/>
            <a:ext cx="4967711" cy="3567275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4"/>
          <p:cNvSpPr txBox="1"/>
          <p:nvPr/>
        </p:nvSpPr>
        <p:spPr>
          <a:xfrm>
            <a:off x="4845711" y="1493837"/>
            <a:ext cx="2116676" cy="26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renderer를 통한 이벤트 컨트롤 예시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기본 디자인">
  <a:themeElements>
    <a:clrScheme name="기본 디자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기본 디자인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기본 디자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기본 디자인">
  <a:themeElements>
    <a:clrScheme name="기본 디자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기본 디자인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기본 디자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A4 용지(210x297mm)</PresentationFormat>
  <Paragraphs>129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굴림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Lim Jonguk</cp:lastModifiedBy>
  <cp:revision>1</cp:revision>
  <dcterms:modified xsi:type="dcterms:W3CDTF">2023-03-08T01:24:12Z</dcterms:modified>
</cp:coreProperties>
</file>